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5" r:id="rId4"/>
    <p:sldId id="286" r:id="rId5"/>
    <p:sldId id="289" r:id="rId6"/>
    <p:sldId id="288" r:id="rId7"/>
    <p:sldId id="284" r:id="rId8"/>
    <p:sldId id="287" r:id="rId9"/>
    <p:sldId id="280" r:id="rId10"/>
    <p:sldId id="273"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5DD8-2836-17A2-4439-D8534462D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8DE6425-27CC-C996-CC26-92544EF44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2D1C94-C013-7343-7918-47437710CD24}"/>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5" name="Footer Placeholder 4">
            <a:extLst>
              <a:ext uri="{FF2B5EF4-FFF2-40B4-BE49-F238E27FC236}">
                <a16:creationId xmlns:a16="http://schemas.microsoft.com/office/drawing/2014/main" id="{0EEE8790-ED31-6637-E466-F1897D9F8C6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0EB459-5174-01C9-854A-E4B5654986A2}"/>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32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F6CE-A2BC-AC16-151A-C4BEA68AD7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8DE9A-A327-03BA-E2B0-1E69C1AC9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4119A-EC78-A781-52A4-94F8F0BB6202}"/>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5" name="Footer Placeholder 4">
            <a:extLst>
              <a:ext uri="{FF2B5EF4-FFF2-40B4-BE49-F238E27FC236}">
                <a16:creationId xmlns:a16="http://schemas.microsoft.com/office/drawing/2014/main" id="{33CD2668-4130-80F5-E5F3-76D224AAAE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1C55C1-92BB-76E4-A76F-8DAB606EDEF9}"/>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40703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18BF3-F749-C268-8FAD-9DEF1AFCD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6A5BD4-79F2-B44A-D3F3-5C50295D5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CA9B72-371D-09AE-D621-9620BACEA883}"/>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5" name="Footer Placeholder 4">
            <a:extLst>
              <a:ext uri="{FF2B5EF4-FFF2-40B4-BE49-F238E27FC236}">
                <a16:creationId xmlns:a16="http://schemas.microsoft.com/office/drawing/2014/main" id="{800AAA5B-9360-BBBA-5F9A-78765DB675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601605-B222-FBAC-1805-20DD769E1B7A}"/>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492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E11-6F5E-5C13-740B-E3C72A4245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FD430A-1F26-5916-DCA9-A67971432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4F1E3-ED91-FFFB-7BA2-97C99CE62007}"/>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5" name="Footer Placeholder 4">
            <a:extLst>
              <a:ext uri="{FF2B5EF4-FFF2-40B4-BE49-F238E27FC236}">
                <a16:creationId xmlns:a16="http://schemas.microsoft.com/office/drawing/2014/main" id="{0BABB7BD-833E-134C-29CD-D543DC0309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AD235F-5C6D-923C-96D3-DE4698FB0A1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40717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E335-694B-7B59-3777-9285AE23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8E187A-6AE3-6F01-AE5F-060A22C2F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A03EF-FF5C-507D-6A24-84C1453B8252}"/>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5" name="Footer Placeholder 4">
            <a:extLst>
              <a:ext uri="{FF2B5EF4-FFF2-40B4-BE49-F238E27FC236}">
                <a16:creationId xmlns:a16="http://schemas.microsoft.com/office/drawing/2014/main" id="{1F4D2470-0E80-3D17-C848-54CAB8CB7D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6BEED3-730B-77C1-9049-2F2986EBC7BE}"/>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8404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C226-EB18-4675-2F47-4FC43C62E4C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709AA8-F2FE-6746-12E0-D3DE0643C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FF6DD81-9537-361C-7DA0-60598413E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FBEA17-2596-A692-166C-0E447691EE01}"/>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6" name="Footer Placeholder 5">
            <a:extLst>
              <a:ext uri="{FF2B5EF4-FFF2-40B4-BE49-F238E27FC236}">
                <a16:creationId xmlns:a16="http://schemas.microsoft.com/office/drawing/2014/main" id="{0EB2D51C-FFC2-4D8F-8803-6ABCD33553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6827A8-736D-E40C-DFF5-310B99812BA6}"/>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7382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22CB-CBD5-A5E8-4289-EA73EBE4A7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B266AE8-1A12-12F3-5510-97860486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DBA0D-B7E5-D924-48F0-EFA057B95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BE0FF29-C12F-B812-FC11-859C15767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8BD6-9359-4118-CBA5-075B47144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EA307E-5721-F632-889D-438ADE352BD6}"/>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8" name="Footer Placeholder 7">
            <a:extLst>
              <a:ext uri="{FF2B5EF4-FFF2-40B4-BE49-F238E27FC236}">
                <a16:creationId xmlns:a16="http://schemas.microsoft.com/office/drawing/2014/main" id="{79A898CA-BB59-64C7-8078-EDA21F190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FF8176F-D9B2-5901-80CA-BBB32F01D934}"/>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9017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29E-B0BB-2617-0F22-7DDC3C17474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E18B6FC-CB64-EABF-CA0A-C1FC122489A4}"/>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4" name="Footer Placeholder 3">
            <a:extLst>
              <a:ext uri="{FF2B5EF4-FFF2-40B4-BE49-F238E27FC236}">
                <a16:creationId xmlns:a16="http://schemas.microsoft.com/office/drawing/2014/main" id="{78898C01-E0BB-72C6-F528-487E241C9D1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5379C-3F20-F839-76FB-621ADF97B685}"/>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0084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A237E-45BB-5FB2-54AE-6BFB145E3EB3}"/>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3" name="Footer Placeholder 2">
            <a:extLst>
              <a:ext uri="{FF2B5EF4-FFF2-40B4-BE49-F238E27FC236}">
                <a16:creationId xmlns:a16="http://schemas.microsoft.com/office/drawing/2014/main" id="{471407EE-DB08-B5FD-D915-F699374B3D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4515A9-3B11-8F4E-17FD-B0B959B4711D}"/>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6955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D43-DA22-5C6F-B201-1CC5BCB4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E3A465-E50E-228A-A8C6-463A87811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53BC97-9174-A3BA-8AA3-B57285E2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0FCA-730E-D800-D925-9408F1B03638}"/>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6" name="Footer Placeholder 5">
            <a:extLst>
              <a:ext uri="{FF2B5EF4-FFF2-40B4-BE49-F238E27FC236}">
                <a16:creationId xmlns:a16="http://schemas.microsoft.com/office/drawing/2014/main" id="{6EA5D939-6157-CE5D-1737-E997EB00E8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8BB671-EFED-7021-B717-9A7555148C4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67468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0318-EC9A-3E91-A707-A489999A8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8E8E731-710D-4EDE-5FCF-03DD9885F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AE5E0E-FBA8-D645-FD5A-54AB6251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6694B-9C2A-8909-3C89-952BD3B48C49}"/>
              </a:ext>
            </a:extLst>
          </p:cNvPr>
          <p:cNvSpPr>
            <a:spLocks noGrp="1"/>
          </p:cNvSpPr>
          <p:nvPr>
            <p:ph type="dt" sz="half" idx="10"/>
          </p:nvPr>
        </p:nvSpPr>
        <p:spPr/>
        <p:txBody>
          <a:bodyPr/>
          <a:lstStyle/>
          <a:p>
            <a:fld id="{6FF8041B-D948-4C91-8140-A3C350F8791C}" type="datetimeFigureOut">
              <a:rPr lang="vi-VN" smtClean="0"/>
              <a:t>20/04/2026</a:t>
            </a:fld>
            <a:endParaRPr lang="vi-VN"/>
          </a:p>
        </p:txBody>
      </p:sp>
      <p:sp>
        <p:nvSpPr>
          <p:cNvPr id="6" name="Footer Placeholder 5">
            <a:extLst>
              <a:ext uri="{FF2B5EF4-FFF2-40B4-BE49-F238E27FC236}">
                <a16:creationId xmlns:a16="http://schemas.microsoft.com/office/drawing/2014/main" id="{1F94E5E9-BB0F-F4AC-CFDA-01A33BB29B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29771B-F44D-5200-E520-EB596C6143A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864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80EE-97D5-69CF-D83D-FE3847C0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A8061F-624F-4ED5-1397-78646F13C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703DDA-FEE2-9342-D54E-B431C76DC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8041B-D948-4C91-8140-A3C350F8791C}" type="datetimeFigureOut">
              <a:rPr lang="vi-VN" smtClean="0"/>
              <a:t>20/04/2026</a:t>
            </a:fld>
            <a:endParaRPr lang="vi-VN"/>
          </a:p>
        </p:txBody>
      </p:sp>
      <p:sp>
        <p:nvSpPr>
          <p:cNvPr id="5" name="Footer Placeholder 4">
            <a:extLst>
              <a:ext uri="{FF2B5EF4-FFF2-40B4-BE49-F238E27FC236}">
                <a16:creationId xmlns:a16="http://schemas.microsoft.com/office/drawing/2014/main" id="{4AF5B62D-4B20-1125-2AA6-0846E25E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70EACD4-8D37-7C87-CA3D-706048882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1D199-2F1D-42CF-A704-CB8E630637FC}" type="slidenum">
              <a:rPr lang="vi-VN" smtClean="0"/>
              <a:t>‹#›</a:t>
            </a:fld>
            <a:endParaRPr lang="vi-VN"/>
          </a:p>
        </p:txBody>
      </p:sp>
    </p:spTree>
    <p:extLst>
      <p:ext uri="{BB962C8B-B14F-4D97-AF65-F5344CB8AC3E}">
        <p14:creationId xmlns:p14="http://schemas.microsoft.com/office/powerpoint/2010/main" val="2736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67696" y="298240"/>
            <a:ext cx="6096000" cy="707886"/>
          </a:xfrm>
          <a:prstGeom prst="rect">
            <a:avLst/>
          </a:prstGeom>
        </p:spPr>
        <p:txBody>
          <a:bodyPr>
            <a:spAutoFit/>
          </a:bodyPr>
          <a:lstStyle/>
          <a:p>
            <a:pPr lvl="0" algn="ctr"/>
            <a:r>
              <a:rPr lang="en-US" altLang="vi-VN" sz="2000" b="1">
                <a:solidFill>
                  <a:srgbClr val="002060"/>
                </a:solidFill>
                <a:latin typeface="Times New Roman" panose="02020603050405020304" pitchFamily="18" charset="0"/>
                <a:cs typeface="Times New Roman" panose="02020603050405020304" pitchFamily="18" charset="0"/>
              </a:rPr>
              <a:t>UBND PHƯỜNG VIỆT HƯNG</a:t>
            </a:r>
          </a:p>
          <a:p>
            <a:pPr lvl="0" algn="ctr"/>
            <a:r>
              <a:rPr lang="en-US" altLang="vi-VN" sz="2000" b="1">
                <a:solidFill>
                  <a:srgbClr val="002060"/>
                </a:solidFill>
                <a:latin typeface="Times New Roman" panose="02020603050405020304" pitchFamily="18" charset="0"/>
                <a:cs typeface="Times New Roman" panose="02020603050405020304" pitchFamily="18" charset="0"/>
              </a:rPr>
              <a:t>     </a:t>
            </a:r>
            <a:r>
              <a:rPr lang="en-US" altLang="vi-VN" sz="2000" b="1" smtClean="0">
                <a:solidFill>
                  <a:srgbClr val="002060"/>
                </a:solidFill>
                <a:latin typeface="Times New Roman" panose="02020603050405020304" pitchFamily="18" charset="0"/>
                <a:cs typeface="Times New Roman" panose="02020603050405020304" pitchFamily="18" charset="0"/>
              </a:rPr>
              <a:t>TRƯỜNG </a:t>
            </a:r>
            <a:r>
              <a:rPr lang="en-US" altLang="vi-VN" sz="2000" b="1">
                <a:solidFill>
                  <a:srgbClr val="002060"/>
                </a:solidFill>
                <a:latin typeface="Times New Roman" panose="02020603050405020304" pitchFamily="18" charset="0"/>
                <a:cs typeface="Times New Roman" panose="02020603050405020304" pitchFamily="18" charset="0"/>
              </a:rPr>
              <a:t>MẦM NON GIANG BIÊN</a:t>
            </a:r>
          </a:p>
        </p:txBody>
      </p:sp>
      <p:pic>
        <p:nvPicPr>
          <p:cNvPr id="6" name="Picture 5">
            <a:extLst>
              <a:ext uri="{FF2B5EF4-FFF2-40B4-BE49-F238E27FC236}">
                <a16:creationId xmlns:a16="http://schemas.microsoft.com/office/drawing/2014/main" id="{A7EE8138-BDB4-2421-3C72-648A028CD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81315" y="1088893"/>
            <a:ext cx="1629368" cy="14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26295" y="2729179"/>
            <a:ext cx="8139408" cy="646331"/>
          </a:xfrm>
          <a:prstGeom prst="rect">
            <a:avLst/>
          </a:prstGeom>
        </p:spPr>
        <p:txBody>
          <a:bodyPr wrap="none">
            <a:spAutoFit/>
          </a:bodyPr>
          <a:lstStyle/>
          <a:p>
            <a:pPr algn="ctr"/>
            <a:r>
              <a:rPr lang="en-US" altLang="vi-VN" sz="36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7" name="Rectangle 6"/>
          <p:cNvSpPr/>
          <p:nvPr/>
        </p:nvSpPr>
        <p:spPr>
          <a:xfrm>
            <a:off x="2217006" y="3375510"/>
            <a:ext cx="7199290" cy="1614737"/>
          </a:xfrm>
          <a:prstGeom prst="rect">
            <a:avLst/>
          </a:prstGeom>
        </p:spPr>
        <p:txBody>
          <a:bodyPr wrap="square">
            <a:spAutoFit/>
          </a:bodyPr>
          <a:lstStyle/>
          <a:p>
            <a:pPr algn="ctr">
              <a:lnSpc>
                <a:spcPct val="107000"/>
              </a:lnSpc>
              <a:spcAft>
                <a:spcPts val="800"/>
              </a:spcAft>
            </a:pPr>
            <a:r>
              <a:rPr lang="en-US" altLang="vi-VN" sz="2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NBTN: Tàu </a:t>
            </a:r>
            <a:r>
              <a:rPr lang="vi-VN" altLang="vi-VN" sz="2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thủy</a:t>
            </a:r>
            <a:endParaRPr lang="vi-VN" altLang="vi-VN" sz="2800" b="1">
              <a:solidFill>
                <a:srgbClr val="FF0000"/>
              </a:solidFill>
              <a:latin typeface="Times New Roman" pitchFamily="18" charset="0"/>
              <a:ea typeface="Arial" panose="020B0604020202020204" pitchFamily="34" charset="0"/>
              <a:cs typeface="Times New Roman" pitchFamily="18" charset="0"/>
            </a:endParaRPr>
          </a:p>
          <a:p>
            <a:pPr>
              <a:lnSpc>
                <a:spcPct val="107000"/>
              </a:lnSpc>
              <a:spcAft>
                <a:spcPts val="800"/>
              </a:spcAft>
            </a:pPr>
            <a:r>
              <a:rPr lang="en-US" altLang="vi-VN" sz="2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Lứa </a:t>
            </a:r>
            <a:r>
              <a:rPr lang="en-US" altLang="vi-VN" sz="2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tuổi: Nhà trẻ.</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08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8550-771C-DE55-2995-6679F224E122}"/>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9C76F16-002F-D6A7-9A19-A4DA21F0138F}"/>
              </a:ext>
            </a:extLst>
          </p:cNvPr>
          <p:cNvSpPr>
            <a:spLocks noGrp="1"/>
          </p:cNvSpPr>
          <p:nvPr>
            <p:ph type="subTitle" idx="1"/>
          </p:nvPr>
        </p:nvSpPr>
        <p:spPr/>
        <p:txBody>
          <a:bodyPr/>
          <a:lstStyle/>
          <a:p>
            <a:endParaRPr lang="vi-VN"/>
          </a:p>
        </p:txBody>
      </p:sp>
      <p:pic>
        <p:nvPicPr>
          <p:cNvPr id="1026" name="Picture 2" descr="Top 126+ hình nền powerpoint về gia đình mới nhất - thdonghoadian">
            <a:extLst>
              <a:ext uri="{FF2B5EF4-FFF2-40B4-BE49-F238E27FC236}">
                <a16:creationId xmlns:a16="http://schemas.microsoft.com/office/drawing/2014/main" id="{266DF8CD-B2F9-5038-7761-FFCD6387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61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60F32-7C83-7A56-B173-BED724D4C3E9}"/>
              </a:ext>
            </a:extLst>
          </p:cNvPr>
          <p:cNvSpPr txBox="1"/>
          <p:nvPr/>
        </p:nvSpPr>
        <p:spPr>
          <a:xfrm>
            <a:off x="2999509" y="2594242"/>
            <a:ext cx="6192982" cy="1323439"/>
          </a:xfrm>
          <a:prstGeom prst="rect">
            <a:avLst/>
          </a:prstGeom>
          <a:noFill/>
        </p:spPr>
        <p:txBody>
          <a:bodyPr wrap="square">
            <a:spAutoFit/>
          </a:bodyPr>
          <a:lstStyle/>
          <a:p>
            <a:pPr algn="ctr" eaLnBrk="0" hangingPunct="0"/>
            <a:r>
              <a:rPr lang="en-US" sz="4000" b="1">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bé chăm ngoan học giỏi!</a:t>
            </a:r>
            <a:endParaRPr lang="en-US" sz="4000" b="1" dirty="0">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19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8152" y="1186882"/>
            <a:ext cx="6096000" cy="830997"/>
          </a:xfrm>
          <a:prstGeom prst="rect">
            <a:avLst/>
          </a:prstGeom>
        </p:spPr>
        <p:txBody>
          <a:bodyPr>
            <a:spAutoFit/>
          </a:bodyPr>
          <a:lstStyle/>
          <a:p>
            <a:r>
              <a:rPr lang="vi-VN" sz="2000" b="1" smtClean="0">
                <a:solidFill>
                  <a:srgbClr val="FF0000"/>
                </a:solidFill>
                <a:latin typeface="+mj-lt"/>
              </a:rPr>
              <a:t>                         </a:t>
            </a:r>
            <a:r>
              <a:rPr lang="vi-VN" sz="2400" b="1" smtClean="0">
                <a:solidFill>
                  <a:srgbClr val="FF0000"/>
                </a:solidFill>
                <a:latin typeface="+mj-lt"/>
              </a:rPr>
              <a:t>1</a:t>
            </a:r>
            <a:r>
              <a:rPr lang="vi-VN" sz="2400" b="1">
                <a:solidFill>
                  <a:srgbClr val="FF0000"/>
                </a:solidFill>
                <a:latin typeface="+mj-lt"/>
              </a:rPr>
              <a:t>. Ổn định tổ chức:</a:t>
            </a:r>
            <a:endParaRPr lang="vi-VN" sz="2400">
              <a:solidFill>
                <a:srgbClr val="FF0000"/>
              </a:solidFill>
              <a:latin typeface="+mj-lt"/>
            </a:endParaRPr>
          </a:p>
          <a:p>
            <a:r>
              <a:rPr lang="vi-VN" sz="2400">
                <a:solidFill>
                  <a:srgbClr val="FF0000"/>
                </a:solidFill>
                <a:latin typeface="+mj-lt"/>
              </a:rPr>
              <a:t>- Cô và trẻ cùng hát bài “Em đi chơi thuyền”</a:t>
            </a:r>
          </a:p>
        </p:txBody>
      </p:sp>
    </p:spTree>
    <p:extLst>
      <p:ext uri="{BB962C8B-B14F-4D97-AF65-F5344CB8AC3E}">
        <p14:creationId xmlns:p14="http://schemas.microsoft.com/office/powerpoint/2010/main" val="1098681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2546" y="1238398"/>
            <a:ext cx="6096000" cy="830997"/>
          </a:xfrm>
          <a:prstGeom prst="rect">
            <a:avLst/>
          </a:prstGeom>
        </p:spPr>
        <p:txBody>
          <a:bodyPr>
            <a:spAutoFit/>
          </a:bodyPr>
          <a:lstStyle/>
          <a:p>
            <a:r>
              <a:rPr lang="vi-VN" sz="2400" b="1">
                <a:solidFill>
                  <a:srgbClr val="FF0000"/>
                </a:solidFill>
                <a:latin typeface="+mj-lt"/>
              </a:rPr>
              <a:t>2. Phương pháp, hình thức tổ chức:</a:t>
            </a:r>
            <a:endParaRPr lang="vi-VN" sz="2400">
              <a:solidFill>
                <a:srgbClr val="FF0000"/>
              </a:solidFill>
              <a:latin typeface="+mj-lt"/>
            </a:endParaRPr>
          </a:p>
          <a:p>
            <a:r>
              <a:rPr lang="vi-VN" sz="2400" b="1">
                <a:solidFill>
                  <a:srgbClr val="FF0000"/>
                </a:solidFill>
                <a:latin typeface="+mj-lt"/>
              </a:rPr>
              <a:t>*HĐ1: Nhận biết tập nói tàu thủy</a:t>
            </a:r>
            <a:endParaRPr lang="vi-VN" sz="2400">
              <a:solidFill>
                <a:srgbClr val="FF0000"/>
              </a:solidFill>
              <a:latin typeface="+mj-lt"/>
            </a:endParaRPr>
          </a:p>
        </p:txBody>
      </p:sp>
    </p:spTree>
    <p:extLst>
      <p:ext uri="{BB962C8B-B14F-4D97-AF65-F5344CB8AC3E}">
        <p14:creationId xmlns:p14="http://schemas.microsoft.com/office/powerpoint/2010/main" val="109868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em hơn 48 ảnh về hình vẽ tàu thủy - daotaon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4" y="-112691"/>
            <a:ext cx="12359424" cy="708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424" y="0"/>
            <a:ext cx="3129565" cy="1077218"/>
          </a:xfrm>
          <a:prstGeom prst="rect">
            <a:avLst/>
          </a:prstGeom>
        </p:spPr>
        <p:txBody>
          <a:bodyPr wrap="square">
            <a:spAutoFit/>
          </a:bodyPr>
          <a:lstStyle/>
          <a:p>
            <a:r>
              <a:rPr lang="vi-VN" sz="1600">
                <a:solidFill>
                  <a:srgbClr val="FF0000"/>
                </a:solidFill>
                <a:latin typeface="+mj-lt"/>
              </a:rPr>
              <a:t>Phương tiện giao thông gì đây?</a:t>
            </a:r>
          </a:p>
          <a:p>
            <a:r>
              <a:rPr lang="vi-VN" sz="1600">
                <a:solidFill>
                  <a:srgbClr val="FF0000"/>
                </a:solidFill>
                <a:latin typeface="+mj-lt"/>
              </a:rPr>
              <a:t>- Tàu thủy có những bộ phận nào?</a:t>
            </a:r>
          </a:p>
          <a:p>
            <a:r>
              <a:rPr lang="vi-VN" sz="1600">
                <a:solidFill>
                  <a:srgbClr val="FF0000"/>
                </a:solidFill>
                <a:latin typeface="+mj-lt"/>
              </a:rPr>
              <a:t>-Đây là cái gì ?(ống khói). </a:t>
            </a:r>
            <a:endParaRPr lang="vi-VN" sz="1600" smtClean="0">
              <a:solidFill>
                <a:srgbClr val="FF0000"/>
              </a:solidFill>
              <a:latin typeface="+mj-lt"/>
            </a:endParaRPr>
          </a:p>
          <a:p>
            <a:r>
              <a:rPr lang="vi-VN" sz="1600" smtClean="0">
                <a:solidFill>
                  <a:srgbClr val="FF0000"/>
                </a:solidFill>
                <a:latin typeface="+mj-lt"/>
              </a:rPr>
              <a:t>-</a:t>
            </a:r>
            <a:r>
              <a:rPr lang="vi-VN" sz="1600">
                <a:solidFill>
                  <a:srgbClr val="FF0000"/>
                </a:solidFill>
                <a:latin typeface="+mj-lt"/>
              </a:rPr>
              <a:t>Còn đây là gì ?( thân tàu).</a:t>
            </a:r>
          </a:p>
        </p:txBody>
      </p:sp>
      <p:sp>
        <p:nvSpPr>
          <p:cNvPr id="4" name="Rectangle 3"/>
          <p:cNvSpPr/>
          <p:nvPr/>
        </p:nvSpPr>
        <p:spPr>
          <a:xfrm>
            <a:off x="-167424" y="1077218"/>
            <a:ext cx="6096000" cy="523220"/>
          </a:xfrm>
          <a:prstGeom prst="rect">
            <a:avLst/>
          </a:prstGeom>
        </p:spPr>
        <p:txBody>
          <a:bodyPr>
            <a:spAutoFit/>
          </a:bodyPr>
          <a:lstStyle/>
          <a:p>
            <a:r>
              <a:rPr lang="vi-VN" sz="1400">
                <a:solidFill>
                  <a:srgbClr val="FF0000"/>
                </a:solidFill>
                <a:latin typeface="+mj-lt"/>
              </a:rPr>
              <a:t>-Tàu thủy chạy ở đâu ?( sông).</a:t>
            </a:r>
          </a:p>
          <a:p>
            <a:r>
              <a:rPr lang="vi-VN" sz="1400">
                <a:solidFill>
                  <a:srgbClr val="FF0000"/>
                </a:solidFill>
                <a:latin typeface="+mj-lt"/>
              </a:rPr>
              <a:t>-Tàu thủy dùng để trở gì?(người, hàng hóa….)</a:t>
            </a:r>
          </a:p>
        </p:txBody>
      </p:sp>
      <p:sp>
        <p:nvSpPr>
          <p:cNvPr id="5" name="Rectangle 4"/>
          <p:cNvSpPr/>
          <p:nvPr/>
        </p:nvSpPr>
        <p:spPr>
          <a:xfrm>
            <a:off x="1803041" y="6370113"/>
            <a:ext cx="9259909" cy="738664"/>
          </a:xfrm>
          <a:prstGeom prst="rect">
            <a:avLst/>
          </a:prstGeom>
        </p:spPr>
        <p:txBody>
          <a:bodyPr wrap="square">
            <a:spAutoFit/>
          </a:bodyPr>
          <a:lstStyle/>
          <a:p>
            <a:r>
              <a:rPr lang="vi-VN" sz="1400">
                <a:solidFill>
                  <a:srgbClr val="FF0000"/>
                </a:solidFill>
                <a:latin typeface="+mj-lt"/>
              </a:rPr>
              <a:t>- Tàu thủy chạy được nhờ có gì ?À tàu thủy chạy bằng nguyên liệu đó là dầu</a:t>
            </a:r>
          </a:p>
          <a:p>
            <a:r>
              <a:rPr lang="vi-VN" sz="1400">
                <a:solidFill>
                  <a:srgbClr val="FF0000"/>
                </a:solidFill>
                <a:latin typeface="+mj-lt"/>
              </a:rPr>
              <a:t>=&gt;GD: Tàu thủy là PTGT đường thủy, Các con hãy nhớ sông nước rất nguy hiểm các con không được đến gần những nơi có ao, hồ, sông và suối.Các con đã nhớ chưa nào.</a:t>
            </a:r>
          </a:p>
        </p:txBody>
      </p:sp>
    </p:spTree>
    <p:extLst>
      <p:ext uri="{BB962C8B-B14F-4D97-AF65-F5344CB8AC3E}">
        <p14:creationId xmlns:p14="http://schemas.microsoft.com/office/powerpoint/2010/main" val="109868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771" y="0"/>
            <a:ext cx="12213771" cy="6858000"/>
          </a:xfrm>
          <a:prstGeom prst="rect">
            <a:avLst/>
          </a:prstGeom>
        </p:spPr>
      </p:pic>
      <p:sp>
        <p:nvSpPr>
          <p:cNvPr id="5" name="Rectangle 4"/>
          <p:cNvSpPr/>
          <p:nvPr/>
        </p:nvSpPr>
        <p:spPr>
          <a:xfrm>
            <a:off x="2651760" y="130629"/>
            <a:ext cx="7249886" cy="369332"/>
          </a:xfrm>
          <a:prstGeom prst="rect">
            <a:avLst/>
          </a:prstGeom>
        </p:spPr>
        <p:txBody>
          <a:bodyPr wrap="square">
            <a:spAutoFit/>
          </a:bodyPr>
          <a:lstStyle/>
          <a:p>
            <a:r>
              <a:rPr lang="vi-VN" b="1">
                <a:solidFill>
                  <a:srgbClr val="FF0000"/>
                </a:solidFill>
              </a:rPr>
              <a:t>*</a:t>
            </a:r>
            <a:r>
              <a:rPr lang="vi-VN" b="1">
                <a:solidFill>
                  <a:srgbClr val="FF0000"/>
                </a:solidFill>
              </a:rPr>
              <a:t>HĐ2: Cho trẻ một số tàu thủy khác nhau đi trên sông nước</a:t>
            </a:r>
            <a:endParaRPr lang="en-US"/>
          </a:p>
        </p:txBody>
      </p:sp>
    </p:spTree>
    <p:extLst>
      <p:ext uri="{BB962C8B-B14F-4D97-AF65-F5344CB8AC3E}">
        <p14:creationId xmlns:p14="http://schemas.microsoft.com/office/powerpoint/2010/main" val="40982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6788" y="2358861"/>
            <a:ext cx="6096000" cy="1200329"/>
          </a:xfrm>
          <a:prstGeom prst="rect">
            <a:avLst/>
          </a:prstGeom>
        </p:spPr>
        <p:txBody>
          <a:bodyPr>
            <a:spAutoFit/>
          </a:bodyPr>
          <a:lstStyle/>
          <a:p>
            <a:r>
              <a:rPr lang="vi-VN" b="1">
                <a:solidFill>
                  <a:srgbClr val="FF0000"/>
                </a:solidFill>
                <a:latin typeface="+mj-lt"/>
              </a:rPr>
              <a:t>*HĐ2: Ôn luyện - củng cố</a:t>
            </a:r>
            <a:endParaRPr lang="vi-VN">
              <a:solidFill>
                <a:srgbClr val="FF0000"/>
              </a:solidFill>
              <a:latin typeface="+mj-lt"/>
            </a:endParaRPr>
          </a:p>
          <a:p>
            <a:pPr marL="285750" indent="-285750">
              <a:buFontTx/>
              <a:buChar char="-"/>
            </a:pPr>
            <a:r>
              <a:rPr lang="vi-VN" b="1" smtClean="0">
                <a:solidFill>
                  <a:srgbClr val="FF0000"/>
                </a:solidFill>
                <a:latin typeface="+mj-lt"/>
              </a:rPr>
              <a:t>Trò </a:t>
            </a:r>
            <a:r>
              <a:rPr lang="vi-VN" b="1">
                <a:solidFill>
                  <a:srgbClr val="FF0000"/>
                </a:solidFill>
                <a:latin typeface="+mj-lt"/>
              </a:rPr>
              <a:t>chơi:</a:t>
            </a:r>
            <a:r>
              <a:rPr lang="vi-VN">
                <a:solidFill>
                  <a:srgbClr val="FF0000"/>
                </a:solidFill>
                <a:latin typeface="+mj-lt"/>
              </a:rPr>
              <a:t> </a:t>
            </a:r>
            <a:r>
              <a:rPr lang="vi-VN" b="1" smtClean="0">
                <a:solidFill>
                  <a:srgbClr val="FF0000"/>
                </a:solidFill>
                <a:latin typeface="+mj-lt"/>
              </a:rPr>
              <a:t>Thi xem ai nhanh.</a:t>
            </a:r>
          </a:p>
          <a:p>
            <a:pPr marL="285750" indent="-285750">
              <a:buFontTx/>
              <a:buChar char="-"/>
            </a:pPr>
            <a:r>
              <a:rPr lang="vi-VN" b="1" smtClean="0">
                <a:solidFill>
                  <a:srgbClr val="FF0000"/>
                </a:solidFill>
                <a:latin typeface="+mj-lt"/>
              </a:rPr>
              <a:t>Cách chơi: Cô chỉ vào bộ phận nào của tàu nhiệm vụ của các con nói thật to bộ phận đó lên và ngược lại.</a:t>
            </a:r>
            <a:endParaRPr lang="vi-VN">
              <a:solidFill>
                <a:srgbClr val="FF0000"/>
              </a:solidFill>
              <a:latin typeface="+mj-lt"/>
            </a:endParaRPr>
          </a:p>
        </p:txBody>
      </p:sp>
    </p:spTree>
    <p:extLst>
      <p:ext uri="{BB962C8B-B14F-4D97-AF65-F5344CB8AC3E}">
        <p14:creationId xmlns:p14="http://schemas.microsoft.com/office/powerpoint/2010/main" val="173341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Xem hơn 48 ảnh về hình vẽ tàu thủy - daotaon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4" y="-103032"/>
            <a:ext cx="12359424" cy="708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8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4360" y="916426"/>
            <a:ext cx="7023279" cy="830997"/>
          </a:xfrm>
          <a:prstGeom prst="rect">
            <a:avLst/>
          </a:prstGeom>
        </p:spPr>
        <p:txBody>
          <a:bodyPr wrap="square">
            <a:spAutoFit/>
          </a:bodyPr>
          <a:lstStyle/>
          <a:p>
            <a:r>
              <a:rPr lang="vi-VN" sz="2400" smtClean="0">
                <a:solidFill>
                  <a:srgbClr val="FF0000"/>
                </a:solidFill>
                <a:latin typeface="Times New Roman" pitchFamily="18" charset="0"/>
                <a:cs typeface="Times New Roman" pitchFamily="18" charset="0"/>
              </a:rPr>
              <a:t>                                    </a:t>
            </a:r>
            <a:r>
              <a:rPr lang="en-US" sz="2400" smtClean="0">
                <a:solidFill>
                  <a:srgbClr val="FF0000"/>
                </a:solidFill>
                <a:latin typeface="Times New Roman" pitchFamily="18" charset="0"/>
                <a:cs typeface="Times New Roman" pitchFamily="18" charset="0"/>
              </a:rPr>
              <a:t>3.Kết </a:t>
            </a:r>
            <a:r>
              <a:rPr lang="en-US" sz="2400">
                <a:solidFill>
                  <a:srgbClr val="FF0000"/>
                </a:solidFill>
                <a:latin typeface="Times New Roman" pitchFamily="18" charset="0"/>
                <a:cs typeface="Times New Roman" pitchFamily="18" charset="0"/>
              </a:rPr>
              <a:t>thúc:</a:t>
            </a:r>
          </a:p>
          <a:p>
            <a:r>
              <a:rPr lang="vi-VN" sz="2400" smtClean="0">
                <a:solidFill>
                  <a:srgbClr val="FF0000"/>
                </a:solidFill>
                <a:latin typeface="+mj-lt"/>
                <a:cs typeface="Times New Roman" pitchFamily="18" charset="0"/>
              </a:rPr>
              <a:t>                      Cô </a:t>
            </a:r>
            <a:r>
              <a:rPr lang="vi-VN" sz="2400">
                <a:solidFill>
                  <a:srgbClr val="FF0000"/>
                </a:solidFill>
                <a:latin typeface="+mj-lt"/>
                <a:cs typeface="Times New Roman" pitchFamily="18" charset="0"/>
              </a:rPr>
              <a:t>và trẻ cùng </a:t>
            </a:r>
            <a:r>
              <a:rPr lang="vi-VN" sz="2400" smtClean="0">
                <a:solidFill>
                  <a:srgbClr val="FF0000"/>
                </a:solidFill>
                <a:latin typeface="+mj-lt"/>
              </a:rPr>
              <a:t>chơi</a:t>
            </a:r>
            <a:r>
              <a:rPr lang="vi-VN" sz="2400">
                <a:solidFill>
                  <a:srgbClr val="FF0000"/>
                </a:solidFill>
                <a:latin typeface="+mj-lt"/>
              </a:rPr>
              <a:t>  “Đoàn tàu”</a:t>
            </a:r>
            <a:endParaRPr lang="en-US" sz="2400">
              <a:solidFill>
                <a:srgbClr val="FF0000"/>
              </a:solidFill>
              <a:latin typeface="+mj-lt"/>
              <a:cs typeface="Times New Roman" pitchFamily="18" charset="0"/>
            </a:endParaRPr>
          </a:p>
        </p:txBody>
      </p:sp>
    </p:spTree>
    <p:extLst>
      <p:ext uri="{BB962C8B-B14F-4D97-AF65-F5344CB8AC3E}">
        <p14:creationId xmlns:p14="http://schemas.microsoft.com/office/powerpoint/2010/main" val="173341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Doan-Tau-Nho-Xiu-Hop-Ca.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791200" y="3695700"/>
            <a:ext cx="609600" cy="609600"/>
          </a:xfrm>
        </p:spPr>
      </p:pic>
      <p:pic>
        <p:nvPicPr>
          <p:cNvPr id="1026" name="Picture 2" descr="بسيطة الإبداعية القطار الأخضر متناغم الربيع تصميم خلفية مهرجان, أخضر, قطار,  خلفية عيد الربيع صورة الخلفية للتحميل مجان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56810" y="2136751"/>
            <a:ext cx="6947736" cy="830997"/>
          </a:xfrm>
          <a:prstGeom prst="rect">
            <a:avLst/>
          </a:prstGeom>
        </p:spPr>
        <p:txBody>
          <a:bodyPr wrap="none">
            <a:spAutoFit/>
          </a:bodyPr>
          <a:lstStyle/>
          <a:p>
            <a:r>
              <a:rPr lang="en-US" sz="2400" smtClean="0">
                <a:solidFill>
                  <a:srgbClr val="002060"/>
                </a:solidFill>
                <a:latin typeface="Times New Roman" pitchFamily="18" charset="0"/>
                <a:cs typeface="Times New Roman" pitchFamily="18" charset="0"/>
              </a:rPr>
              <a:t>                               3.Kết thúc:</a:t>
            </a:r>
          </a:p>
          <a:p>
            <a:r>
              <a:rPr lang="vi-VN" sz="2400" smtClean="0">
                <a:solidFill>
                  <a:srgbClr val="002060"/>
                </a:solidFill>
                <a:latin typeface="+mj-lt"/>
              </a:rPr>
              <a:t>Cô </a:t>
            </a:r>
            <a:r>
              <a:rPr lang="vi-VN" sz="2400">
                <a:solidFill>
                  <a:srgbClr val="002060"/>
                </a:solidFill>
                <a:latin typeface="+mj-lt"/>
              </a:rPr>
              <a:t>và trẻ cùng hát và vận động bài “Đoàn tàu nhỏ xíu”</a:t>
            </a:r>
            <a:endParaRPr lang="en-US" sz="2400">
              <a:solidFill>
                <a:srgbClr val="002060"/>
              </a:solidFill>
              <a:latin typeface="+mj-lt"/>
            </a:endParaRPr>
          </a:p>
        </p:txBody>
      </p:sp>
    </p:spTree>
    <p:extLst>
      <p:ext uri="{BB962C8B-B14F-4D97-AF65-F5344CB8AC3E}">
        <p14:creationId xmlns:p14="http://schemas.microsoft.com/office/powerpoint/2010/main" val="740052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86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200</Words>
  <Application>Microsoft Office PowerPoint</Application>
  <PresentationFormat>Widescreen</PresentationFormat>
  <Paragraphs>27</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19</cp:revision>
  <dcterms:created xsi:type="dcterms:W3CDTF">2023-04-01T13:39:23Z</dcterms:created>
  <dcterms:modified xsi:type="dcterms:W3CDTF">2026-04-20T10:27:11Z</dcterms:modified>
</cp:coreProperties>
</file>