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4" r:id="rId4"/>
    <p:sldId id="305" r:id="rId5"/>
    <p:sldId id="307" r:id="rId6"/>
    <p:sldId id="308" r:id="rId7"/>
    <p:sldId id="309" r:id="rId8"/>
    <p:sldId id="302" r:id="rId9"/>
    <p:sldId id="268" r:id="rId10"/>
    <p:sldId id="271" r:id="rId11"/>
    <p:sldId id="295" r:id="rId12"/>
    <p:sldId id="296" r:id="rId13"/>
    <p:sldId id="303" r:id="rId14"/>
    <p:sldId id="299" r:id="rId15"/>
    <p:sldId id="294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6285" autoAdjust="0"/>
  </p:normalViewPr>
  <p:slideViewPr>
    <p:cSldViewPr>
      <p:cViewPr>
        <p:scale>
          <a:sx n="70" d="100"/>
          <a:sy n="70" d="100"/>
        </p:scale>
        <p:origin x="-47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8T07:13:05.521"/>
    </inkml:context>
    <inkml:brush xml:id="br0">
      <inkml:brushProperty name="width" value="0.05" units="cm"/>
      <inkml:brushProperty name="height" value="0.05" units="cm"/>
      <inkml:brushProperty name="color" value="#EEB3A6"/>
      <inkml:brushProperty name="ignorePressure" value="1"/>
      <inkml:brushProperty name="inkEffects" value="rosegold"/>
      <inkml:brushProperty name="anchorX" value="-2540"/>
      <inkml:brushProperty name="anchorY" value="-2540"/>
      <inkml:brushProperty name="scaleFactor" value="0.5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8T07:13:05.708"/>
    </inkml:context>
    <inkml:brush xml:id="br0">
      <inkml:brushProperty name="width" value="0.05" units="cm"/>
      <inkml:brushProperty name="height" value="0.05" units="cm"/>
      <inkml:brushProperty name="color" value="#EEB3A6"/>
      <inkml:brushProperty name="ignorePressure" value="1"/>
      <inkml:brushProperty name="inkEffects" value="rosegold"/>
      <inkml:brushProperty name="anchorX" value="-3810"/>
      <inkml:brushProperty name="anchorY" value="-3810"/>
      <inkml:brushProperty name="scaleFactor" value="0.5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8T07:13:05.912"/>
    </inkml:context>
    <inkml:brush xml:id="br0">
      <inkml:brushProperty name="width" value="0.05" units="cm"/>
      <inkml:brushProperty name="height" value="0.05" units="cm"/>
      <inkml:brushProperty name="color" value="#EEB3A6"/>
      <inkml:brushProperty name="ignorePressure" value="1"/>
      <inkml:brushProperty name="inkEffects" value="rosegold"/>
      <inkml:brushProperty name="anchorX" value="-5080"/>
      <inkml:brushProperty name="anchorY" value="-5080"/>
      <inkml:brushProperty name="scaleFactor" value="0.5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7DBE-3A05-4E64-8FBF-47AA961C945E}" type="datetimeFigureOut">
              <a:rPr lang="en-US" smtClean="0"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5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customXml" Target="../ink/ink2.xml"/><Relationship Id="rId3" Type="http://schemas.openxmlformats.org/officeDocument/2006/relationships/image" Target="../media/image19.png"/><Relationship Id="rId21" Type="http://schemas.openxmlformats.org/officeDocument/2006/relationships/image" Target="../media/image36.png"/><Relationship Id="rId34" Type="http://schemas.openxmlformats.org/officeDocument/2006/relationships/image" Target="../media/image4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3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20" Type="http://schemas.openxmlformats.org/officeDocument/2006/relationships/customXml" Target="../ink/ink1.xml"/><Relationship Id="rId29" Type="http://schemas.openxmlformats.org/officeDocument/2006/relationships/image" Target="../media/image38.png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32" Type="http://schemas.openxmlformats.org/officeDocument/2006/relationships/image" Target="../media/image41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8" Type="http://schemas.openxmlformats.org/officeDocument/2006/relationships/customXml" Target="../ink/ink3.xml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7" Type="http://schemas.openxmlformats.org/officeDocument/2006/relationships/image" Target="../media/image37.png"/><Relationship Id="rId30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png"/><Relationship Id="rId3" Type="http://schemas.openxmlformats.org/officeDocument/2006/relationships/image" Target="../media/image33.png"/><Relationship Id="rId7" Type="http://schemas.openxmlformats.org/officeDocument/2006/relationships/image" Target="../media/image47.jfif"/><Relationship Id="rId12" Type="http://schemas.openxmlformats.org/officeDocument/2006/relationships/image" Target="../media/image52.jpg"/><Relationship Id="rId17" Type="http://schemas.openxmlformats.org/officeDocument/2006/relationships/image" Target="../media/image56.jpg"/><Relationship Id="rId2" Type="http://schemas.openxmlformats.org/officeDocument/2006/relationships/image" Target="../media/image20.png"/><Relationship Id="rId16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g"/><Relationship Id="rId5" Type="http://schemas.openxmlformats.org/officeDocument/2006/relationships/image" Target="../media/image45.png"/><Relationship Id="rId15" Type="http://schemas.openxmlformats.org/officeDocument/2006/relationships/image" Target="../media/image54.jpg"/><Relationship Id="rId10" Type="http://schemas.openxmlformats.org/officeDocument/2006/relationships/image" Target="../media/image50.jp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46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6367" y="315328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409" y="3751011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( 3 - 4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9501" y="1221686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93" y="2150011"/>
            <a:ext cx="894807" cy="93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1668265" y="140253"/>
            <a:ext cx="8839199" cy="1409929"/>
          </a:xfrm>
          <a:prstGeom prst="cloudCallout">
            <a:avLst>
              <a:gd name="adj1" fmla="val -23290"/>
              <a:gd name="adj2" fmla="val 174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2500"/>
                <a:gd name="adj2" fmla="val 788"/>
              </a:avLst>
            </a:prstTxWarp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53" y="957574"/>
            <a:ext cx="2667000" cy="2530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1" y="3487977"/>
            <a:ext cx="2998467" cy="2990851"/>
          </a:xfrm>
          <a:prstGeom prst="rect">
            <a:avLst/>
          </a:prstGeom>
        </p:spPr>
      </p:pic>
      <p:pic>
        <p:nvPicPr>
          <p:cNvPr id="2050" name="Picture 2" descr="Dong ho treo tuong - Exactly U90 Đỏ">
            <a:extLst>
              <a:ext uri="{FF2B5EF4-FFF2-40B4-BE49-F238E27FC236}">
                <a16:creationId xmlns="" xmlns:a16="http://schemas.microsoft.com/office/drawing/2014/main" id="{E080DEE7-BD4C-4424-A620-BE947876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6" y="1486132"/>
            <a:ext cx="1956857" cy="20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DDDDCE-BE32-4A58-AEDB-C119D7F50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591" y="3290783"/>
            <a:ext cx="1698863" cy="2231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690832-7041-495C-905A-A0F89E877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4478724"/>
            <a:ext cx="1978507" cy="2143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E5BA3E6-0182-4F4B-A649-3F0D5FDDFA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19" y="5096800"/>
            <a:ext cx="916393" cy="9072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1DDFF38-C50B-453E-B79D-6CDD2AA3D9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9" y="2385785"/>
            <a:ext cx="957361" cy="88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229AE10-8B58-47C7-9918-36E7339E0A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60" y="2067975"/>
            <a:ext cx="916393" cy="907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58A842-87B4-4F77-8E47-073115A7F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36" y="4930685"/>
            <a:ext cx="916393" cy="9072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B9ED341-17C6-459E-982C-03FE90E53F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59" y="1789760"/>
            <a:ext cx="957361" cy="88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F87CC18-55E1-4615-A469-53ED7720C17C}"/>
              </a:ext>
            </a:extLst>
          </p:cNvPr>
          <p:cNvCxnSpPr/>
          <p:nvPr/>
        </p:nvCxnSpPr>
        <p:spPr>
          <a:xfrm>
            <a:off x="0" y="3864431"/>
            <a:ext cx="12192000" cy="940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E3591DA-7D94-483B-A7B6-6C02A1AE60E2}"/>
              </a:ext>
            </a:extLst>
          </p:cNvPr>
          <p:cNvCxnSpPr>
            <a:cxnSpLocks/>
          </p:cNvCxnSpPr>
          <p:nvPr/>
        </p:nvCxnSpPr>
        <p:spPr>
          <a:xfrm flipV="1">
            <a:off x="5707380" y="750519"/>
            <a:ext cx="0" cy="311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0CA9095-77C5-48E6-819E-0213D15B2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r="24922"/>
          <a:stretch/>
        </p:blipFill>
        <p:spPr>
          <a:xfrm>
            <a:off x="529406" y="4250579"/>
            <a:ext cx="478099" cy="852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36393B7-0DB8-4536-B09A-97627C464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30" y="4283208"/>
            <a:ext cx="623359" cy="942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77B21DA-1867-4F9F-96D3-2F67B823DB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6608" b="9927"/>
          <a:stretch/>
        </p:blipFill>
        <p:spPr>
          <a:xfrm>
            <a:off x="5042238" y="4112017"/>
            <a:ext cx="1844985" cy="8806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990CB3-8901-4252-8936-1725EB8147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8" t="13225" r="21624" b="13079"/>
          <a:stretch/>
        </p:blipFill>
        <p:spPr>
          <a:xfrm>
            <a:off x="7012746" y="4290447"/>
            <a:ext cx="823945" cy="1089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D50A2B6-09DA-4A9B-8137-C40ECFFDCD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6" r="14686" b="14733"/>
          <a:stretch/>
        </p:blipFill>
        <p:spPr>
          <a:xfrm>
            <a:off x="7952967" y="4834967"/>
            <a:ext cx="772304" cy="12070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5D281D73-616F-4F67-BA83-24BD5EC1D5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53" y="4128674"/>
            <a:ext cx="1173431" cy="11804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2A52AE5-3B60-4386-8382-42CBA1F4A7A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 b="16223"/>
          <a:stretch/>
        </p:blipFill>
        <p:spPr>
          <a:xfrm>
            <a:off x="8087735" y="3958449"/>
            <a:ext cx="1215737" cy="8353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6" y="5733517"/>
            <a:ext cx="718193" cy="9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75" y="4128674"/>
            <a:ext cx="953807" cy="114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23042" r="9683" b="24143"/>
          <a:stretch/>
        </p:blipFill>
        <p:spPr bwMode="auto">
          <a:xfrm>
            <a:off x="3958566" y="5395677"/>
            <a:ext cx="1222171" cy="8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62" y="5767993"/>
            <a:ext cx="1147172" cy="76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119173" y="667567"/>
            <a:ext cx="3123080" cy="509499"/>
            <a:chOff x="7675066" y="89589"/>
            <a:chExt cx="4164107" cy="679331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0EF70A7-8A7D-4C4F-BB14-913C0F837E0A}"/>
                </a:ext>
              </a:extLst>
            </p:cNvPr>
            <p:cNvSpPr txBox="1"/>
            <p:nvPr/>
          </p:nvSpPr>
          <p:spPr>
            <a:xfrm>
              <a:off x="7675066" y="235441"/>
              <a:ext cx="2463344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2000" b="1" dirty="0" err="1">
                  <a:solidFill>
                    <a:srgbClr val="FF0000"/>
                  </a:solidFill>
                  <a:latin typeface="Calibri"/>
                </a:rPr>
                <a:t>Hình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</a:rPr>
                <a:t> tam 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</a:rPr>
                <a:t>giác</a:t>
              </a:r>
              <a:endParaRPr lang="en-US" sz="20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9968697" y="89589"/>
              <a:ext cx="1870476" cy="624494"/>
            </a:xfrm>
            <a:prstGeom prst="triangle">
              <a:avLst>
                <a:gd name="adj" fmla="val 5120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35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7400" y="723171"/>
            <a:ext cx="3205757" cy="495720"/>
            <a:chOff x="1266063" y="53123"/>
            <a:chExt cx="3607273" cy="660961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0D76A20-E04C-42ED-A38E-468961125793}"/>
                </a:ext>
              </a:extLst>
            </p:cNvPr>
            <p:cNvSpPr txBox="1"/>
            <p:nvPr/>
          </p:nvSpPr>
          <p:spPr>
            <a:xfrm>
              <a:off x="1266063" y="53123"/>
              <a:ext cx="2204424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en-US" sz="2000" b="1" dirty="0" err="1">
                  <a:solidFill>
                    <a:srgbClr val="FF0000"/>
                  </a:solidFill>
                  <a:latin typeface="Calibri"/>
                </a:rPr>
                <a:t>Hình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</a:rPr>
                <a:t>chữ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</a:rPr>
                <a:t>nhật</a:t>
              </a:r>
              <a:endParaRPr lang="en-US" sz="20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87360" y="89590"/>
              <a:ext cx="1185976" cy="6244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351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04" y="5665317"/>
            <a:ext cx="927449" cy="87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48" y="5665317"/>
            <a:ext cx="880941" cy="83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82" y="5590119"/>
            <a:ext cx="873919" cy="9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23" y="5389911"/>
            <a:ext cx="978695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k 9">
            <a:extLst>
              <a:ext uri="{FF2B5EF4-FFF2-40B4-BE49-F238E27FC236}">
                <a16:creationId xmlns="" xmlns:a16="http://schemas.microsoft.com/office/drawing/2014/main" id="{D2BE67D2-075B-4B20-9179-C496667DEC06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4633629" y="252155"/>
            <a:ext cx="18000" cy="18000"/>
          </a:xfrm>
          <a:prstGeom prst="rect">
            <a:avLst/>
          </a:prstGeom>
        </p:spPr>
      </p:pic>
      <p:pic>
        <p:nvPicPr>
          <p:cNvPr id="12" name="Ink 11">
            <a:extLst>
              <a:ext uri="{FF2B5EF4-FFF2-40B4-BE49-F238E27FC236}">
                <a16:creationId xmlns="" xmlns:a16="http://schemas.microsoft.com/office/drawing/2014/main" id="{2677B41E-88B0-4D0C-9A8E-DAD6A0FEB0B4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3931269" y="202835"/>
            <a:ext cx="18000" cy="1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DDD0785-59BC-44A3-8C1A-32B8004F5711}"/>
              </a:ext>
            </a:extLst>
          </p:cNvPr>
          <p:cNvGrpSpPr/>
          <p:nvPr/>
        </p:nvGrpSpPr>
        <p:grpSpPr>
          <a:xfrm>
            <a:off x="4397469" y="358715"/>
            <a:ext cx="360" cy="360"/>
            <a:chOff x="2873469" y="358714"/>
            <a:chExt cx="360" cy="36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8FEF49-15D9-4AA7-AD26-391FB8F14FCE}"/>
                    </a:ext>
                  </a:extLst>
                </p14:cNvPr>
                <p14:cNvContentPartPr/>
                <p14:nvPr/>
              </p14:nvContentPartPr>
              <p14:xfrm>
                <a:off x="2873469" y="358714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358FEF49-15D9-4AA7-AD26-391FB8F14F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4829" y="349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9E8F5E-517A-4EC7-BE1E-AE01D95F521F}"/>
                    </a:ext>
                  </a:extLst>
                </p14:cNvPr>
                <p14:cNvContentPartPr/>
                <p14:nvPr/>
              </p14:nvContentPartPr>
              <p14:xfrm>
                <a:off x="2873469" y="358714"/>
                <a:ext cx="36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209E8F5E-517A-4EC7-BE1E-AE01D95F52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64829" y="349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BB33B6-E9ED-413D-8A49-0E39F89D7C14}"/>
                    </a:ext>
                  </a:extLst>
                </p14:cNvPr>
                <p14:cNvContentPartPr/>
                <p14:nvPr/>
              </p14:nvContentPartPr>
              <p14:xfrm>
                <a:off x="2873469" y="358714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D1BB33B6-E9ED-413D-8A49-0E39F89D7C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4829" y="349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" name="Ink 19">
            <a:extLst>
              <a:ext uri="{FF2B5EF4-FFF2-40B4-BE49-F238E27FC236}">
                <a16:creationId xmlns="" xmlns:a16="http://schemas.microsoft.com/office/drawing/2014/main" id="{167A22A0-A180-4859-9C84-52C90D232972}"/>
              </a:ext>
            </a:extLst>
          </p:cNvPr>
          <p:cNvPicPr/>
          <p:nvPr/>
        </p:nvPicPr>
        <p:blipFill>
          <a:blip r:embed="rId30"/>
          <a:stretch>
            <a:fillRect/>
          </a:stretch>
        </p:blipFill>
        <p:spPr>
          <a:xfrm>
            <a:off x="3898869" y="186995"/>
            <a:ext cx="18000" cy="18000"/>
          </a:xfrm>
          <a:prstGeom prst="rect">
            <a:avLst/>
          </a:prstGeom>
        </p:spPr>
      </p:pic>
      <p:pic>
        <p:nvPicPr>
          <p:cNvPr id="22" name="Ink 21">
            <a:extLst>
              <a:ext uri="{FF2B5EF4-FFF2-40B4-BE49-F238E27FC236}">
                <a16:creationId xmlns="" xmlns:a16="http://schemas.microsoft.com/office/drawing/2014/main" id="{71BB7627-5E22-4887-A720-9220A7225C75}"/>
              </a:ext>
            </a:extLst>
          </p:cNvPr>
          <p:cNvPicPr/>
          <p:nvPr/>
        </p:nvPicPr>
        <p:blipFill>
          <a:blip r:embed="rId31"/>
          <a:stretch>
            <a:fillRect/>
          </a:stretch>
        </p:blipFill>
        <p:spPr>
          <a:xfrm>
            <a:off x="4209189" y="284195"/>
            <a:ext cx="18000" cy="18000"/>
          </a:xfrm>
          <a:prstGeom prst="rect">
            <a:avLst/>
          </a:prstGeom>
        </p:spPr>
      </p:pic>
      <p:pic>
        <p:nvPicPr>
          <p:cNvPr id="28" name="Ink 27">
            <a:extLst>
              <a:ext uri="{FF2B5EF4-FFF2-40B4-BE49-F238E27FC236}">
                <a16:creationId xmlns="" xmlns:a16="http://schemas.microsoft.com/office/drawing/2014/main" id="{7A6D16F2-572E-4601-9CCF-097CD61DDA8A}"/>
              </a:ext>
            </a:extLst>
          </p:cNvPr>
          <p:cNvPicPr/>
          <p:nvPr/>
        </p:nvPicPr>
        <p:blipFill>
          <a:blip r:embed="rId32"/>
          <a:stretch>
            <a:fillRect/>
          </a:stretch>
        </p:blipFill>
        <p:spPr>
          <a:xfrm>
            <a:off x="1841109" y="1774235"/>
            <a:ext cx="44640" cy="30960"/>
          </a:xfrm>
          <a:prstGeom prst="rect">
            <a:avLst/>
          </a:prstGeom>
        </p:spPr>
      </p:pic>
      <p:pic>
        <p:nvPicPr>
          <p:cNvPr id="30" name="Ink 29">
            <a:extLst>
              <a:ext uri="{FF2B5EF4-FFF2-40B4-BE49-F238E27FC236}">
                <a16:creationId xmlns="" xmlns:a16="http://schemas.microsoft.com/office/drawing/2014/main" id="{85B3A3B9-0E89-4FF8-93CB-BBD1E17C2BB5}"/>
              </a:ext>
            </a:extLst>
          </p:cNvPr>
          <p:cNvPicPr/>
          <p:nvPr/>
        </p:nvPicPr>
        <p:blipFill>
          <a:blip r:embed="rId33"/>
          <a:stretch>
            <a:fillRect/>
          </a:stretch>
        </p:blipFill>
        <p:spPr>
          <a:xfrm>
            <a:off x="2592069" y="1656155"/>
            <a:ext cx="24840" cy="18000"/>
          </a:xfrm>
          <a:prstGeom prst="rect">
            <a:avLst/>
          </a:prstGeom>
        </p:spPr>
      </p:pic>
      <p:pic>
        <p:nvPicPr>
          <p:cNvPr id="2054" name="Ink 2053">
            <a:extLst>
              <a:ext uri="{FF2B5EF4-FFF2-40B4-BE49-F238E27FC236}">
                <a16:creationId xmlns="" xmlns:a16="http://schemas.microsoft.com/office/drawing/2014/main" id="{33A31631-FBDD-426C-B298-304E2FA04D84}"/>
              </a:ext>
            </a:extLst>
          </p:cNvPr>
          <p:cNvPicPr/>
          <p:nvPr/>
        </p:nvPicPr>
        <p:blipFill>
          <a:blip r:embed="rId34"/>
          <a:stretch>
            <a:fillRect/>
          </a:stretch>
        </p:blipFill>
        <p:spPr>
          <a:xfrm>
            <a:off x="-2393331" y="806914"/>
            <a:ext cx="18000" cy="1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43201" y="103453"/>
            <a:ext cx="6223484" cy="722163"/>
            <a:chOff x="1660439" y="103449"/>
            <a:chExt cx="5782241" cy="722163"/>
          </a:xfrm>
        </p:grpSpPr>
        <p:sp>
          <p:nvSpPr>
            <p:cNvPr id="2" name="Thought Bubble: Cloud 1">
              <a:extLst>
                <a:ext uri="{FF2B5EF4-FFF2-40B4-BE49-F238E27FC236}">
                  <a16:creationId xmlns="" xmlns:a16="http://schemas.microsoft.com/office/drawing/2014/main" id="{64C6C1D3-B6C2-4C92-89E1-2217CBACA61F}"/>
                </a:ext>
              </a:extLst>
            </p:cNvPr>
            <p:cNvSpPr/>
            <p:nvPr/>
          </p:nvSpPr>
          <p:spPr>
            <a:xfrm>
              <a:off x="1660439" y="103449"/>
              <a:ext cx="5782241" cy="45021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D1D48A9-AB87-48AC-8C36-85001B4B2842}"/>
                </a:ext>
              </a:extLst>
            </p:cNvPr>
            <p:cNvSpPr txBox="1"/>
            <p:nvPr/>
          </p:nvSpPr>
          <p:spPr>
            <a:xfrm>
              <a:off x="2133596" y="117726"/>
              <a:ext cx="4695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FFFF00"/>
                  </a:solidFill>
                </a:rPr>
                <a:t>Kéo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thả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các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đồ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vật</a:t>
              </a:r>
              <a:r>
                <a:rPr lang="en-US" sz="2000" b="1" dirty="0">
                  <a:solidFill>
                    <a:srgbClr val="FFFF00"/>
                  </a:solidFill>
                </a:rPr>
                <a:t> t</a:t>
              </a:r>
              <a:r>
                <a:rPr lang="vi-VN" sz="2000" b="1" dirty="0">
                  <a:solidFill>
                    <a:srgbClr val="FFFF00"/>
                  </a:solidFill>
                </a:rPr>
                <a:t>ươ</a:t>
              </a:r>
              <a:r>
                <a:rPr lang="en-US" sz="2000" b="1" dirty="0">
                  <a:solidFill>
                    <a:srgbClr val="FFFF00"/>
                  </a:solidFill>
                </a:rPr>
                <a:t>ng </a:t>
              </a:r>
              <a:r>
                <a:rPr lang="en-US" sz="2000" b="1" dirty="0" err="1">
                  <a:solidFill>
                    <a:srgbClr val="FFFF00"/>
                  </a:solidFill>
                </a:rPr>
                <a:t>ứng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vào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các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hình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73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3078 L -0.06133 -0.431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3112 -0.44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0664 -0.460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27934 -0.267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71441 -0.179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29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044 L -0.42382 -0.627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1535E-17 L -0.18871 -0.476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21754 -0.404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1.04167E-6 -0.420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53502 -0.44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47812 -0.427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F87CC18-55E1-4615-A469-53ED7720C17C}"/>
              </a:ext>
            </a:extLst>
          </p:cNvPr>
          <p:cNvCxnSpPr/>
          <p:nvPr/>
        </p:nvCxnSpPr>
        <p:spPr>
          <a:xfrm>
            <a:off x="0" y="3876911"/>
            <a:ext cx="12192000" cy="54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E3591DA-7D94-483B-A7B6-6C02A1AE60E2}"/>
              </a:ext>
            </a:extLst>
          </p:cNvPr>
          <p:cNvCxnSpPr>
            <a:cxnSpLocks/>
          </p:cNvCxnSpPr>
          <p:nvPr/>
        </p:nvCxnSpPr>
        <p:spPr>
          <a:xfrm flipV="1">
            <a:off x="6291580" y="620549"/>
            <a:ext cx="41911" cy="3310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36393B7-0DB8-4536-B09A-97627C464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88" y="5728116"/>
            <a:ext cx="623359" cy="942424"/>
          </a:xfrm>
          <a:prstGeom prst="rect">
            <a:avLst/>
          </a:prstGeom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203" y="5689544"/>
            <a:ext cx="978695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DE1F2A-F9F8-4505-BDF0-E87BC211BC56}"/>
              </a:ext>
            </a:extLst>
          </p:cNvPr>
          <p:cNvSpPr txBox="1"/>
          <p:nvPr/>
        </p:nvSpPr>
        <p:spPr>
          <a:xfrm>
            <a:off x="2829761" y="954952"/>
            <a:ext cx="1578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Hình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vuông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BBA04CE-C386-4F29-8CF2-00940587CBCB}"/>
              </a:ext>
            </a:extLst>
          </p:cNvPr>
          <p:cNvSpPr/>
          <p:nvPr/>
        </p:nvSpPr>
        <p:spPr>
          <a:xfrm>
            <a:off x="4503437" y="753903"/>
            <a:ext cx="712627" cy="64405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C7801F6-0FAF-4D8B-83D8-6DAE4265FBE1}"/>
              </a:ext>
            </a:extLst>
          </p:cNvPr>
          <p:cNvSpPr txBox="1"/>
          <p:nvPr/>
        </p:nvSpPr>
        <p:spPr>
          <a:xfrm>
            <a:off x="7864147" y="954952"/>
            <a:ext cx="118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Hình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tròn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E4B5719-0F72-4672-AD86-205366C0B4B8}"/>
              </a:ext>
            </a:extLst>
          </p:cNvPr>
          <p:cNvSpPr/>
          <p:nvPr/>
        </p:nvSpPr>
        <p:spPr>
          <a:xfrm>
            <a:off x="9121686" y="599914"/>
            <a:ext cx="784317" cy="76127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" name="Ink 17">
            <a:extLst>
              <a:ext uri="{FF2B5EF4-FFF2-40B4-BE49-F238E27FC236}">
                <a16:creationId xmlns="" xmlns:a16="http://schemas.microsoft.com/office/drawing/2014/main" id="{16807057-C715-4A7F-B474-EF5B2904534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011697" y="2635714"/>
            <a:ext cx="18000" cy="18000"/>
          </a:xfrm>
          <a:prstGeom prst="rect">
            <a:avLst/>
          </a:prstGeom>
        </p:spPr>
      </p:pic>
      <p:pic>
        <p:nvPicPr>
          <p:cNvPr id="20" name="Ink 19">
            <a:extLst>
              <a:ext uri="{FF2B5EF4-FFF2-40B4-BE49-F238E27FC236}">
                <a16:creationId xmlns="" xmlns:a16="http://schemas.microsoft.com/office/drawing/2014/main" id="{C050C1CA-C86B-4BCB-A3AD-E437F72DDBF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10709" y="905195"/>
            <a:ext cx="18000" cy="244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7C00BD3A-F2C1-4180-B80A-2162FB0000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268">
            <a:off x="5413128" y="5616978"/>
            <a:ext cx="1013063" cy="10146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D01641F-0B62-4C83-A565-C72367F23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78" y="4273555"/>
            <a:ext cx="945425" cy="9430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7DBBAE9-4EC7-4F17-9300-337B75100B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4" y="4272644"/>
            <a:ext cx="1096300" cy="10579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E6E1D6B-B0B2-4492-A982-3CCF90B932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53" y="5558238"/>
            <a:ext cx="1282180" cy="12821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9119B43-EC63-484A-BB6B-FAE8D3CE3C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55" y="4342331"/>
            <a:ext cx="856859" cy="853051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="" xmlns:a16="http://schemas.microsoft.com/office/drawing/2014/main" id="{CB7EF8D3-928E-4F57-85E4-1F9E536BD8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511042"/>
            <a:ext cx="1199139" cy="1180500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="" xmlns:a16="http://schemas.microsoft.com/office/drawing/2014/main" id="{F40935A3-A680-4EA9-8178-5EA588BA7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29" y="4102681"/>
            <a:ext cx="1113949" cy="1113949"/>
          </a:xfrm>
          <a:prstGeom prst="rect">
            <a:avLst/>
          </a:prstGeom>
        </p:spPr>
      </p:pic>
      <p:pic>
        <p:nvPicPr>
          <p:cNvPr id="2060" name="Picture 2059">
            <a:extLst>
              <a:ext uri="{FF2B5EF4-FFF2-40B4-BE49-F238E27FC236}">
                <a16:creationId xmlns="" xmlns:a16="http://schemas.microsoft.com/office/drawing/2014/main" id="{0C411F0D-A7CC-4D34-9689-1CDAB893517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20287" r="20530" b="18852"/>
          <a:stretch/>
        </p:blipFill>
        <p:spPr>
          <a:xfrm>
            <a:off x="6629400" y="4102681"/>
            <a:ext cx="1469656" cy="1078919"/>
          </a:xfrm>
          <a:prstGeom prst="rect">
            <a:avLst/>
          </a:prstGeom>
        </p:spPr>
      </p:pic>
      <p:pic>
        <p:nvPicPr>
          <p:cNvPr id="2062" name="Picture 2061">
            <a:extLst>
              <a:ext uri="{FF2B5EF4-FFF2-40B4-BE49-F238E27FC236}">
                <a16:creationId xmlns="" xmlns:a16="http://schemas.microsoft.com/office/drawing/2014/main" id="{4B35C11C-4B35-4FA6-9F61-1C6D55789E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3" y="5503829"/>
            <a:ext cx="1075319" cy="107531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553901CA-2544-49CF-83D0-03A2CA89BF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70" y="4126368"/>
            <a:ext cx="731207" cy="10665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86787" y="97973"/>
            <a:ext cx="6228764" cy="495511"/>
            <a:chOff x="1939254" y="97969"/>
            <a:chExt cx="5521807" cy="495511"/>
          </a:xfrm>
        </p:grpSpPr>
        <p:sp>
          <p:nvSpPr>
            <p:cNvPr id="4" name="Thought Bubble: Cloud 3">
              <a:extLst>
                <a:ext uri="{FF2B5EF4-FFF2-40B4-BE49-F238E27FC236}">
                  <a16:creationId xmlns="" xmlns:a16="http://schemas.microsoft.com/office/drawing/2014/main" id="{AC0F0D19-75CD-434C-91D9-B324B5391F35}"/>
                </a:ext>
              </a:extLst>
            </p:cNvPr>
            <p:cNvSpPr/>
            <p:nvPr/>
          </p:nvSpPr>
          <p:spPr>
            <a:xfrm>
              <a:off x="1939254" y="97969"/>
              <a:ext cx="5521807" cy="49551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8BBA22C-1F01-4BE5-A6F4-74ED9850CA9E}"/>
                </a:ext>
              </a:extLst>
            </p:cNvPr>
            <p:cNvSpPr txBox="1"/>
            <p:nvPr/>
          </p:nvSpPr>
          <p:spPr>
            <a:xfrm>
              <a:off x="2511912" y="119746"/>
              <a:ext cx="4267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Kéo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thả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các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đồ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vật</a:t>
              </a:r>
              <a:r>
                <a:rPr lang="en-US" sz="2000" b="1" dirty="0">
                  <a:solidFill>
                    <a:srgbClr val="FFFF00"/>
                  </a:solidFill>
                </a:rPr>
                <a:t> t</a:t>
              </a:r>
              <a:r>
                <a:rPr lang="vi-VN" sz="2000" b="1" dirty="0">
                  <a:solidFill>
                    <a:srgbClr val="FFFF00"/>
                  </a:solidFill>
                </a:rPr>
                <a:t>ươ</a:t>
              </a:r>
              <a:r>
                <a:rPr lang="en-US" sz="2000" b="1" dirty="0">
                  <a:solidFill>
                    <a:srgbClr val="FFFF00"/>
                  </a:solidFill>
                </a:rPr>
                <a:t>ng </a:t>
              </a:r>
              <a:r>
                <a:rPr lang="en-US" sz="2000" b="1" dirty="0" err="1">
                  <a:solidFill>
                    <a:srgbClr val="FFFF00"/>
                  </a:solidFill>
                </a:rPr>
                <a:t>ứng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vào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các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</a:rPr>
                <a:t>hình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D6A9E1B-2EA0-48D1-BF43-5DC60061E4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81" y="5417201"/>
            <a:ext cx="992784" cy="9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45 -0.220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00586 -0.59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91 -0.37708 L 3.54167E-6 -0.01157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63633 -0.459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52096 -0.3902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43399 -0.4106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6 -0.58426 L 8.33333E-7 -4.07407E-6 " pathEditMode="relative" rAng="0" ptsTypes="AA">
                                      <p:cBhvr>
                                        <p:cTn id="37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0301 L 0.31979 -0.341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069 L -0.07852 -0.4340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057401"/>
            <a:ext cx="1089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/>
              </a:rPr>
              <a:t>HOẠT ĐỘNG 3: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Calibri"/>
              </a:rPr>
              <a:t>TRÒ CHƠI: “XẾP HÌNH THEO MẪU SÁNG TẠO”</a:t>
            </a:r>
          </a:p>
        </p:txBody>
      </p:sp>
    </p:spTree>
    <p:extLst>
      <p:ext uri="{BB962C8B-B14F-4D97-AF65-F5344CB8AC3E}">
        <p14:creationId xmlns:p14="http://schemas.microsoft.com/office/powerpoint/2010/main" val="3540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B9618C-0971-4DBE-9B39-74BEF09447B5}"/>
              </a:ext>
            </a:extLst>
          </p:cNvPr>
          <p:cNvSpPr txBox="1"/>
          <p:nvPr/>
        </p:nvSpPr>
        <p:spPr>
          <a:xfrm>
            <a:off x="4419635" y="190073"/>
            <a:ext cx="430863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Xếp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theo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mẫu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và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sáng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tạo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2447735" y="1639746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7FACF89-7988-4535-9CCB-93BE6CCEDE91}"/>
              </a:ext>
            </a:extLst>
          </p:cNvPr>
          <p:cNvSpPr/>
          <p:nvPr/>
        </p:nvSpPr>
        <p:spPr>
          <a:xfrm>
            <a:off x="4166937" y="385764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7DBC9FE-4050-419F-B7CE-04279871204E}"/>
              </a:ext>
            </a:extLst>
          </p:cNvPr>
          <p:cNvSpPr/>
          <p:nvPr/>
        </p:nvSpPr>
        <p:spPr>
          <a:xfrm>
            <a:off x="3252537" y="2438400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2020A9C-7700-42FD-9324-5B8AB24A870B}"/>
              </a:ext>
            </a:extLst>
          </p:cNvPr>
          <p:cNvSpPr/>
          <p:nvPr/>
        </p:nvSpPr>
        <p:spPr>
          <a:xfrm>
            <a:off x="5255283" y="3440863"/>
            <a:ext cx="655623" cy="31970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34186C9B-AE13-4502-83AD-C5D721C2D0B4}"/>
              </a:ext>
            </a:extLst>
          </p:cNvPr>
          <p:cNvSpPr/>
          <p:nvPr/>
        </p:nvSpPr>
        <p:spPr>
          <a:xfrm>
            <a:off x="1923295" y="5410200"/>
            <a:ext cx="1060704" cy="9144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4CB2661E-DAD3-4BF6-A92A-9AE86C8735A6}"/>
              </a:ext>
            </a:extLst>
          </p:cNvPr>
          <p:cNvSpPr/>
          <p:nvPr/>
        </p:nvSpPr>
        <p:spPr>
          <a:xfrm>
            <a:off x="1690080" y="2746575"/>
            <a:ext cx="1060704" cy="91440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3962431" y="1276643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4533320" y="2358751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2750784" y="4014687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096B573-879A-466C-B754-F7FE6A4861D2}"/>
              </a:ext>
            </a:extLst>
          </p:cNvPr>
          <p:cNvSpPr/>
          <p:nvPr/>
        </p:nvSpPr>
        <p:spPr>
          <a:xfrm>
            <a:off x="3202763" y="541020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43" y="1683126"/>
            <a:ext cx="919163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83" y="802193"/>
            <a:ext cx="3982640" cy="148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53" y="3440863"/>
            <a:ext cx="3781425" cy="21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28" y="2692126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14" y="2702233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06" y="3702160"/>
            <a:ext cx="795339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6681731" y="5692476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8366956" y="5720163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1706235" y="4418627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7DBC9FE-4050-419F-B7CE-04279871204E}"/>
              </a:ext>
            </a:extLst>
          </p:cNvPr>
          <p:cNvSpPr/>
          <p:nvPr/>
        </p:nvSpPr>
        <p:spPr>
          <a:xfrm>
            <a:off x="1432747" y="997350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27FACF89-7988-4535-9CCB-93BE6CCEDE91}"/>
              </a:ext>
            </a:extLst>
          </p:cNvPr>
          <p:cNvSpPr/>
          <p:nvPr/>
        </p:nvSpPr>
        <p:spPr>
          <a:xfrm>
            <a:off x="10287812" y="5769987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27FACF89-7988-4535-9CCB-93BE6CCEDE91}"/>
              </a:ext>
            </a:extLst>
          </p:cNvPr>
          <p:cNvSpPr/>
          <p:nvPr/>
        </p:nvSpPr>
        <p:spPr>
          <a:xfrm>
            <a:off x="4309397" y="5410200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589350" y="5177056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279292" y="1657287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437831" y="3507265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96" y="2841395"/>
            <a:ext cx="3982640" cy="148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10" y="4312899"/>
            <a:ext cx="3781425" cy="21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22" y="4806164"/>
            <a:ext cx="795339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76" y="4822482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151" y="4822482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9177687" y="164393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10530252" y="2124394"/>
            <a:ext cx="35001" cy="746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780115" y="2000343"/>
            <a:ext cx="378043" cy="462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0870185" y="906032"/>
            <a:ext cx="513057" cy="335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0917977" y="1980368"/>
            <a:ext cx="534399" cy="401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>
            <a:off x="11049000" y="1609648"/>
            <a:ext cx="513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48" y="1179592"/>
            <a:ext cx="919163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9583629" y="981970"/>
            <a:ext cx="54006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10524807" y="657507"/>
            <a:ext cx="5443" cy="486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B9618C-0971-4DBE-9B39-74BEF09447B5}"/>
              </a:ext>
            </a:extLst>
          </p:cNvPr>
          <p:cNvSpPr txBox="1"/>
          <p:nvPr/>
        </p:nvSpPr>
        <p:spPr>
          <a:xfrm>
            <a:off x="4419635" y="190073"/>
            <a:ext cx="430863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Xếp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theo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mẫu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và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sáng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tạo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2020A9C-7700-42FD-9324-5B8AB24A870B}"/>
              </a:ext>
            </a:extLst>
          </p:cNvPr>
          <p:cNvSpPr/>
          <p:nvPr/>
        </p:nvSpPr>
        <p:spPr>
          <a:xfrm>
            <a:off x="2158030" y="3660975"/>
            <a:ext cx="655623" cy="31970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096B573-879A-466C-B754-F7FE6A4861D2}"/>
              </a:ext>
            </a:extLst>
          </p:cNvPr>
          <p:cNvSpPr/>
          <p:nvPr/>
        </p:nvSpPr>
        <p:spPr>
          <a:xfrm>
            <a:off x="2110186" y="2841395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D98A26F-4A3E-49C9-AABE-397A0159DD27}"/>
              </a:ext>
            </a:extLst>
          </p:cNvPr>
          <p:cNvSpPr/>
          <p:nvPr/>
        </p:nvSpPr>
        <p:spPr>
          <a:xfrm>
            <a:off x="1215233" y="2823844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3B478C3-DA56-4474-A558-38601D21E1C2}"/>
              </a:ext>
            </a:extLst>
          </p:cNvPr>
          <p:cNvSpPr/>
          <p:nvPr/>
        </p:nvSpPr>
        <p:spPr>
          <a:xfrm>
            <a:off x="3117934" y="2269624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7DBC9FE-4050-419F-B7CE-04279871204E}"/>
              </a:ext>
            </a:extLst>
          </p:cNvPr>
          <p:cNvSpPr/>
          <p:nvPr/>
        </p:nvSpPr>
        <p:spPr>
          <a:xfrm>
            <a:off x="2450167" y="2066896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E1F071F6-D0F2-4F48-8A25-B41DF6CE70C6}"/>
              </a:ext>
            </a:extLst>
          </p:cNvPr>
          <p:cNvSpPr/>
          <p:nvPr/>
        </p:nvSpPr>
        <p:spPr>
          <a:xfrm>
            <a:off x="1968270" y="1386546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13536C3-C256-4020-92E8-784C01DD2517}"/>
              </a:ext>
            </a:extLst>
          </p:cNvPr>
          <p:cNvSpPr/>
          <p:nvPr/>
        </p:nvSpPr>
        <p:spPr>
          <a:xfrm>
            <a:off x="2799384" y="1495126"/>
            <a:ext cx="990053" cy="83919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27FACF89-7988-4535-9CCB-93BE6CCEDE91}"/>
              </a:ext>
            </a:extLst>
          </p:cNvPr>
          <p:cNvSpPr/>
          <p:nvPr/>
        </p:nvSpPr>
        <p:spPr>
          <a:xfrm>
            <a:off x="809284" y="2077747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4B99A940-229E-4F4C-BF61-3EC43369CEAD}"/>
              </a:ext>
            </a:extLst>
          </p:cNvPr>
          <p:cNvSpPr/>
          <p:nvPr/>
        </p:nvSpPr>
        <p:spPr>
          <a:xfrm>
            <a:off x="1084402" y="1317334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C398A701-D259-4486-9E41-57C504313295}"/>
              </a:ext>
            </a:extLst>
          </p:cNvPr>
          <p:cNvSpPr/>
          <p:nvPr/>
        </p:nvSpPr>
        <p:spPr>
          <a:xfrm>
            <a:off x="1725995" y="2120831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A312792-6296-405D-96E4-36559EAA32B6}"/>
              </a:ext>
            </a:extLst>
          </p:cNvPr>
          <p:cNvSpPr/>
          <p:nvPr/>
        </p:nvSpPr>
        <p:spPr>
          <a:xfrm>
            <a:off x="1594355" y="600004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AC041264-B16B-42F5-9629-4B9C58B07DC8}"/>
              </a:ext>
            </a:extLst>
          </p:cNvPr>
          <p:cNvSpPr/>
          <p:nvPr/>
        </p:nvSpPr>
        <p:spPr>
          <a:xfrm>
            <a:off x="3200572" y="906404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34186C9B-AE13-4502-83AD-C5D721C2D0B4}"/>
              </a:ext>
            </a:extLst>
          </p:cNvPr>
          <p:cNvSpPr/>
          <p:nvPr/>
        </p:nvSpPr>
        <p:spPr>
          <a:xfrm>
            <a:off x="1116315" y="4696627"/>
            <a:ext cx="1060704" cy="9144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4CB2661E-DAD3-4BF6-A92A-9AE86C8735A6}"/>
              </a:ext>
            </a:extLst>
          </p:cNvPr>
          <p:cNvSpPr/>
          <p:nvPr/>
        </p:nvSpPr>
        <p:spPr>
          <a:xfrm>
            <a:off x="2814368" y="4423766"/>
            <a:ext cx="1060704" cy="914400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5711B23-0E82-492F-B661-3A0D1CDBA542}"/>
              </a:ext>
            </a:extLst>
          </p:cNvPr>
          <p:cNvSpPr/>
          <p:nvPr/>
        </p:nvSpPr>
        <p:spPr>
          <a:xfrm>
            <a:off x="3591957" y="2154058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A8AC7A1-5108-4F89-B3CE-CA124BDE4C0C}"/>
              </a:ext>
            </a:extLst>
          </p:cNvPr>
          <p:cNvSpPr/>
          <p:nvPr/>
        </p:nvSpPr>
        <p:spPr>
          <a:xfrm>
            <a:off x="2432743" y="616474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09C1D17A-FF91-4AEC-9D4B-16F2C360498B}"/>
              </a:ext>
            </a:extLst>
          </p:cNvPr>
          <p:cNvSpPr/>
          <p:nvPr/>
        </p:nvSpPr>
        <p:spPr>
          <a:xfrm>
            <a:off x="3801396" y="1445385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6E70E765-C0EE-4A53-8532-74F4DDF970AD}"/>
              </a:ext>
            </a:extLst>
          </p:cNvPr>
          <p:cNvSpPr/>
          <p:nvPr/>
        </p:nvSpPr>
        <p:spPr>
          <a:xfrm>
            <a:off x="2999923" y="2874768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anks là gì? Phân biệt Thanks và Thank trong tiếng A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057403"/>
            <a:ext cx="998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HÁT</a:t>
            </a:r>
            <a:r>
              <a:rPr lang="en-US" sz="6000" b="1" dirty="0">
                <a:solidFill>
                  <a:srgbClr val="0070C0"/>
                </a:solidFill>
              </a:rPr>
              <a:t>: </a:t>
            </a:r>
            <a:r>
              <a:rPr lang="en-US" sz="6000" b="1" dirty="0" smtClean="0">
                <a:solidFill>
                  <a:srgbClr val="0070C0"/>
                </a:solidFill>
              </a:rPr>
              <a:t>“</a:t>
            </a:r>
            <a:r>
              <a:rPr lang="en-US" sz="6000" b="1" dirty="0" err="1" smtClean="0">
                <a:solidFill>
                  <a:srgbClr val="0070C0"/>
                </a:solidFill>
              </a:rPr>
              <a:t>Dạy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bé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hình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khối</a:t>
            </a:r>
            <a:r>
              <a:rPr lang="en-US" sz="6000" b="1" dirty="0" smtClean="0">
                <a:solidFill>
                  <a:srgbClr val="0070C0"/>
                </a:solidFill>
              </a:rPr>
              <a:t>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2" name="Dạy Bé Hình Khối - Nhạc Thiếu Nhi Hay Cho Bé - TOPKI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7.4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Dạy Bé Hình Khối - Nhạc Thiếu Nhi Hay Cho Bé - TOPKI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4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3105835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LUYỆN: “NHẬN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 HÌNH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TAMGIÁC-HÌNH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 -HÌNH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TRÒN-HÌNH VUÔNG ”</a:t>
            </a:r>
          </a:p>
        </p:txBody>
      </p:sp>
    </p:spTree>
    <p:extLst>
      <p:ext uri="{BB962C8B-B14F-4D97-AF65-F5344CB8AC3E}">
        <p14:creationId xmlns:p14="http://schemas.microsoft.com/office/powerpoint/2010/main" val="12708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1236828" y="694899"/>
            <a:ext cx="2514600" cy="2438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198728" y="4000500"/>
            <a:ext cx="2590800" cy="2362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6553200" y="542499"/>
            <a:ext cx="3657600" cy="2743200"/>
          </a:xfrm>
          <a:prstGeom prst="flowChartExtra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6248400" y="4000500"/>
            <a:ext cx="4495800" cy="2171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168620" y="173167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 err="1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b="1" dirty="0">
              <a:ln>
                <a:solidFill>
                  <a:srgbClr val="0000FF"/>
                </a:solidFill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994400" y="1752600"/>
            <a:ext cx="21336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283200" y="3733800"/>
            <a:ext cx="3962400" cy="1447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8940800" y="1752600"/>
            <a:ext cx="2438400" cy="1600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1219200" y="2057400"/>
            <a:ext cx="3149600" cy="2286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406400" y="5562600"/>
            <a:ext cx="2719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tròn lăn được</a:t>
            </a:r>
          </a:p>
        </p:txBody>
      </p:sp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5384801" y="5257801"/>
            <a:ext cx="596476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chữ nhật, hình vuông, hình tam giác không lăn được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48768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8290"/>
      </p:ext>
    </p:extLst>
  </p:cSld>
  <p:clrMapOvr>
    <a:masterClrMapping/>
  </p:clrMapOvr>
  <p:transition spd="slow" advClick="0" advTm="120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-0.10417 1.70213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375 0.0055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1 L 0.09166 0.0055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22222E-6 L 0.0375 -0.0055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1" grpId="1" animBg="1"/>
      <p:bldP spid="58372" grpId="0" animBg="1"/>
      <p:bldP spid="58372" grpId="1" animBg="1"/>
      <p:bldP spid="58373" grpId="0" animBg="1"/>
      <p:bldP spid="58373" grpId="1" animBg="1"/>
      <p:bldP spid="12329" grpId="0" animBg="1"/>
      <p:bldP spid="12329" grpId="1" animBg="1"/>
      <p:bldP spid="12346" grpId="0"/>
      <p:bldP spid="2" grpId="0"/>
      <p:bldP spid="583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02400" y="1676400"/>
            <a:ext cx="2133600" cy="1600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89600" y="3657600"/>
            <a:ext cx="3962400" cy="1447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117600" y="2438400"/>
            <a:ext cx="2438400" cy="1600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48768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406401" y="5562601"/>
            <a:ext cx="27222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tam giác có 3 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cạnh, 3 góc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5384801" y="5418138"/>
            <a:ext cx="5964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chữ nhật, hình vuông có 4 cạch, 4 góc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0" y="380258"/>
            <a:ext cx="9347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>
                  <a:solidFill>
                    <a:srgbClr val="00CC00"/>
                  </a:solidFill>
                </a:ln>
              </a:rPr>
              <a:t>So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sánh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tam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giác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và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vuông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,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chữ</a:t>
            </a:r>
            <a:r>
              <a:rPr lang="en-US" sz="24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400" dirty="0" err="1">
                <a:ln>
                  <a:solidFill>
                    <a:srgbClr val="00CC00"/>
                  </a:solidFill>
                </a:ln>
              </a:rPr>
              <a:t>nhật</a:t>
            </a:r>
            <a:endParaRPr lang="en-US" sz="2400" dirty="0">
              <a:ln>
                <a:solidFill>
                  <a:srgbClr val="00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47131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375 0.0055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1 L 0.09166 0.0055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22222E-6 L 0.0375 -0.0055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4800" y="1905000"/>
            <a:ext cx="3149600" cy="2362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68800" y="1981200"/>
            <a:ext cx="5080000" cy="2286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637118" y="5257801"/>
            <a:ext cx="2331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vuông có 4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cạnh bằng nhau</a:t>
            </a: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5994401" y="5257801"/>
            <a:ext cx="4355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Hình chữ nhật: 2 cạnh dài bằng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nhau, 2 cạnh ngắn bằng nhau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080000" y="1828800"/>
            <a:ext cx="0" cy="3429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4800" y="228600"/>
            <a:ext cx="8026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n>
                  <a:solidFill>
                    <a:srgbClr val="00CC00"/>
                  </a:solidFill>
                </a:ln>
              </a:rPr>
              <a:t>So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sánh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vuông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và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hình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chữ</a:t>
            </a:r>
            <a:r>
              <a:rPr lang="en-US" sz="2800" dirty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2800" dirty="0" err="1">
                <a:ln>
                  <a:solidFill>
                    <a:srgbClr val="00CC00"/>
                  </a:solidFill>
                </a:ln>
              </a:rPr>
              <a:t>nhật</a:t>
            </a:r>
            <a:endParaRPr lang="en-US" sz="2800" dirty="0">
              <a:ln>
                <a:solidFill>
                  <a:srgbClr val="00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35791448"/>
      </p:ext>
    </p:extLst>
  </p:cSld>
  <p:clrMapOvr>
    <a:masterClrMapping/>
  </p:clrMapOvr>
  <p:transition spd="slow" advClick="0" advTm="120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1 L 0.09166 0.0055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375 0.0055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644170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alibri"/>
              </a:rPr>
              <a:t>“</a:t>
            </a:r>
            <a:r>
              <a:rPr lang="en-US" sz="4800" b="1" dirty="0">
                <a:solidFill>
                  <a:srgbClr val="0070C0"/>
                </a:solidFill>
                <a:latin typeface="Calibri"/>
              </a:rPr>
              <a:t>NHẬN BIẾT HÌNH TAM GIÁC-HÌNH CHỮ NHẬT-HÌNH TRÒN-HÌNH VUÔNG 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9138" y="1905000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0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676400" y="3"/>
            <a:ext cx="8991600" cy="1014847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99" y="1386567"/>
            <a:ext cx="1569752" cy="1591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AAAB31-DCD0-44A0-A314-B96A314E3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909" y="4752969"/>
            <a:ext cx="2617327" cy="130376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FB8EACAF-C9F1-4C67-9693-03BE7F5B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23042" r="9683" b="24143"/>
          <a:stretch/>
        </p:blipFill>
        <p:spPr bwMode="auto">
          <a:xfrm>
            <a:off x="8515952" y="1476882"/>
            <a:ext cx="1847248" cy="125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D2C717-CCAD-4841-AFF5-0C0CA9AEE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573" y="4720283"/>
            <a:ext cx="1969627" cy="184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5214EA-D74C-417A-A6BA-D67D0F5321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3196518"/>
            <a:ext cx="2057400" cy="1191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F0A3BB6-FF41-4156-A0EF-F64BD81869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621" y="4496468"/>
            <a:ext cx="920576" cy="908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1EF717F-EA05-4EF6-8C74-9E89DA6A2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7712" y="1147507"/>
            <a:ext cx="920576" cy="908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49B7F42-2BD7-445E-B7AA-904FD09D2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3787" y="3350192"/>
            <a:ext cx="957155" cy="8839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FF3859D-A155-4240-8376-CC261C93DB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034" y="1476882"/>
            <a:ext cx="957155" cy="883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019435A-C982-49DD-86CD-336180B88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3200" y="4735588"/>
            <a:ext cx="920576" cy="908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6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</TotalTime>
  <Words>263</Words>
  <Application>Microsoft Office PowerPoint</Application>
  <PresentationFormat>Custom</PresentationFormat>
  <Paragraphs>34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115</cp:revision>
  <dcterms:created xsi:type="dcterms:W3CDTF">2021-09-18T14:48:01Z</dcterms:created>
  <dcterms:modified xsi:type="dcterms:W3CDTF">2026-04-08T09:42:48Z</dcterms:modified>
</cp:coreProperties>
</file>