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2"/>
    <p:sldId id="273" r:id="rId3"/>
    <p:sldId id="278" r:id="rId4"/>
    <p:sldId id="285" r:id="rId5"/>
    <p:sldId id="298" r:id="rId6"/>
    <p:sldId id="265" r:id="rId7"/>
    <p:sldId id="286" r:id="rId8"/>
    <p:sldId id="271" r:id="rId9"/>
    <p:sldId id="296" r:id="rId10"/>
    <p:sldId id="300"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howGuides="1">
      <p:cViewPr varScale="1">
        <p:scale>
          <a:sx n="70" d="100"/>
          <a:sy n="70" d="100"/>
        </p:scale>
        <p:origin x="56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5E30B6-C739-4A9B-A28B-38A7FB6749E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E30B6-C739-4A9B-A28B-38A7FB6749E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E30B6-C739-4A9B-A28B-38A7FB6749E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E30B6-C739-4A9B-A28B-38A7FB6749E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E30B6-C739-4A9B-A28B-38A7FB6749E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5E30B6-C739-4A9B-A28B-38A7FB6749E1}"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5E30B6-C739-4A9B-A28B-38A7FB6749E1}" type="datetimeFigureOut">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5E30B6-C739-4A9B-A28B-38A7FB6749E1}" type="datetimeFigureOut">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E30B6-C739-4A9B-A28B-38A7FB6749E1}" type="datetimeFigureOut">
              <a:rPr lang="en-US" smtClean="0"/>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E30B6-C739-4A9B-A28B-38A7FB6749E1}"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E30B6-C739-4A9B-A28B-38A7FB6749E1}"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E6C8-B4D8-402B-910F-E6463A9533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E30B6-C739-4A9B-A28B-38A7FB6749E1}" type="datetimeFigureOut">
              <a:rPr lang="en-US" smtClean="0"/>
              <a:t>3/27/2026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9E6C8-B4D8-402B-910F-E6463A9533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12039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0" y="304801"/>
            <a:ext cx="6553200" cy="707886"/>
          </a:xfrm>
          <a:prstGeom prst="rect">
            <a:avLst/>
          </a:prstGeom>
          <a:noFill/>
        </p:spPr>
        <p:txBody>
          <a:bodyPr wrap="square" rtlCol="0">
            <a:spAutoFit/>
          </a:bodyPr>
          <a:lstStyle/>
          <a:p>
            <a:pPr algn="ctr"/>
            <a:r>
              <a:rPr lang="en-US" sz="2000" b="1" dirty="0">
                <a:solidFill>
                  <a:srgbClr val="002060"/>
                </a:solidFill>
                <a:latin typeface="Times New Roman" panose="02020603050405020304" pitchFamily="18" charset="0"/>
                <a:cs typeface="Times New Roman" panose="02020603050405020304" pitchFamily="18" charset="0"/>
              </a:rPr>
              <a:t>UBND PH</a:t>
            </a:r>
            <a:r>
              <a:rPr lang="vi-VN" sz="2000" b="1" dirty="0">
                <a:solidFill>
                  <a:srgbClr val="002060"/>
                </a:solidFill>
                <a:latin typeface="Times New Roman" panose="02020603050405020304" pitchFamily="18" charset="0"/>
                <a:cs typeface="Times New Roman" panose="02020603050405020304" pitchFamily="18" charset="0"/>
              </a:rPr>
              <a:t>Ư</a:t>
            </a:r>
            <a:r>
              <a:rPr lang="en-US" sz="2000" b="1" dirty="0">
                <a:solidFill>
                  <a:srgbClr val="002060"/>
                </a:solidFill>
                <a:latin typeface="Times New Roman" panose="02020603050405020304" pitchFamily="18" charset="0"/>
                <a:cs typeface="Times New Roman" panose="02020603050405020304" pitchFamily="18" charset="0"/>
              </a:rPr>
              <a:t>ỜNG VIỆT H</a:t>
            </a:r>
            <a:r>
              <a:rPr lang="vi-VN" sz="2000" b="1" dirty="0">
                <a:solidFill>
                  <a:srgbClr val="002060"/>
                </a:solidFill>
                <a:latin typeface="Times New Roman" panose="02020603050405020304" pitchFamily="18" charset="0"/>
                <a:cs typeface="Times New Roman" panose="02020603050405020304" pitchFamily="18" charset="0"/>
              </a:rPr>
              <a:t>Ư</a:t>
            </a:r>
            <a:r>
              <a:rPr lang="en-US" sz="2000" b="1">
                <a:solidFill>
                  <a:srgbClr val="002060"/>
                </a:solidFill>
                <a:latin typeface="Times New Roman" panose="02020603050405020304" pitchFamily="18" charset="0"/>
                <a:cs typeface="Times New Roman" panose="02020603050405020304" pitchFamily="18" charset="0"/>
              </a:rPr>
              <a:t>NG</a:t>
            </a:r>
          </a:p>
          <a:p>
            <a:pPr algn="ctr"/>
            <a:r>
              <a:rPr lang="en-US" sz="2000" b="1" dirty="0">
                <a:solidFill>
                  <a:srgbClr val="002060"/>
                </a:solidFill>
                <a:latin typeface="Times New Roman" panose="02020603050405020304" pitchFamily="18" charset="0"/>
                <a:cs typeface="Times New Roman" panose="02020603050405020304" pitchFamily="18" charset="0"/>
              </a:rPr>
              <a:t>TRƯỜNG MẦM NON GIANG BIÊN </a:t>
            </a:r>
          </a:p>
        </p:txBody>
      </p:sp>
      <p:sp>
        <p:nvSpPr>
          <p:cNvPr id="5" name="TextBox 4"/>
          <p:cNvSpPr txBox="1"/>
          <p:nvPr/>
        </p:nvSpPr>
        <p:spPr>
          <a:xfrm>
            <a:off x="1676400" y="2133600"/>
            <a:ext cx="89916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LĨNH VỰC PHÁT </a:t>
            </a:r>
            <a:r>
              <a:rPr lang="en-US" sz="4000" b="1">
                <a:solidFill>
                  <a:srgbClr val="FF0000"/>
                </a:solidFill>
                <a:latin typeface="Times New Roman" panose="02020603050405020304" pitchFamily="18" charset="0"/>
                <a:cs typeface="Times New Roman" panose="02020603050405020304" pitchFamily="18" charset="0"/>
              </a:rPr>
              <a:t>TRIỂN THẨM MỸ</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33600" y="3048001"/>
            <a:ext cx="8534400" cy="2368550"/>
          </a:xfrm>
          <a:prstGeom prst="rect">
            <a:avLst/>
          </a:prstGeom>
          <a:noFill/>
        </p:spPr>
        <p:txBody>
          <a:bodyPr wrap="square" rtlCol="0">
            <a:spAutoFit/>
          </a:bodyPr>
          <a:lstStyle/>
          <a:p>
            <a:r>
              <a:rPr lang="en-US" sz="3200" b="1" dirty="0" err="1">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tài</a:t>
            </a:r>
            <a:r>
              <a:rPr lang="en-US" sz="2800" b="1" dirty="0">
                <a:solidFill>
                  <a:srgbClr val="0070C0"/>
                </a:solidFill>
                <a:latin typeface="Times New Roman" panose="02020603050405020304" pitchFamily="18" charset="0"/>
                <a:cs typeface="Times New Roman" panose="02020603050405020304" pitchFamily="18" charset="0"/>
              </a:rPr>
              <a:t>	: </a:t>
            </a:r>
            <a:r>
              <a:rPr lang="en-US" sz="2800" b="1" dirty="0" err="1">
                <a:solidFill>
                  <a:srgbClr val="0070C0"/>
                </a:solidFill>
                <a:latin typeface="Times New Roman" panose="02020603050405020304" pitchFamily="18" charset="0"/>
                <a:cs typeface="Times New Roman" panose="02020603050405020304" pitchFamily="18" charset="0"/>
              </a:rPr>
              <a:t>DH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Mây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gió</a:t>
            </a:r>
            <a:r>
              <a:rPr lang="en-US" sz="2800" b="1" dirty="0">
                <a:solidFill>
                  <a:srgbClr val="0070C0"/>
                </a:solidFill>
                <a:latin typeface="Times New Roman" panose="02020603050405020304" pitchFamily="18" charset="0"/>
                <a:cs typeface="Times New Roman" panose="02020603050405020304" pitchFamily="18" charset="0"/>
              </a:rPr>
              <a:t>”</a:t>
            </a:r>
          </a:p>
          <a:p>
            <a:r>
              <a:rPr lang="en-US" sz="2800" b="1" dirty="0">
                <a:solidFill>
                  <a:srgbClr val="0070C0"/>
                </a:solidFill>
                <a:latin typeface="Times New Roman" panose="02020603050405020304" pitchFamily="18" charset="0"/>
                <a:cs typeface="Times New Roman" panose="02020603050405020304" pitchFamily="18" charset="0"/>
              </a:rPr>
              <a:t>	 	                 NH:Cho tôi đi làm mưa với</a:t>
            </a:r>
          </a:p>
          <a:p>
            <a:r>
              <a:rPr lang="en-US" sz="2800" b="1" dirty="0" err="1">
                <a:solidFill>
                  <a:srgbClr val="0070C0"/>
                </a:solidFill>
                <a:latin typeface="Times New Roman" panose="02020603050405020304" pitchFamily="18" charset="0"/>
                <a:cs typeface="Times New Roman" panose="02020603050405020304" pitchFamily="18" charset="0"/>
              </a:rPr>
              <a:t>            Lứa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tuổi</a:t>
            </a:r>
            <a:r>
              <a:rPr lang="en-US" sz="2800" b="1" dirty="0">
                <a:solidFill>
                  <a:srgbClr val="0070C0"/>
                </a:solidFill>
                <a:latin typeface="Times New Roman" panose="02020603050405020304" pitchFamily="18" charset="0"/>
                <a:cs typeface="Times New Roman" panose="02020603050405020304" pitchFamily="18" charset="0"/>
              </a:rPr>
              <a:t>	: 3-4 </a:t>
            </a:r>
            <a:r>
              <a:rPr lang="en-US" sz="2800" b="1" dirty="0" err="1">
                <a:solidFill>
                  <a:srgbClr val="0070C0"/>
                </a:solidFill>
                <a:latin typeface="Times New Roman" panose="02020603050405020304" pitchFamily="18" charset="0"/>
                <a:cs typeface="Times New Roman" panose="02020603050405020304" pitchFamily="18" charset="0"/>
              </a:rPr>
              <a:t>tuổi</a:t>
            </a:r>
            <a:endParaRPr lang="en-US" sz="2800" b="1" dirty="0">
              <a:solidFill>
                <a:srgbClr val="0070C0"/>
              </a:solidFill>
              <a:latin typeface="Times New Roman" panose="02020603050405020304" pitchFamily="18" charset="0"/>
              <a:cs typeface="Times New Roman" panose="02020603050405020304" pitchFamily="18" charset="0"/>
            </a:endParaRPr>
          </a:p>
          <a:p>
            <a:endParaRPr lang="en-US" sz="2800" b="1" dirty="0" err="1">
              <a:solidFill>
                <a:srgbClr val="0070C0"/>
              </a:solidFill>
              <a:latin typeface="Times New Roman" panose="02020603050405020304" pitchFamily="18" charset="0"/>
              <a:cs typeface="Times New Roman" panose="02020603050405020304" pitchFamily="18" charset="0"/>
            </a:endParaRPr>
          </a:p>
          <a:p>
            <a:r>
              <a:rPr lang="en-US" sz="3200" b="1" dirty="0" err="1">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viên</a:t>
            </a:r>
            <a:r>
              <a:rPr lang="en-US" sz="2400" b="1" dirty="0">
                <a:solidFill>
                  <a:srgbClr val="0070C0"/>
                </a:solidFill>
                <a:latin typeface="Times New Roman" panose="02020603050405020304" pitchFamily="18" charset="0"/>
                <a:cs typeface="Times New Roman" panose="02020603050405020304" pitchFamily="18" charset="0"/>
              </a:rPr>
              <a:t>	: </a:t>
            </a:r>
            <a:r>
              <a:rPr lang="en-US" sz="2400" b="1" dirty="0" err="1">
                <a:solidFill>
                  <a:srgbClr val="0070C0"/>
                </a:solidFill>
                <a:latin typeface="Times New Roman" panose="02020603050405020304" pitchFamily="18" charset="0"/>
                <a:cs typeface="Times New Roman" panose="02020603050405020304" pitchFamily="18" charset="0"/>
              </a:rPr>
              <a:t>Nguyễn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Thị</a:t>
            </a:r>
            <a:r>
              <a:rPr lang="en-US" sz="2400" b="1" dirty="0">
                <a:solidFill>
                  <a:srgbClr val="0070C0"/>
                </a:solidFill>
                <a:latin typeface="Times New Roman" panose="02020603050405020304" pitchFamily="18" charset="0"/>
                <a:cs typeface="Times New Roman" panose="02020603050405020304" pitchFamily="18" charset="0"/>
              </a:rPr>
              <a:t> Nhung</a:t>
            </a:r>
          </a:p>
        </p:txBody>
      </p:sp>
      <p:sp>
        <p:nvSpPr>
          <p:cNvPr id="7" name="TextBox 6"/>
          <p:cNvSpPr txBox="1"/>
          <p:nvPr/>
        </p:nvSpPr>
        <p:spPr>
          <a:xfrm>
            <a:off x="4800600" y="5564535"/>
            <a:ext cx="2743200" cy="400110"/>
          </a:xfrm>
          <a:prstGeom prst="rect">
            <a:avLst/>
          </a:prstGeom>
          <a:noFill/>
        </p:spPr>
        <p:txBody>
          <a:bodyPr wrap="square" rtlCol="0">
            <a:spAutoFit/>
          </a:bodyPr>
          <a:lstStyle/>
          <a:p>
            <a:endParaRPr lang="en-US" sz="2000" b="1" dirty="0">
              <a:solidFill>
                <a:srgbClr val="FFFF00"/>
              </a:solidFill>
              <a:latin typeface="Times New Roman" panose="02020603050405020304" pitchFamily="18" charset="0"/>
              <a:cs typeface="Times New Roman" panose="02020603050405020304" pitchFamily="18" charset="0"/>
            </a:endParaRPr>
          </a:p>
        </p:txBody>
      </p:sp>
      <p:pic>
        <p:nvPicPr>
          <p:cNvPr id="3078" name="Picture 3" descr="A logo with hands and a flower&#10;&#10;Description automatically generated"/>
          <p:cNvPicPr>
            <a:picLocks noChangeAspect="1"/>
          </p:cNvPicPr>
          <p:nvPr/>
        </p:nvPicPr>
        <p:blipFill>
          <a:blip r:embed="rId3"/>
          <a:stretch>
            <a:fillRect/>
          </a:stretch>
        </p:blipFill>
        <p:spPr>
          <a:xfrm>
            <a:off x="5791200" y="1143000"/>
            <a:ext cx="830580" cy="87122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 y="257175"/>
            <a:ext cx="1144460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438400" y="2590801"/>
            <a:ext cx="8096250" cy="948055"/>
          </a:xfrm>
        </p:spPr>
        <p:txBody>
          <a:bodyPr>
            <a:noAutofit/>
          </a:bodyPr>
          <a:lstStyle/>
          <a:p>
            <a:pPr algn="ctr"/>
            <a:r>
              <a:rPr lang="en-US" altLang="en-US" sz="3600" b="1" dirty="0">
                <a:solidFill>
                  <a:srgbClr val="FF0000"/>
                </a:solidFill>
                <a:latin typeface="Times New Roman" panose="02020603050405020304" pitchFamily="18" charset="0"/>
                <a:cs typeface="Times New Roman" panose="02020603050405020304" pitchFamily="18" charset="0"/>
              </a:rPr>
              <a:t>ND: Nói lên </a:t>
            </a:r>
            <a:r>
              <a:rPr lang="" altLang="en-US" sz="3600" b="1" dirty="0">
                <a:solidFill>
                  <a:srgbClr val="FF0000"/>
                </a:solidFill>
                <a:latin typeface="Times New Roman" panose="02020603050405020304" pitchFamily="18" charset="0"/>
                <a:cs typeface="Times New Roman" panose="02020603050405020304" pitchFamily="18" charset="0"/>
              </a:rPr>
              <a:t>ư</a:t>
            </a:r>
            <a:r>
              <a:rPr lang="en-US" altLang="en-US" sz="3600" b="1" dirty="0">
                <a:solidFill>
                  <a:srgbClr val="FF0000"/>
                </a:solidFill>
                <a:latin typeface="Times New Roman" panose="02020603050405020304" pitchFamily="18" charset="0"/>
                <a:cs typeface="Times New Roman" panose="02020603050405020304" pitchFamily="18" charset="0"/>
              </a:rPr>
              <a:t>ớc muốn của một bạn nhỏ muốn cùng chị gió </a:t>
            </a:r>
            <a:r>
              <a:rPr lang="" altLang="en-US" sz="3600" b="1" dirty="0">
                <a:solidFill>
                  <a:srgbClr val="FF0000"/>
                </a:solidFill>
                <a:latin typeface="Times New Roman" panose="02020603050405020304" pitchFamily="18" charset="0"/>
                <a:cs typeface="Times New Roman" panose="02020603050405020304" pitchFamily="18" charset="0"/>
              </a:rPr>
              <a:t>đ</a:t>
            </a:r>
            <a:r>
              <a:rPr lang="en-US" altLang="en-US" sz="3600" b="1" dirty="0">
                <a:solidFill>
                  <a:srgbClr val="FF0000"/>
                </a:solidFill>
                <a:latin typeface="Times New Roman" panose="02020603050405020304" pitchFamily="18" charset="0"/>
                <a:cs typeface="Times New Roman" panose="02020603050405020304" pitchFamily="18" charset="0"/>
              </a:rPr>
              <a:t>i làm m</a:t>
            </a:r>
            <a:r>
              <a:rPr lang="" altLang="en-US" sz="3600" b="1" dirty="0">
                <a:solidFill>
                  <a:srgbClr val="FF0000"/>
                </a:solidFill>
                <a:latin typeface="Times New Roman" panose="02020603050405020304" pitchFamily="18" charset="0"/>
                <a:cs typeface="Times New Roman" panose="02020603050405020304" pitchFamily="18" charset="0"/>
              </a:rPr>
              <a:t>ư</a:t>
            </a:r>
            <a:r>
              <a:rPr lang="en-US" altLang="en-US" sz="3600" b="1" dirty="0">
                <a:solidFill>
                  <a:srgbClr val="FF0000"/>
                </a:solidFill>
                <a:latin typeface="Times New Roman" panose="02020603050405020304" pitchFamily="18" charset="0"/>
                <a:cs typeface="Times New Roman" panose="02020603050405020304" pitchFamily="18" charset="0"/>
              </a:rPr>
              <a:t>a </a:t>
            </a:r>
            <a:r>
              <a:rPr lang="" altLang="en-US" sz="3600" b="1" dirty="0">
                <a:solidFill>
                  <a:srgbClr val="FF0000"/>
                </a:solidFill>
                <a:latin typeface="Times New Roman" panose="02020603050405020304" pitchFamily="18" charset="0"/>
                <a:cs typeface="Times New Roman" panose="02020603050405020304" pitchFamily="18" charset="0"/>
              </a:rPr>
              <a:t>đ</a:t>
            </a:r>
            <a:r>
              <a:rPr lang="en-US" altLang="en-US" sz="3600" b="1" dirty="0">
                <a:solidFill>
                  <a:srgbClr val="FF0000"/>
                </a:solidFill>
                <a:latin typeface="Times New Roman" panose="02020603050405020304" pitchFamily="18" charset="0"/>
                <a:cs typeface="Times New Roman" panose="02020603050405020304" pitchFamily="18" charset="0"/>
              </a:rPr>
              <a:t>ể t</a:t>
            </a:r>
            <a:r>
              <a:rPr lang="" altLang="en-US" sz="3600" b="1" dirty="0">
                <a:solidFill>
                  <a:srgbClr val="FF0000"/>
                </a:solidFill>
                <a:latin typeface="Times New Roman" panose="02020603050405020304" pitchFamily="18" charset="0"/>
                <a:cs typeface="Times New Roman" panose="02020603050405020304" pitchFamily="18" charset="0"/>
              </a:rPr>
              <a:t>ư</a:t>
            </a:r>
            <a:r>
              <a:rPr lang="en-US" altLang="en-US" sz="3600" b="1" dirty="0">
                <a:solidFill>
                  <a:srgbClr val="FF0000"/>
                </a:solidFill>
                <a:latin typeface="Times New Roman" panose="02020603050405020304" pitchFamily="18" charset="0"/>
                <a:cs typeface="Times New Roman" panose="02020603050405020304" pitchFamily="18" charset="0"/>
              </a:rPr>
              <a:t>ới n</a:t>
            </a:r>
            <a:r>
              <a:rPr lang="" altLang="en-US" sz="3600" b="1" dirty="0">
                <a:solidFill>
                  <a:srgbClr val="FF0000"/>
                </a:solidFill>
                <a:latin typeface="Times New Roman" panose="02020603050405020304" pitchFamily="18" charset="0"/>
                <a:cs typeface="Times New Roman" panose="02020603050405020304" pitchFamily="18" charset="0"/>
              </a:rPr>
              <a:t>ư</a:t>
            </a:r>
            <a:r>
              <a:rPr lang="en-US" altLang="en-US" sz="3600" b="1" dirty="0">
                <a:solidFill>
                  <a:srgbClr val="FF0000"/>
                </a:solidFill>
                <a:latin typeface="Times New Roman" panose="02020603050405020304" pitchFamily="18" charset="0"/>
                <a:cs typeface="Times New Roman" panose="02020603050405020304" pitchFamily="18" charset="0"/>
              </a:rPr>
              <a:t>ớc cho cây, giúp ích cho </a:t>
            </a:r>
            <a:r>
              <a:rPr lang="" altLang="en-US" sz="3600" b="1" dirty="0">
                <a:solidFill>
                  <a:srgbClr val="FF0000"/>
                </a:solidFill>
                <a:latin typeface="Times New Roman" panose="02020603050405020304" pitchFamily="18" charset="0"/>
                <a:cs typeface="Times New Roman" panose="02020603050405020304" pitchFamily="18" charset="0"/>
              </a:rPr>
              <a:t>đ</a:t>
            </a:r>
            <a:r>
              <a:rPr lang="en-US" altLang="en-US" sz="3600" b="1" dirty="0">
                <a:solidFill>
                  <a:srgbClr val="FF0000"/>
                </a:solidFill>
                <a:latin typeface="Times New Roman" panose="02020603050405020304" pitchFamily="18" charset="0"/>
                <a:cs typeface="Times New Roman" panose="02020603050405020304" pitchFamily="18" charset="0"/>
              </a:rPr>
              <a:t>ời.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2192000" cy="652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743200" y="2844701"/>
            <a:ext cx="6705600" cy="1143000"/>
          </a:xfrm>
          <a:scene3d>
            <a:camera prst="isometricOffAxis1Right"/>
            <a:lightRig rig="threePt" dir="t"/>
          </a:scene3d>
        </p:spPr>
        <p:txBody>
          <a:bodyPr>
            <a:noAutofit/>
          </a:bodyPr>
          <a:lstStyle/>
          <a:p>
            <a:r>
              <a:rPr lang="en-US" sz="7200" b="1">
                <a:latin typeface="Times New Roman" panose="02020603050405020304" pitchFamily="18" charset="0"/>
                <a:cs typeface="Times New Roman" panose="02020603050405020304" pitchFamily="18" charset="0"/>
              </a:rPr>
              <a:t>THANK YOU!</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
            <a:ext cx="8763000" cy="7417415"/>
          </a:xfrm>
          <a:prstGeom prst="rect">
            <a:avLst/>
          </a:prstGeom>
        </p:spPr>
        <p:txBody>
          <a:bodyPr wrap="square">
            <a:spAutoFit/>
          </a:bodyPr>
          <a:lstStyle/>
          <a:p>
            <a:pPr algn="ctr" fontAlgn="base"/>
            <a:r>
              <a:rPr lang="en-US" sz="3200" b="1" dirty="0">
                <a:latin typeface="Times New Roman" panose="02020603050405020304" pitchFamily="18" charset="0"/>
                <a:cs typeface="Times New Roman" panose="02020603050405020304" pitchFamily="18" charset="0"/>
              </a:rPr>
              <a:t>ỔN ĐỊNH TỔ CHỨC</a:t>
            </a:r>
          </a:p>
          <a:p>
            <a:pPr algn="ctr" fontAlgn="base"/>
            <a:endParaRPr lang="en-US" sz="3200" b="1" dirty="0">
              <a:latin typeface="Times New Roman" panose="02020603050405020304" pitchFamily="18" charset="0"/>
              <a:cs typeface="Times New Roman" panose="02020603050405020304" pitchFamily="18" charset="0"/>
            </a:endParaRPr>
          </a:p>
          <a:p>
            <a:pPr fontAlgn="base">
              <a:lnSpc>
                <a:spcPct val="150000"/>
              </a:lnSpc>
            </a:pPr>
            <a:r>
              <a:rPr lang="en-US" sz="4000" b="1" dirty="0" err="1">
                <a:solidFill>
                  <a:srgbClr val="7030A0"/>
                </a:solidFill>
                <a:latin typeface="Times New Roman" panose="02020603050405020304" pitchFamily="18" charset="0"/>
                <a:cs typeface="Times New Roman" panose="02020603050405020304" pitchFamily="18" charset="0"/>
              </a:rPr>
              <a:t>Bài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thơ</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mây</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và</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gió</a:t>
            </a:r>
            <a:endParaRPr lang="en-US" sz="4000" b="1" dirty="0">
              <a:solidFill>
                <a:srgbClr val="7030A0"/>
              </a:solidFill>
              <a:latin typeface="Times New Roman" panose="02020603050405020304" pitchFamily="18" charset="0"/>
              <a:cs typeface="Times New Roman" panose="02020603050405020304" pitchFamily="18" charset="0"/>
            </a:endParaRPr>
          </a:p>
          <a:p>
            <a:pPr>
              <a:lnSpc>
                <a:spcPct val="150000"/>
              </a:lnSpc>
            </a:pPr>
            <a:r>
              <a:rPr lang="vi-VN" sz="3200" dirty="0">
                <a:solidFill>
                  <a:srgbClr val="C00000"/>
                </a:solidFill>
              </a:rPr>
              <a:t>Bầu trời xanh bao la</a:t>
            </a:r>
          </a:p>
          <a:p>
            <a:pPr>
              <a:lnSpc>
                <a:spcPct val="150000"/>
              </a:lnSpc>
            </a:pPr>
            <a:r>
              <a:rPr lang="vi-VN" sz="3200" dirty="0">
                <a:solidFill>
                  <a:srgbClr val="C00000"/>
                </a:solidFill>
              </a:rPr>
              <a:t>Những đám mây bồng bềnh</a:t>
            </a:r>
          </a:p>
          <a:p>
            <a:pPr>
              <a:lnSpc>
                <a:spcPct val="150000"/>
              </a:lnSpc>
            </a:pPr>
            <a:r>
              <a:rPr lang="vi-VN" sz="3200" dirty="0">
                <a:solidFill>
                  <a:srgbClr val="C00000"/>
                </a:solidFill>
              </a:rPr>
              <a:t>Trôi mau đi, trôi mau</a:t>
            </a:r>
          </a:p>
          <a:p>
            <a:pPr>
              <a:lnSpc>
                <a:spcPct val="150000"/>
              </a:lnSpc>
            </a:pPr>
            <a:r>
              <a:rPr lang="vi-VN" sz="3200" dirty="0">
                <a:solidFill>
                  <a:srgbClr val="C00000"/>
                </a:solidFill>
              </a:rPr>
              <a:t>Cùng vui đùa với gió</a:t>
            </a:r>
          </a:p>
          <a:p>
            <a:pPr>
              <a:lnSpc>
                <a:spcPct val="150000"/>
              </a:lnSpc>
            </a:pPr>
            <a:r>
              <a:rPr lang="vi-VN" sz="3200" dirty="0">
                <a:solidFill>
                  <a:srgbClr val="C00000"/>
                </a:solidFill>
              </a:rPr>
              <a:t>Gió ơi, tôi gọi gió</a:t>
            </a:r>
          </a:p>
          <a:p>
            <a:pPr>
              <a:lnSpc>
                <a:spcPct val="150000"/>
              </a:lnSpc>
            </a:pPr>
            <a:r>
              <a:rPr lang="vi-VN" sz="3200" dirty="0">
                <a:solidFill>
                  <a:srgbClr val="C00000"/>
                </a:solidFill>
              </a:rPr>
              <a:t>Cùng với đám mây trôi.</a:t>
            </a:r>
          </a:p>
          <a:p>
            <a:pPr algn="ctr" fontAlgn="base"/>
            <a:endParaRPr lang="vi-VN" sz="3200" dirty="0">
              <a:latin typeface="Times New Roman" panose="02020603050405020304" pitchFamily="18" charset="0"/>
              <a:cs typeface="Times New Roman" panose="02020603050405020304" pitchFamily="18" charset="0"/>
            </a:endParaRPr>
          </a:p>
          <a:p>
            <a:r>
              <a:rPr lang="vi-VN" sz="3200" dirty="0">
                <a:latin typeface="+mj-lt"/>
                <a:cs typeface="Times New Roman" panose="02020603050405020304" pitchFamily="18"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1" y="1066800"/>
            <a:ext cx="3416617"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0" y="1066800"/>
            <a:ext cx="9144000" cy="3785652"/>
          </a:xfrm>
          <a:prstGeom prst="rect">
            <a:avLst/>
          </a:prstGeom>
        </p:spPr>
        <p:txBody>
          <a:bodyPr wrap="square">
            <a:spAutoFit/>
          </a:bodyPr>
          <a:lstStyle/>
          <a:p>
            <a:pPr algn="ctr"/>
            <a:r>
              <a:rPr lang="en-US" sz="6600" b="1" dirty="0">
                <a:solidFill>
                  <a:srgbClr val="FF0000"/>
                </a:solidFill>
                <a:latin typeface="Times New Roman" panose="02020603050405020304" pitchFamily="18" charset="0"/>
                <a:cs typeface="Times New Roman" panose="02020603050405020304" pitchFamily="18" charset="0"/>
              </a:rPr>
              <a:t>DẠY HÁT </a:t>
            </a:r>
          </a:p>
          <a:p>
            <a:pPr algn="ctr"/>
            <a:r>
              <a:rPr lang="en-US" sz="6600" b="1" dirty="0">
                <a:solidFill>
                  <a:srgbClr val="FF0000"/>
                </a:solidFill>
                <a:latin typeface="Times New Roman" panose="02020603050405020304" pitchFamily="18" charset="0"/>
                <a:cs typeface="Times New Roman" panose="02020603050405020304" pitchFamily="18" charset="0"/>
              </a:rPr>
              <a:t>“</a:t>
            </a:r>
            <a:r>
              <a:rPr lang="en-US" sz="6600" b="1" dirty="0" err="1">
                <a:solidFill>
                  <a:srgbClr val="FF0000"/>
                </a:solidFill>
                <a:latin typeface="Times New Roman" panose="02020603050405020304" pitchFamily="18" charset="0"/>
                <a:cs typeface="Times New Roman" panose="02020603050405020304" pitchFamily="18" charset="0"/>
              </a:rPr>
              <a:t>Mây</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và</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gió</a:t>
            </a:r>
            <a:r>
              <a:rPr lang="en-US" sz="6600" b="1" dirty="0">
                <a:solidFill>
                  <a:srgbClr val="FF0000"/>
                </a:solidFill>
                <a:latin typeface="Times New Roman" panose="02020603050405020304" pitchFamily="18" charset="0"/>
                <a:cs typeface="Times New Roman" panose="02020603050405020304" pitchFamily="18" charset="0"/>
              </a:rPr>
              <a:t>”</a:t>
            </a:r>
          </a:p>
          <a:p>
            <a:pPr algn="ctr"/>
            <a:r>
              <a:rPr lang="en-US" sz="3600" b="1" dirty="0">
                <a:solidFill>
                  <a:srgbClr val="FF0000"/>
                </a:solidFill>
                <a:latin typeface="Times New Roman" panose="02020603050405020304" pitchFamily="18" charset="0"/>
                <a:cs typeface="Times New Roman" panose="02020603050405020304" pitchFamily="18" charset="0"/>
              </a:rPr>
              <a:t>TG: Minh </a:t>
            </a:r>
            <a:r>
              <a:rPr lang="en-US" sz="3600" b="1" dirty="0" err="1">
                <a:solidFill>
                  <a:srgbClr val="FF0000"/>
                </a:solidFill>
                <a:latin typeface="Times New Roman" panose="02020603050405020304" pitchFamily="18" charset="0"/>
                <a:cs typeface="Times New Roman" panose="02020603050405020304" pitchFamily="18" charset="0"/>
              </a:rPr>
              <a:t>Quân</a:t>
            </a:r>
            <a:endParaRPr lang="vi-VN" sz="3600" dirty="0">
              <a:solidFill>
                <a:srgbClr val="FF0000"/>
              </a:solidFill>
              <a:latin typeface="Times New Roman" panose="02020603050405020304" pitchFamily="18" charset="0"/>
              <a:cs typeface="Times New Roman" panose="02020603050405020304" pitchFamily="18" charset="0"/>
            </a:endParaRPr>
          </a:p>
          <a:p>
            <a:pPr marL="571500" indent="-571500">
              <a:buFontTx/>
              <a:buChar char="-"/>
            </a:pPr>
            <a:endParaRPr lang="en-US" sz="3600" dirty="0">
              <a:latin typeface="Times New Roman" panose="02020603050405020304" pitchFamily="18" charset="0"/>
              <a:cs typeface="Times New Roman" panose="02020603050405020304" pitchFamily="18" charset="0"/>
            </a:endParaRPr>
          </a:p>
          <a:p>
            <a:pPr marL="571500" indent="-571500">
              <a:buFontTx/>
              <a:buChar char="-"/>
            </a:pPr>
            <a:endParaRPr lang="vi-VN" sz="3600" dirty="0">
              <a:latin typeface="Times New Roman" panose="02020603050405020304" pitchFamily="18" charset="0"/>
              <a:cs typeface="Times New Roman" panose="02020603050405020304" pitchFamily="18" charset="0"/>
            </a:endParaRPr>
          </a:p>
        </p:txBody>
      </p:sp>
      <p:pic>
        <p:nvPicPr>
          <p:cNvPr id="3" name="MÂY VA GIÓ.mp3">
            <a:hlinkClick r:id="" action="ppaction://media"/>
          </p:cNvPr>
          <p:cNvPicPr>
            <a:picLocks noChangeAspect="1"/>
          </p:cNvPicPr>
          <p:nvPr>
            <a:audioFile r:link="rId1"/>
            <p:extLst>
              <p:ext uri="{DAA4B4D4-6D71-4841-9C94-3DE7FCFB9230}">
                <p14:media xmlns:p14="http://schemas.microsoft.com/office/powerpoint/2010/main" r:embed="rId2">
                  <p14:trim st="7343" end="30980"/>
                </p14:media>
              </p:ext>
            </p:extLst>
          </p:nvPr>
        </p:nvPicPr>
        <p:blipFill>
          <a:blip r:embed="rId5"/>
          <a:stretch>
            <a:fillRect/>
          </a:stretch>
        </p:blipFill>
        <p:spPr>
          <a:xfrm>
            <a:off x="2133600" y="407225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5" y="-635"/>
            <a:ext cx="11884660" cy="681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7175"/>
            <a:ext cx="1196340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524000" y="2590800"/>
            <a:ext cx="9525000" cy="1143000"/>
          </a:xfrm>
        </p:spPr>
        <p:txBody>
          <a:bodyPr>
            <a:noAutofit/>
          </a:bodyPr>
          <a:lstStyle/>
          <a:p>
            <a:pPr algn="ctr"/>
            <a:r>
              <a:rPr lang="en-US" altLang="en-US" sz="2800" dirty="0">
                <a:solidFill>
                  <a:srgbClr val="FF0000"/>
                </a:solidFill>
                <a:latin typeface="Times New Roman" panose="02020603050405020304" pitchFamily="18" charset="0"/>
                <a:cs typeface="Times New Roman" panose="02020603050405020304" pitchFamily="18" charset="0"/>
              </a:rPr>
              <a:t>Nội dung : Bài hát nói về hiện tượng tự nhiên, đó là mây và gió.  Mỗi loại hiện tượng tự nhiên đều có những tác dụng riêng cho đời sống con người như: Mưa thì giúp cho cây cối tươi tốt, nắng giúp cây xanh quang hợp, còn gió làm mát, thông thoáng nhà cửa, làm sạch môi trường, không khí…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7175"/>
            <a:ext cx="1196340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524000" y="2590800"/>
            <a:ext cx="9525000" cy="1143000"/>
          </a:xfrm>
        </p:spPr>
        <p:txBody>
          <a:bodyPr>
            <a:noAutofit/>
          </a:bodyPr>
          <a:lstStyle/>
          <a:p>
            <a:r>
              <a:rPr lang="en-US" sz="4800" b="1" dirty="0">
                <a:latin typeface="Times New Roman" panose="02020603050405020304" pitchFamily="18" charset="0"/>
                <a:cs typeface="Times New Roman" panose="02020603050405020304" pitchFamily="18" charset="0"/>
              </a:rPr>
              <a:t>DẠY TRẺ HÁT</a:t>
            </a:r>
          </a:p>
        </p:txBody>
      </p:sp>
      <p:pic>
        <p:nvPicPr>
          <p:cNvPr id="2" name="MÂY VA GIÓ.mp3">
            <a:hlinkClick r:id="" action="ppaction://media"/>
          </p:cNvPr>
          <p:cNvPicPr>
            <a:picLocks noChangeAspect="1"/>
          </p:cNvPicPr>
          <p:nvPr>
            <a:audioFile r:link="rId1"/>
            <p:extLst>
              <p:ext uri="{DAA4B4D4-6D71-4841-9C94-3DE7FCFB9230}">
                <p14:media xmlns:p14="http://schemas.microsoft.com/office/powerpoint/2010/main" r:embed="rId2">
                  <p14:trim st="7343" end="30750"/>
                </p14:media>
              </p:ext>
            </p:extLst>
          </p:nvPr>
        </p:nvPicPr>
        <p:blipFill>
          <a:blip r:embed="rId5"/>
          <a:stretch>
            <a:fillRect/>
          </a:stretch>
        </p:blipFill>
        <p:spPr>
          <a:xfrm>
            <a:off x="5516880" y="4191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3514"/>
            <a:ext cx="12192000" cy="652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14800" y="2438400"/>
            <a:ext cx="4495800" cy="3046988"/>
          </a:xfrm>
          <a:prstGeom prst="rect">
            <a:avLst/>
          </a:prstGeom>
          <a:noFill/>
        </p:spPr>
        <p:txBody>
          <a:bodyPr wrap="square" rtlCol="0">
            <a:spAutoFit/>
          </a:bodyPr>
          <a:lstStyle/>
          <a:p>
            <a:r>
              <a:rPr lang="en-US" sz="4800" b="1" dirty="0" err="1">
                <a:solidFill>
                  <a:srgbClr val="7030A0"/>
                </a:solidFill>
                <a:latin typeface="Times New Roman" panose="02020603050405020304" pitchFamily="18" charset="0"/>
                <a:cs typeface="Times New Roman" panose="02020603050405020304" pitchFamily="18" charset="0"/>
              </a:rPr>
              <a:t>Trẻ</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thực</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hiện</a:t>
            </a:r>
            <a:endParaRPr lang="en-US" sz="4800" b="1" dirty="0">
              <a:solidFill>
                <a:srgbClr val="7030A0"/>
              </a:solidFill>
              <a:latin typeface="Times New Roman" panose="02020603050405020304" pitchFamily="18" charset="0"/>
              <a:cs typeface="Times New Roman" panose="02020603050405020304" pitchFamily="18" charset="0"/>
            </a:endParaRPr>
          </a:p>
          <a:p>
            <a:pPr marL="285750" indent="-285750">
              <a:buFontTx/>
              <a:buChar char="-"/>
            </a:pPr>
            <a:r>
              <a:rPr lang="en-US" sz="4800" b="1" dirty="0" err="1">
                <a:solidFill>
                  <a:srgbClr val="7030A0"/>
                </a:solidFill>
                <a:latin typeface="Times New Roman" panose="02020603050405020304" pitchFamily="18" charset="0"/>
                <a:cs typeface="Times New Roman" panose="02020603050405020304" pitchFamily="18" charset="0"/>
              </a:rPr>
              <a:t>Tổ</a:t>
            </a:r>
            <a:endParaRPr lang="en-US" sz="4800" b="1" dirty="0">
              <a:solidFill>
                <a:srgbClr val="7030A0"/>
              </a:solidFill>
              <a:latin typeface="Times New Roman" panose="02020603050405020304" pitchFamily="18" charset="0"/>
              <a:cs typeface="Times New Roman" panose="02020603050405020304" pitchFamily="18" charset="0"/>
            </a:endParaRPr>
          </a:p>
          <a:p>
            <a:pPr marL="285750" indent="-285750">
              <a:buFontTx/>
              <a:buChar char="-"/>
            </a:pPr>
            <a:r>
              <a:rPr lang="en-US" sz="4800" b="1" dirty="0" err="1">
                <a:solidFill>
                  <a:srgbClr val="7030A0"/>
                </a:solidFill>
                <a:latin typeface="Times New Roman" panose="02020603050405020304" pitchFamily="18" charset="0"/>
                <a:cs typeface="Times New Roman" panose="02020603050405020304" pitchFamily="18" charset="0"/>
              </a:rPr>
              <a:t>Nhóm</a:t>
            </a:r>
            <a:endParaRPr lang="en-US" sz="4800" b="1" dirty="0">
              <a:solidFill>
                <a:srgbClr val="7030A0"/>
              </a:solidFill>
              <a:latin typeface="Times New Roman" panose="02020603050405020304" pitchFamily="18" charset="0"/>
              <a:cs typeface="Times New Roman" panose="02020603050405020304" pitchFamily="18" charset="0"/>
            </a:endParaRPr>
          </a:p>
          <a:p>
            <a:pPr marL="285750" indent="-285750">
              <a:buFontTx/>
              <a:buChar char="-"/>
            </a:pPr>
            <a:r>
              <a:rPr lang="en-US" sz="4800" b="1" dirty="0" err="1">
                <a:solidFill>
                  <a:srgbClr val="7030A0"/>
                </a:solidFill>
                <a:latin typeface="Times New Roman" panose="02020603050405020304" pitchFamily="18" charset="0"/>
                <a:cs typeface="Times New Roman" panose="02020603050405020304" pitchFamily="18" charset="0"/>
              </a:rPr>
              <a:t>Cá</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nhân</a:t>
            </a:r>
            <a:endParaRPr lang="en-US" sz="4800" b="1" dirty="0">
              <a:solidFill>
                <a:srgbClr val="7030A0"/>
              </a:solidFill>
              <a:latin typeface="Times New Roman" panose="02020603050405020304" pitchFamily="18" charset="0"/>
              <a:cs typeface="Times New Roman" panose="02020603050405020304" pitchFamily="18" charset="0"/>
            </a:endParaRPr>
          </a:p>
        </p:txBody>
      </p:sp>
      <p:pic>
        <p:nvPicPr>
          <p:cNvPr id="4" name="MÂY VA GIÓ.mp3">
            <a:hlinkClick r:id="" action="ppaction://media"/>
          </p:cNvPr>
          <p:cNvPicPr>
            <a:picLocks noChangeAspect="1"/>
          </p:cNvPicPr>
          <p:nvPr>
            <a:audioFile r:link="rId1"/>
            <p:extLst>
              <p:ext uri="{DAA4B4D4-6D71-4841-9C94-3DE7FCFB9230}">
                <p14:media xmlns:p14="http://schemas.microsoft.com/office/powerpoint/2010/main" r:embed="rId2">
                  <p14:trim st="7343" end="29832"/>
                </p14:media>
              </p:ext>
            </p:extLst>
          </p:nvPr>
        </p:nvPicPr>
        <p:blipFill>
          <a:blip r:embed="rId5"/>
          <a:stretch>
            <a:fillRect/>
          </a:stretch>
        </p:blipFill>
        <p:spPr>
          <a:xfrm>
            <a:off x="7391400" y="36570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220" y="304800"/>
            <a:ext cx="9140780" cy="611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524000" y="1676400"/>
            <a:ext cx="9144000" cy="2514600"/>
          </a:xfrm>
        </p:spPr>
        <p:txBody>
          <a:bodyPr>
            <a:normAutofit/>
          </a:bodyPr>
          <a:lstStyle/>
          <a:p>
            <a:r>
              <a:rPr lang="vi-VN" b="1" dirty="0">
                <a:solidFill>
                  <a:srgbClr val="FF0000"/>
                </a:solidFill>
              </a:rPr>
              <a:t>*</a:t>
            </a:r>
            <a:r>
              <a:rPr lang="en-US" b="1" dirty="0">
                <a:solidFill>
                  <a:srgbClr val="FF0000"/>
                </a:solidFill>
                <a:latin typeface="Times New Roman" panose="02020603050405020304" pitchFamily="18" charset="0"/>
                <a:cs typeface="Times New Roman" panose="02020603050405020304" pitchFamily="18" charset="0"/>
              </a:rPr>
              <a:t>GD</a:t>
            </a:r>
            <a:r>
              <a:rPr lang="vi-VN" b="1" dirty="0">
                <a:solidFill>
                  <a:srgbClr val="FF0000"/>
                </a:solidFill>
              </a:rPr>
              <a:t>: </a:t>
            </a:r>
            <a:r>
              <a:rPr lang="en-US" b="1" dirty="0" err="1">
                <a:solidFill>
                  <a:srgbClr val="FF0000"/>
                </a:solidFill>
                <a:latin typeface="Times New Roman" panose="02020603050405020304" pitchFamily="18" charset="0"/>
                <a:cs typeface="Times New Roman" panose="02020603050405020304" pitchFamily="18" charset="0"/>
              </a:rPr>
              <a:t>Mùa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hè</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đến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phải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mặc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quần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áo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mát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nhớ</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đội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ra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đường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sức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khỏe</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nhé</a:t>
            </a:r>
            <a:r>
              <a:rPr lang="en-US" b="1" dirty="0">
                <a:solidFill>
                  <a:srgbClr val="FF0000"/>
                </a:solidFill>
              </a:rPr>
              <a:t>!</a:t>
            </a:r>
            <a:endParaRPr 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90" y="257175"/>
            <a:ext cx="1168971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438400" y="2590801"/>
            <a:ext cx="8096250" cy="948055"/>
          </a:xfrm>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NGHE HÁT: “CHO TÔI ĐI LÀM MƯA VỚI ”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T/G : Hoàng Hà</a:t>
            </a:r>
          </a:p>
        </p:txBody>
      </p:sp>
      <p:pic>
        <p:nvPicPr>
          <p:cNvPr id="2" name="ChoToiDiLamMuaVoiBeat-VA-4261591">
            <a:hlinkClick r:id="" action="ppaction://media"/>
          </p:cNvPr>
          <p:cNvPicPr/>
          <p:nvPr>
            <a:audioFile r:link="rId1"/>
            <p:extLst>
              <p:ext uri="{DAA4B4D4-6D71-4841-9C94-3DE7FCFB9230}">
                <p14:media xmlns:p14="http://schemas.microsoft.com/office/powerpoint/2010/main" r:embed="rId2">
                  <p14:trim end="63591"/>
                </p14:media>
              </p:ext>
            </p:extLst>
          </p:nvPr>
        </p:nvPicPr>
        <p:blipFill>
          <a:blip r:embed="rId5"/>
          <a:stretch>
            <a:fillRect/>
          </a:stretch>
        </p:blipFill>
        <p:spPr>
          <a:xfrm>
            <a:off x="7010400" y="495300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07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TotalTime>
  <Words>279</Words>
  <Application>Microsoft Office PowerPoint</Application>
  <PresentationFormat>Widescreen</PresentationFormat>
  <Paragraphs>32</Paragraphs>
  <Slides>11</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2013 - 2022 Theme</vt:lpstr>
      <vt:lpstr>PowerPoint Presentation</vt:lpstr>
      <vt:lpstr>PowerPoint Presentation</vt:lpstr>
      <vt:lpstr>PowerPoint Presentation</vt:lpstr>
      <vt:lpstr>PowerPoint Presentation</vt:lpstr>
      <vt:lpstr>Nội dung : Bài hát nói về hiện tượng tự nhiên, đó là mây và gió.  Mỗi loại hiện tượng tự nhiên đều có những tác dụng riêng cho đời sống con người như: Mưa thì giúp cho cây cối tươi tốt, nắng giúp cây xanh quang hợp, còn gió làm mát, thông thoáng nhà cửa, làm sạch môi trường, không khí…</vt:lpstr>
      <vt:lpstr>DẠY TRẺ HÁT</vt:lpstr>
      <vt:lpstr>PowerPoint Presentation</vt:lpstr>
      <vt:lpstr>*GD: Mùa hè đến các con phải mặc quần áo mát và nhớ đội mũ khi ra đường để bảo vệ sức khỏe nhé!</vt:lpstr>
      <vt:lpstr>NGHE HÁT: “CHO TÔI ĐI LÀM MƯA VỚI ”  T/G : Hoàng Hà</vt:lpstr>
      <vt:lpstr>ND: Nói lên ước muốn của một bạn nhỏ muốn cùng chị gió đi làm mưa để tưới nước cho cây, giúp ích cho đời.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LĨNH VỰC PHÁT TRIỂN NGÔN NGỮ</dc:title>
  <dc:creator>Windows User</dc:creator>
  <cp:lastModifiedBy>Administrator</cp:lastModifiedBy>
  <cp:revision>43</cp:revision>
  <dcterms:created xsi:type="dcterms:W3CDTF">2021-03-07T13:50:00Z</dcterms:created>
  <dcterms:modified xsi:type="dcterms:W3CDTF">2026-03-27T02:03:30Z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9A7C2719156245A495718D7F6269DC87_12</vt:lpwstr>
  </property>
  <property fmtid="{D5CDD505-2E9C-101B-9397-08002B2CF9AE}" pid="3" name="KSOProductBuildVer">
    <vt:lpwstr>1033-12.2.0.20782</vt:lpwstr>
  </property>
</Properties>
</file>