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43" r:id="rId2"/>
    <p:sldId id="342" r:id="rId3"/>
    <p:sldId id="344" r:id="rId4"/>
    <p:sldId id="349" r:id="rId5"/>
    <p:sldId id="350" r:id="rId6"/>
    <p:sldId id="351" r:id="rId7"/>
    <p:sldId id="353" r:id="rId8"/>
    <p:sldId id="352" r:id="rId9"/>
    <p:sldId id="354" r:id="rId10"/>
    <p:sldId id="355" r:id="rId11"/>
    <p:sldId id="356" r:id="rId12"/>
    <p:sldId id="357" r:id="rId13"/>
    <p:sldId id="334" r:id="rId14"/>
    <p:sldId id="262" r:id="rId15"/>
    <p:sldId id="348" r:id="rId16"/>
    <p:sldId id="340" r:id="rId1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00FF"/>
    <a:srgbClr val="99FF66"/>
    <a:srgbClr val="2F350B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5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B0C63-C4B7-47F0-84B0-11D352EFDA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>
              <a:spcBef>
                <a:spcPct val="0"/>
              </a:spcBef>
            </a:pPr>
            <a:fld id="{9A0DB2DC-4C9A-4742-B13C-FB6460FD3503}" type="slidenum">
              <a:rPr lang="en-US" altLang="en-US" dirty="0"/>
              <a:t>13</a:t>
            </a:fld>
            <a:endParaRPr lang="en-US" altLang="en-US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>
              <a:spcBef>
                <a:spcPct val="0"/>
              </a:spcBef>
            </a:pPr>
            <a:fld id="{9A0DB2DC-4C9A-4742-B13C-FB6460FD3503}" type="slidenum">
              <a:rPr lang="en-US" altLang="en-US" dirty="0"/>
              <a:t>14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65054-8D1C-448D-9633-333A846F5E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GIF"/><Relationship Id="rId2" Type="http://schemas.openxmlformats.org/officeDocument/2006/relationships/audio" Target="file:///C:\Users\Administrator\Desktop\Anh-nong-dan-va-cay-rau-Hiep-Huong-Thao.mp3" TargetMode="External"/><Relationship Id="rId1" Type="http://schemas.microsoft.com/office/2007/relationships/media" Target="file:///C:\Users\Administrator\Desktop\Anh-nong-dan-va-cay-rau-Hiep-Huong-Thao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endParaRPr lang="en-US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endParaRPr lang="en-US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076" name="Rectangle 4"/>
          <p:cNvSpPr/>
          <p:nvPr/>
        </p:nvSpPr>
        <p:spPr>
          <a:xfrm>
            <a:off x="152400" y="381000"/>
            <a:ext cx="1152525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b="1" dirty="0"/>
          </a:p>
        </p:txBody>
      </p:sp>
      <p:pic>
        <p:nvPicPr>
          <p:cNvPr id="3078" name="Picture 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710103" y="500698"/>
            <a:ext cx="1981200" cy="1893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1676718" y="4800283"/>
            <a:ext cx="7391400" cy="153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endParaRPr kumimoji="0" lang="en-US" sz="2000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endParaRPr kumimoji="0" lang="en-US" sz="3200" kern="1200" cap="none" spc="0" normalizeH="0" baseline="0" noProof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en-US" sz="2800" kern="1200" cap="none" spc="0" normalizeH="0" baseline="0" noProof="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082" name="Picture 1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2209800" cy="2111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17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82563" y="4999038"/>
            <a:ext cx="2057400" cy="196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Picture 1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20250" y="5257800"/>
            <a:ext cx="2057400" cy="196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554163" y="3619500"/>
            <a:ext cx="8839200" cy="203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sz="3600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MỘT SỐ LOẠI RAU ĂN CỦ</a:t>
            </a:r>
          </a:p>
          <a:p>
            <a:pPr algn="ctr">
              <a:spcBef>
                <a:spcPct val="50000"/>
              </a:spcBef>
              <a:buNone/>
            </a:pPr>
            <a:r>
              <a:rPr sz="3600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Lứa tuổi: 3-4 tuổi</a:t>
            </a:r>
          </a:p>
          <a:p>
            <a:pPr algn="ctr">
              <a:spcBef>
                <a:spcPct val="50000"/>
              </a:spcBef>
            </a:pPr>
            <a:r>
              <a:rPr sz="2400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GV: NGUYỄN THỊ 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HÒA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39" name="Rectangle 35"/>
          <p:cNvSpPr/>
          <p:nvPr/>
        </p:nvSpPr>
        <p:spPr>
          <a:xfrm>
            <a:off x="2667000" y="457200"/>
            <a:ext cx="7010400" cy="990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000" b="1" dirty="0">
                <a:solidFill>
                  <a:srgbClr val="FF00FF"/>
                </a:solidFill>
              </a:rPr>
              <a:t>ỦY</a:t>
            </a:r>
            <a:r>
              <a:rPr lang="en-US" altLang="en-US" sz="2000" b="1" dirty="0">
                <a:solidFill>
                  <a:srgbClr val="FF00FF"/>
                </a:solidFill>
              </a:rPr>
              <a:t> BAN NHÂN DÂN PH</a:t>
            </a:r>
            <a:r>
              <a:rPr lang="vi-VN" altLang="en-US" sz="2000" b="1" dirty="0">
                <a:solidFill>
                  <a:srgbClr val="FF00FF"/>
                </a:solidFill>
              </a:rPr>
              <a:t>ƯỜNG</a:t>
            </a:r>
            <a:r>
              <a:rPr lang="en-US" altLang="en-US" sz="2000" b="1" dirty="0">
                <a:solidFill>
                  <a:srgbClr val="FF00FF"/>
                </a:solidFill>
              </a:rPr>
              <a:t> VIỆT H</a:t>
            </a:r>
            <a:r>
              <a:rPr lang="vi-VN" altLang="en-US" sz="2000" b="1" dirty="0">
                <a:solidFill>
                  <a:srgbClr val="FF00FF"/>
                </a:solidFill>
              </a:rPr>
              <a:t>Ư</a:t>
            </a:r>
            <a:r>
              <a:rPr lang="en-US" altLang="en-US" sz="2000" b="1">
                <a:solidFill>
                  <a:srgbClr val="FF00FF"/>
                </a:solidFill>
              </a:rPr>
              <a:t>NG</a:t>
            </a:r>
            <a:endParaRPr lang="en-US" altLang="en-US" sz="2000" b="1" dirty="0">
              <a:solidFill>
                <a:srgbClr val="FF00FF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00FF"/>
                </a:solidFill>
              </a:rPr>
              <a:t>TRƯỜNG MẦM NON GIANG BIÊN</a:t>
            </a:r>
          </a:p>
        </p:txBody>
      </p:sp>
      <p:sp>
        <p:nvSpPr>
          <p:cNvPr id="3088" name="WordArt 37"/>
          <p:cNvSpPr>
            <a:spLocks noTextEdit="1"/>
          </p:cNvSpPr>
          <p:nvPr/>
        </p:nvSpPr>
        <p:spPr>
          <a:xfrm>
            <a:off x="3581400" y="2563813"/>
            <a:ext cx="495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7500" lnSpcReduction="10000"/>
          </a:bodyPr>
          <a:lstStyle/>
          <a:p>
            <a:pPr algn="ctr"/>
            <a:r>
              <a:rPr lang="en-US" sz="7200" b="1">
                <a:ln w="127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40450F"/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ĐỀ TÀI:</a:t>
            </a:r>
          </a:p>
        </p:txBody>
      </p:sp>
      <p:pic>
        <p:nvPicPr>
          <p:cNvPr id="308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970" y="1341755"/>
            <a:ext cx="1165225" cy="122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 bldLvl="0" animBg="1"/>
      <p:bldP spid="1239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3" y="0"/>
            <a:ext cx="908208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48768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0"/>
            <a:ext cx="4191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62338"/>
            <a:ext cx="4800600" cy="333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5238750" cy="392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0"/>
            <a:ext cx="3962400" cy="286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971800"/>
            <a:ext cx="3962400" cy="3830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/>
          <p:nvPr/>
        </p:nvSpPr>
        <p:spPr>
          <a:xfrm>
            <a:off x="1752600" y="6096000"/>
            <a:ext cx="8686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So sánh điểm giống nhau khác nhau của 2 loại rau</a:t>
            </a:r>
          </a:p>
        </p:txBody>
      </p:sp>
      <p:pic>
        <p:nvPicPr>
          <p:cNvPr id="15363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0"/>
            <a:ext cx="480060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0"/>
            <a:ext cx="434340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hoai-DL-t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429000"/>
            <a:ext cx="31242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 descr="CAIM5XS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447800"/>
            <a:ext cx="3200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CAK56J4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3810000"/>
            <a:ext cx="29718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CAS9MZ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1143000"/>
            <a:ext cx="314325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6"/>
          <p:cNvSpPr/>
          <p:nvPr/>
        </p:nvSpPr>
        <p:spPr>
          <a:xfrm>
            <a:off x="2819400" y="228600"/>
            <a:ext cx="7391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dirty="0">
                <a:solidFill>
                  <a:srgbClr val="FF0000"/>
                </a:solidFill>
              </a:rPr>
              <a:t>Mở rộng các loại rau ăn củ</a:t>
            </a:r>
          </a:p>
        </p:txBody>
      </p:sp>
      <p:sp>
        <p:nvSpPr>
          <p:cNvPr id="15367" name="Rectangle 7"/>
          <p:cNvSpPr/>
          <p:nvPr/>
        </p:nvSpPr>
        <p:spPr>
          <a:xfrm>
            <a:off x="4800600" y="3048000"/>
            <a:ext cx="2362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Củ cải trắng</a:t>
            </a:r>
          </a:p>
        </p:txBody>
      </p:sp>
      <p:sp>
        <p:nvSpPr>
          <p:cNvPr id="15368" name="Rectangle 8"/>
          <p:cNvSpPr/>
          <p:nvPr/>
        </p:nvSpPr>
        <p:spPr>
          <a:xfrm>
            <a:off x="5943600" y="6096000"/>
            <a:ext cx="17668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Củ cà rốt</a:t>
            </a:r>
          </a:p>
        </p:txBody>
      </p:sp>
      <p:sp>
        <p:nvSpPr>
          <p:cNvPr id="15369" name="Rectangle 9"/>
          <p:cNvSpPr/>
          <p:nvPr/>
        </p:nvSpPr>
        <p:spPr>
          <a:xfrm>
            <a:off x="2209800" y="5943600"/>
            <a:ext cx="227647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củ khoai lang</a:t>
            </a:r>
          </a:p>
        </p:txBody>
      </p:sp>
      <p:sp>
        <p:nvSpPr>
          <p:cNvPr id="15370" name="Rectangle 10"/>
          <p:cNvSpPr/>
          <p:nvPr/>
        </p:nvSpPr>
        <p:spPr>
          <a:xfrm>
            <a:off x="8153400" y="3810000"/>
            <a:ext cx="207962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củ khoai tây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  <p:bldP spid="15369" grpId="0"/>
      <p:bldP spid="153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05800" cy="5668962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3600" dirty="0">
                <a:solidFill>
                  <a:srgbClr val="FF0000"/>
                </a:solidFill>
              </a:rPr>
              <a:t>HĐ 3: Ôn luyện củng cố 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b="1" u="sng" dirty="0">
                <a:solidFill>
                  <a:srgbClr val="0070C0"/>
                </a:solidFill>
              </a:rPr>
              <a:t>T/c 1: Chung sức</a:t>
            </a:r>
            <a:br>
              <a:rPr lang="en-US" altLang="en-US" b="1" u="sng" dirty="0">
                <a:solidFill>
                  <a:srgbClr val="FF00FF"/>
                </a:solidFill>
              </a:rPr>
            </a:br>
            <a:endParaRPr lang="en-US" altLang="en-US" dirty="0"/>
          </a:p>
        </p:txBody>
      </p:sp>
      <p:pic>
        <p:nvPicPr>
          <p:cNvPr id="19459" name="Picture 13" descr="D:\TRANH ANH\anh dep\459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99110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13" descr="D:\TRANH ANH\anh dep\459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27660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13" descr="D:\TRANH ANH\anh dep\459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60020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13" descr="D:\TRANH ANH\anh dep\459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13" descr="D:\TRANH ANH\anh dep\459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10113" y="566261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13" descr="D:\TRANH ANH\anh dep\459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805113" y="566261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30" descr="6716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57805">
            <a:off x="2062163" y="5253038"/>
            <a:ext cx="124936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31" descr="6716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286000" y="-228600"/>
            <a:ext cx="7620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Picture 32" descr="6716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95700" y="-419100"/>
            <a:ext cx="685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8" name="Picture 13" descr="D:\TRANH ANH\anh dep\459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25" y="1866900"/>
            <a:ext cx="523875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Picture 13" descr="D:\TRANH ANH\anh dep\459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350" y="24606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0" name="Picture 13" descr="D:\TRANH ANH\anh dep\459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4275" y="3962400"/>
            <a:ext cx="523875" cy="215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1" name="Picture 13" descr="D:\TRANH ANH\anh dep\459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980749">
            <a:off x="9471025" y="566261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2" name="Picture 13" descr="D:\TRANH ANH\anh dep\459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7134225" y="5164138"/>
            <a:ext cx="523875" cy="275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3" name="Picture 32" descr="6716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199832">
            <a:off x="9043988" y="-411162"/>
            <a:ext cx="685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4" name="Picture 32" descr="6716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674572">
            <a:off x="7481888" y="-419100"/>
            <a:ext cx="685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5" name="Picture 32" descr="6716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580312">
            <a:off x="8613775" y="4979988"/>
            <a:ext cx="130492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6" name="Picture 9" descr="Picturebupb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888" y="4794250"/>
            <a:ext cx="1647825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39" descr="hiw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782763" y="1100138"/>
            <a:ext cx="1752600" cy="2024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Anh-nong-dan-va-cay-rau-Hiep-Huong-Thao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80088" y="3557588"/>
            <a:ext cx="8382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esktop\oanh 2019\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1"/>
          <p:cNvSpPr/>
          <p:nvPr/>
        </p:nvSpPr>
        <p:spPr>
          <a:xfrm>
            <a:off x="2819400" y="2828925"/>
            <a:ext cx="60198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HĐ 3: Ôn luyện củng cố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 Trò chơi 2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Gieo hạt</a:t>
            </a:r>
            <a:br>
              <a:rPr lang="en-US" altLang="en-US" b="1" dirty="0">
                <a:solidFill>
                  <a:srgbClr val="FF0000"/>
                </a:solidFill>
              </a:rPr>
            </a:br>
            <a:endParaRPr lang="en-US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/>
          </p:cNvSpPr>
          <p:nvPr>
            <p:ph type="title"/>
          </p:nvPr>
        </p:nvSpPr>
        <p:spPr>
          <a:xfrm>
            <a:off x="551815" y="274955"/>
            <a:ext cx="9735185" cy="5668645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b="1" u="sng" dirty="0">
                <a:solidFill>
                  <a:srgbClr val="FF00FF"/>
                </a:solidFill>
              </a:rPr>
              <a:t>1. </a:t>
            </a:r>
            <a:r>
              <a:rPr lang="en-US" altLang="en-US" b="1" i="1" dirty="0">
                <a:solidFill>
                  <a:srgbClr val="0000FF"/>
                </a:solidFill>
              </a:rPr>
              <a:t>ổn định tổ chức</a:t>
            </a:r>
            <a:br>
              <a:rPr lang="en-US" altLang="en-US" dirty="0"/>
            </a:br>
            <a:br>
              <a:rPr lang="en-US" altLang="en-US" b="1" u="sng" dirty="0">
                <a:solidFill>
                  <a:srgbClr val="FF00FF"/>
                </a:solidFill>
              </a:rPr>
            </a:br>
            <a:r>
              <a:rPr lang="en-US" altLang="en-US" b="1" u="sng" dirty="0">
                <a:solidFill>
                  <a:srgbClr val="FF00FF"/>
                </a:solidFill>
              </a:rPr>
              <a:t>Hát: Bắp cải xanh</a:t>
            </a:r>
            <a:br>
              <a:rPr lang="en-US" altLang="en-US" b="1" u="sng" dirty="0">
                <a:solidFill>
                  <a:srgbClr val="FF00FF"/>
                </a:solidFill>
              </a:rPr>
            </a:br>
            <a:endParaRPr lang="en-US" altLang="en-US" dirty="0"/>
          </a:p>
        </p:txBody>
      </p:sp>
      <p:pic>
        <p:nvPicPr>
          <p:cNvPr id="4099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99110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7660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10113" y="566261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05113" y="566261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30" descr="6716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57805">
            <a:off x="2062163" y="5253038"/>
            <a:ext cx="124936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31" descr="6716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86000" y="-228600"/>
            <a:ext cx="7620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32" descr="6716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95700" y="-419100"/>
            <a:ext cx="685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5" y="1866900"/>
            <a:ext cx="523875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50" y="24606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275" y="3962400"/>
            <a:ext cx="523875" cy="215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980749">
            <a:off x="9471025" y="566261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7134225" y="5164138"/>
            <a:ext cx="523875" cy="275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32" descr="6716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199832">
            <a:off x="9043988" y="-411162"/>
            <a:ext cx="685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32" descr="6716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674572">
            <a:off x="7481888" y="-419100"/>
            <a:ext cx="685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5" name="Picture 32" descr="6716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580312">
            <a:off x="8613775" y="4979988"/>
            <a:ext cx="130492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6" name="Picture 9" descr="Picturebupbe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888" y="4179888"/>
            <a:ext cx="164782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39" descr="hiw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782763" y="1100138"/>
            <a:ext cx="1752600" cy="2024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05800" cy="5668963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b="1" u="sng" dirty="0">
                <a:solidFill>
                  <a:srgbClr val="FF00FF"/>
                </a:solidFill>
              </a:rPr>
              <a:t>2. Phương pháp và hình thức tổ chức</a:t>
            </a:r>
            <a:br>
              <a:rPr b="1" u="sng" dirty="0">
                <a:solidFill>
                  <a:srgbClr val="FF00FF"/>
                </a:solidFill>
              </a:rPr>
            </a:br>
            <a:r>
              <a:rPr sz="2800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 1: Khám phá về 1 số loại rau</a:t>
            </a:r>
            <a:endParaRPr sz="2800" b="1" dirty="0">
              <a:solidFill>
                <a:srgbClr val="26267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3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99110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7660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10113" y="566261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05113" y="566261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30" descr="6716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57805">
            <a:off x="2062163" y="5253038"/>
            <a:ext cx="1249362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31" descr="6716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86000" y="-228600"/>
            <a:ext cx="7620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32" descr="6716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95700" y="-419100"/>
            <a:ext cx="685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5" y="1866900"/>
            <a:ext cx="523875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50" y="24606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275" y="3962400"/>
            <a:ext cx="523875" cy="215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5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980749">
            <a:off x="9471025" y="5662613"/>
            <a:ext cx="5238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6" name="Picture 13" descr="D:\TRANH ANH\anh dep\4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7134225" y="5164138"/>
            <a:ext cx="523875" cy="275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7" name="Picture 32" descr="6716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199832">
            <a:off x="9043988" y="-411162"/>
            <a:ext cx="685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8" name="Picture 32" descr="6716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674572">
            <a:off x="7481888" y="-419100"/>
            <a:ext cx="685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9" name="Picture 32" descr="6716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580312">
            <a:off x="8613775" y="4979988"/>
            <a:ext cx="130492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0" name="Picture 9" descr="Picturebupbe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888" y="4794250"/>
            <a:ext cx="1647825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39" descr="hiw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749425" y="1100138"/>
            <a:ext cx="1752600" cy="2024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0" y="-28575"/>
            <a:ext cx="1128014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7086600" y="5029200"/>
            <a:ext cx="1981200" cy="3175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086850" y="4860925"/>
            <a:ext cx="8763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6781800" y="3048000"/>
            <a:ext cx="2514600" cy="15240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72600" y="2830513"/>
            <a:ext cx="11811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Lá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6858000" y="6096000"/>
            <a:ext cx="1981200" cy="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91588" y="5883275"/>
            <a:ext cx="11811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Gốc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3308350" y="2057400"/>
            <a:ext cx="196850" cy="175260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51113" y="4419600"/>
            <a:ext cx="14859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Cuống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373438" y="1371600"/>
            <a:ext cx="2667000" cy="243840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19300" y="3810000"/>
            <a:ext cx="14859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4051300" y="4405313"/>
            <a:ext cx="1309688" cy="15240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6" grpId="0" bldLvl="0" animBg="1"/>
      <p:bldP spid="18" grpId="0" bldLvl="0" animBg="1"/>
      <p:bldP spid="26" grpId="0" bldLvl="0" animBg="1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" y="57150"/>
            <a:ext cx="11443970" cy="6800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40" y="20955"/>
            <a:ext cx="5561965" cy="6837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638"/>
            <a:ext cx="4038600" cy="3446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733800"/>
            <a:ext cx="403860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/>
          <p:nvPr/>
        </p:nvSpPr>
        <p:spPr>
          <a:xfrm>
            <a:off x="2362200" y="1371600"/>
            <a:ext cx="7543800" cy="37077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1500" b="1" dirty="0">
                <a:solidFill>
                  <a:srgbClr val="C00000"/>
                </a:solidFill>
              </a:rPr>
              <a:t>?</a:t>
            </a:r>
            <a:r>
              <a:rPr lang="en-US" altLang="en-US" sz="8000" b="1" dirty="0"/>
              <a:t>Câu đố: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/>
              <a:t>Củ gì nho nhỏ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/>
              <a:t>Chú thỏ thích ăn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5" y="0"/>
            <a:ext cx="1093089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8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49513" y="3702050"/>
            <a:ext cx="14859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962400" y="3886200"/>
            <a:ext cx="1044575" cy="3175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62900" y="3932238"/>
            <a:ext cx="14859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Cuống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6629400" y="3140075"/>
            <a:ext cx="1524000" cy="79375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09988" y="914400"/>
            <a:ext cx="148590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195888" y="1098550"/>
            <a:ext cx="1738313" cy="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Widescreen</PresentationFormat>
  <Paragraphs>30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Default Design</vt:lpstr>
      <vt:lpstr>PowerPoint Presentation</vt:lpstr>
      <vt:lpstr>1. ổn định tổ chức  Hát: Bắp cải xanh </vt:lpstr>
      <vt:lpstr>2. Phương pháp và hình thức tổ chức  HĐ 1: Khám phá về 1 số loại rau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HĐ 3: Ôn luyện củng cố  T/c 1: Chung sức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tls</dc:creator>
  <cp:lastModifiedBy>Administrator</cp:lastModifiedBy>
  <cp:revision>196</cp:revision>
  <dcterms:created xsi:type="dcterms:W3CDTF">2007-01-02T08:28:28Z</dcterms:created>
  <dcterms:modified xsi:type="dcterms:W3CDTF">2026-01-12T02:22:58Z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53CE7931BA504CEBBBF5CB23FFF3930A_13</vt:lpwstr>
  </property>
  <property fmtid="{D5CDD505-2E9C-101B-9397-08002B2CF9AE}" pid="3" name="KSOProductBuildVer">
    <vt:lpwstr>1033-12.2.0.19805</vt:lpwstr>
  </property>
</Properties>
</file>