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0" r:id="rId4"/>
    <p:sldId id="311" r:id="rId5"/>
    <p:sldId id="282" r:id="rId6"/>
    <p:sldId id="283" r:id="rId7"/>
    <p:sldId id="287" r:id="rId8"/>
    <p:sldId id="288" r:id="rId9"/>
    <p:sldId id="289" r:id="rId10"/>
    <p:sldId id="312" r:id="rId11"/>
    <p:sldId id="292" r:id="rId12"/>
    <p:sldId id="293" r:id="rId13"/>
    <p:sldId id="290" r:id="rId14"/>
    <p:sldId id="291" r:id="rId15"/>
    <p:sldId id="313" r:id="rId16"/>
    <p:sldId id="315" r:id="rId17"/>
    <p:sldId id="317" r:id="rId18"/>
    <p:sldId id="296" r:id="rId19"/>
    <p:sldId id="297" r:id="rId20"/>
    <p:sldId id="298" r:id="rId21"/>
    <p:sldId id="299" r:id="rId22"/>
    <p:sldId id="300" r:id="rId23"/>
    <p:sldId id="302" r:id="rId24"/>
    <p:sldId id="304" r:id="rId25"/>
    <p:sldId id="306" r:id="rId26"/>
    <p:sldId id="308" r:id="rId27"/>
    <p:sldId id="309" r:id="rId28"/>
    <p:sldId id="310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009900"/>
    <a:srgbClr val="FF0000"/>
    <a:srgbClr val="D60093"/>
    <a:srgbClr val="FFFF00"/>
    <a:srgbClr val="FFFFCC"/>
    <a:srgbClr val="66FF66"/>
    <a:srgbClr val="FF33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3" autoAdjust="0"/>
    <p:restoredTop sz="94660"/>
  </p:normalViewPr>
  <p:slideViewPr>
    <p:cSldViewPr>
      <p:cViewPr varScale="1">
        <p:scale>
          <a:sx n="69" d="100"/>
          <a:sy n="69" d="100"/>
        </p:scale>
        <p:origin x="-690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6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12" Type="http://schemas.openxmlformats.org/officeDocument/2006/relationships/image" Target="../media/image5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slide" Target="slide21.xml"/><Relationship Id="rId4" Type="http://schemas.openxmlformats.org/officeDocument/2006/relationships/slide" Target="slide22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20.xml"/><Relationship Id="rId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20.xml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8.gi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12" Type="http://schemas.openxmlformats.org/officeDocument/2006/relationships/image" Target="../media/image7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71.wmf"/><Relationship Id="rId11" Type="http://schemas.openxmlformats.org/officeDocument/2006/relationships/image" Target="../media/image76.gif"/><Relationship Id="rId5" Type="http://schemas.openxmlformats.org/officeDocument/2006/relationships/image" Target="../media/image70.wmf"/><Relationship Id="rId10" Type="http://schemas.openxmlformats.org/officeDocument/2006/relationships/image" Target="../media/image75.png"/><Relationship Id="rId4" Type="http://schemas.openxmlformats.org/officeDocument/2006/relationships/image" Target="../media/image69.wmf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 |  Hình nền, Power points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2336800" y="685802"/>
            <a:ext cx="8026400" cy="738660"/>
          </a:xfrm>
          <a:prstGeom prst="rect">
            <a:avLst/>
          </a:prstGeom>
          <a:noFill/>
          <a:ln>
            <a:noFill/>
          </a:ln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kern="10" spc="67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PHƯỜNG VIỆT HƯNG</a:t>
            </a:r>
            <a:endParaRPr lang="en-US" sz="2000" b="1" kern="10" spc="67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en-US" sz="2000" b="1" kern="10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GIANG BIÊN</a:t>
            </a:r>
            <a:endParaRPr lang="en-US" sz="2000" b="1" spc="67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306452" y="1684933"/>
            <a:ext cx="7924800" cy="320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endParaRPr lang="en-US" alt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</a:p>
          <a:p>
            <a:pPr algn="ctr" eaLnBrk="1" hangingPunct="1"/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BIỂN BÁO GIAO THÔNG ĐƯỜNG BỘ</a:t>
            </a:r>
          </a:p>
          <a:p>
            <a:pPr eaLnBrk="1" hangingPunct="1"/>
            <a:endParaRPr lang="en-US" altLang="en-US" sz="27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4529105"/>
            <a:ext cx="4318000" cy="7386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</a:p>
        </p:txBody>
      </p:sp>
    </p:spTree>
    <p:extLst>
      <p:ext uri="{BB962C8B-B14F-4D97-AF65-F5344CB8AC3E}">
        <p14:creationId xmlns:p14="http://schemas.microsoft.com/office/powerpoint/2010/main" val="21574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25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352800" y="4876800"/>
            <a:ext cx="6231082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alt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84 biển báo nguy hiểm và cảnh báo - Trường dạy lái xe Thành C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4267200" cy="42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8423" y="6019800"/>
            <a:ext cx="1043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Time New Roman"/>
              </a:rPr>
              <a:t>- </a:t>
            </a:r>
            <a:r>
              <a:rPr lang="en-US" sz="2000" i="1" dirty="0" err="1" smtClean="0">
                <a:solidFill>
                  <a:srgbClr val="002060"/>
                </a:solidFill>
                <a:latin typeface="Time New Roman"/>
              </a:rPr>
              <a:t>Là</a:t>
            </a:r>
            <a:r>
              <a:rPr lang="en-US" sz="2000" i="1" dirty="0" smtClean="0">
                <a:solidFill>
                  <a:srgbClr val="002060"/>
                </a:solidFill>
                <a:latin typeface="Time New Roman"/>
              </a:rPr>
              <a:t> </a:t>
            </a:r>
            <a:r>
              <a:rPr lang="vi-VN" sz="2000" i="1" dirty="0" smtClean="0">
                <a:solidFill>
                  <a:srgbClr val="002060"/>
                </a:solidFill>
                <a:latin typeface="Time New Roman"/>
              </a:rPr>
              <a:t>biển </a:t>
            </a:r>
            <a:r>
              <a:rPr lang="vi-VN" sz="2000" i="1" dirty="0">
                <a:solidFill>
                  <a:srgbClr val="002060"/>
                </a:solidFill>
                <a:latin typeface="Time New Roman"/>
              </a:rPr>
              <a:t>báo có dạng hình tam giác, viền đỏ, nèn màu vàng, trên nền có hình vẽ màu đen báo hiệu sự nguy </a:t>
            </a:r>
            <a:r>
              <a:rPr lang="vi-VN" sz="2000" i="1" dirty="0" smtClean="0">
                <a:solidFill>
                  <a:srgbClr val="002060"/>
                </a:solidFill>
                <a:latin typeface="Time New Roman"/>
              </a:rPr>
              <a:t>hiểm</a:t>
            </a:r>
            <a:r>
              <a:rPr lang="en-US" sz="2000" i="1" dirty="0" smtClean="0">
                <a:solidFill>
                  <a:srgbClr val="002060"/>
                </a:solidFill>
                <a:latin typeface="Time New Roman"/>
              </a:rPr>
              <a:t>.</a:t>
            </a:r>
            <a:endParaRPr lang="en-US" sz="2000" dirty="0">
              <a:solidFill>
                <a:srgbClr val="00206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8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rao_chan copy"/>
          <p:cNvPicPr>
            <a:picLocks noChangeAspect="1" noChangeArrowheads="1"/>
          </p:cNvPicPr>
          <p:nvPr/>
        </p:nvPicPr>
        <p:blipFill>
          <a:blip r:embed="rId2" cstate="print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7629"/>
            <a:ext cx="3850409" cy="25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6781799" y="2599143"/>
            <a:ext cx="416560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Giao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nhau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</a:rPr>
              <a:t>tín</a:t>
            </a:r>
            <a:r>
              <a:rPr lang="en-US" altLang="en-US" sz="2400" b="1" dirty="0" smtClean="0"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</a:rPr>
              <a:t>hiệu</a:t>
            </a:r>
            <a:r>
              <a:rPr lang="en-US" altLang="en-US" sz="2400" b="1" dirty="0" smtClean="0"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</a:rPr>
              <a:t>đèn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1752600" y="6066340"/>
            <a:ext cx="3487526" cy="4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 smtClean="0">
                <a:latin typeface="Times New Roman" pitchFamily="18" charset="0"/>
              </a:rPr>
              <a:t>Đường</a:t>
            </a:r>
            <a:r>
              <a:rPr lang="en-US" altLang="en-US" sz="2400" b="1" dirty="0" smtClean="0">
                <a:latin typeface="Times New Roman" pitchFamily="18" charset="0"/>
              </a:rPr>
              <a:t> 2 </a:t>
            </a:r>
            <a:r>
              <a:rPr lang="en-US" altLang="en-US" sz="2400" b="1" dirty="0" err="1" smtClean="0">
                <a:latin typeface="Times New Roman" pitchFamily="18" charset="0"/>
              </a:rPr>
              <a:t>chiều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14341" name="AutoShape 12" descr="Kết quả hình ảnh cho bien bao nguoi di bo cat ngang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sp>
        <p:nvSpPr>
          <p:cNvPr id="14342" name="AutoShape 14" descr="Kết quả hình ảnh cho bien bao nguoi di bo cat ngang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pic>
        <p:nvPicPr>
          <p:cNvPr id="14343" name="Picture 15" descr="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276601"/>
            <a:ext cx="3860800" cy="267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3251200" y="3491681"/>
            <a:ext cx="44704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 anchor="ctr">
            <a:spAutoFit/>
          </a:bodyPr>
          <a:lstStyle/>
          <a:p>
            <a:pPr eaLnBrk="1" hangingPunct="1"/>
            <a:endParaRPr lang="en-US" altLang="en-US" b="1"/>
          </a:p>
        </p:txBody>
      </p:sp>
      <p:sp>
        <p:nvSpPr>
          <p:cNvPr id="14345" name="Rectangle 18"/>
          <p:cNvSpPr>
            <a:spLocks noChangeArrowheads="1"/>
          </p:cNvSpPr>
          <p:nvPr/>
        </p:nvSpPr>
        <p:spPr bwMode="auto">
          <a:xfrm>
            <a:off x="1447800" y="2629911"/>
            <a:ext cx="4851400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eaLnBrk="1" hangingPunct="1"/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chắn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Rectangle 19"/>
          <p:cNvSpPr>
            <a:spLocks noChangeArrowheads="1"/>
          </p:cNvSpPr>
          <p:nvPr/>
        </p:nvSpPr>
        <p:spPr bwMode="auto">
          <a:xfrm>
            <a:off x="7112000" y="5951541"/>
            <a:ext cx="4419600" cy="4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eaLnBrk="1" hangingPunct="1"/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Ý nghĩa và cách nhận biết biển báo đường 2 chiề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3140" r="57334" b="36734"/>
          <a:stretch/>
        </p:blipFill>
        <p:spPr bwMode="auto">
          <a:xfrm>
            <a:off x="1752600" y="3060796"/>
            <a:ext cx="4343400" cy="30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Biển báo giao nhau có tín hiệu đèn là biển như thế nào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 t="16150" r="4425" b="13961"/>
          <a:stretch/>
        </p:blipFill>
        <p:spPr bwMode="auto">
          <a:xfrm>
            <a:off x="6781799" y="-53461"/>
            <a:ext cx="3816927" cy="27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72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/>
      <p:bldP spid="14347" grpId="0"/>
      <p:bldP spid="14345" grpId="0"/>
      <p:bldP spid="143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sp>
        <p:nvSpPr>
          <p:cNvPr id="11268" name="AutoShape 4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sp>
        <p:nvSpPr>
          <p:cNvPr id="11269" name="AutoShape 5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sp>
        <p:nvSpPr>
          <p:cNvPr id="11270" name="AutoShape 6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en-US" altLang="en-US"/>
          </a:p>
        </p:txBody>
      </p:sp>
      <p:pic>
        <p:nvPicPr>
          <p:cNvPr id="11271" name="Picture 8" descr="012_bienbaogiaothong_chidan_cd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13754" r="6445" b="14537"/>
          <a:stretch/>
        </p:blipFill>
        <p:spPr bwMode="auto">
          <a:xfrm>
            <a:off x="3047998" y="152400"/>
            <a:ext cx="6172201" cy="4572000"/>
          </a:xfrm>
          <a:prstGeom prst="rect">
            <a:avLst/>
          </a:prstGeom>
          <a:ln w="6350" cmpd="dbl">
            <a:solidFill>
              <a:srgbClr val="0000F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505200" y="5222512"/>
            <a:ext cx="6231082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alt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032" y="6084282"/>
            <a:ext cx="10822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002060"/>
                </a:solidFill>
                <a:latin typeface="Times New Roman"/>
              </a:rPr>
              <a:t> 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/>
              </a:rPr>
              <a:t>    -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/>
              </a:rPr>
              <a:t>Là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/>
              </a:rPr>
              <a:t>biển </a:t>
            </a:r>
            <a:r>
              <a:rPr lang="vi-VN" sz="2000" b="1" i="1" dirty="0">
                <a:solidFill>
                  <a:srgbClr val="002060"/>
                </a:solidFill>
                <a:latin typeface="Times New Roman"/>
              </a:rPr>
              <a:t>báo có dạng hình tròn, nền xanh với hình vẽ màu trắng. để chỉ các hiệu lệnh cho người tham gia giao thông phải thực hiện.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7" y="3445741"/>
            <a:ext cx="4656284" cy="282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images (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images (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31" y="117764"/>
            <a:ext cx="3632200" cy="268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316518" y="6341341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ĐƯỜNG DÀNH CHO XE THÔ SƠ</a:t>
            </a:r>
            <a:endParaRPr lang="en-US" altLang="en-US" sz="2200" b="1" dirty="0">
              <a:latin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06236" y="2993448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CÁC XE CHỈ ĐƯỢC RẼ TRÁI</a:t>
            </a:r>
            <a:endParaRPr lang="en-US" altLang="en-US" sz="2200" b="1" dirty="0">
              <a:latin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380017" y="2993447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CÁC XE CHỈ ĐƯỢC RẼ PHẢI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1026" name="Picture 2" descr="Biển hiệu lệnh – Học lái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92" y="3358514"/>
            <a:ext cx="3430507" cy="273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71600" y="6102977"/>
            <a:ext cx="4642429" cy="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NƠI GIAO NHAU CHẠY THEO VÒNG XUYẾN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330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8" name="AutoShape 4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9" name="AutoShape 5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70" name="AutoShape 6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505200" y="5360315"/>
            <a:ext cx="6231082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en-US" altLang="en-US" sz="4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alt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533" y="6150114"/>
            <a:ext cx="10858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002060"/>
                </a:solidFill>
                <a:latin typeface="Times New Roman"/>
              </a:rPr>
              <a:t> 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/>
              </a:rPr>
              <a:t>     -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/>
              </a:rPr>
              <a:t>Là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/>
              </a:rPr>
              <a:t>biển </a:t>
            </a:r>
            <a:r>
              <a:rPr lang="vi-VN" sz="2000" b="1" i="1" dirty="0">
                <a:solidFill>
                  <a:srgbClr val="002060"/>
                </a:solidFill>
                <a:latin typeface="Times New Roman"/>
              </a:rPr>
              <a:t>báo có dạng hình chữ nhật hoặc hình vuông, nền xanh, hình vẽ màu trắng để chỉ dẫn cho người tham giao thông.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31" y="320814"/>
            <a:ext cx="4739471" cy="447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4324850"/>
            <a:ext cx="2734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99"/>
                </a:solidFill>
                <a:latin typeface="+mj-lt"/>
              </a:rPr>
              <a:t>Khu</a:t>
            </a:r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  <a:latin typeface="+mj-lt"/>
              </a:rPr>
              <a:t>vực</a:t>
            </a:r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 quay </a:t>
            </a:r>
            <a:r>
              <a:rPr lang="en-US" sz="2400" b="1" dirty="0" err="1" smtClean="0">
                <a:solidFill>
                  <a:srgbClr val="FFFF99"/>
                </a:solidFill>
                <a:latin typeface="+mj-lt"/>
              </a:rPr>
              <a:t>đầu</a:t>
            </a:r>
            <a:endParaRPr lang="en-US" sz="2400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768384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06236" y="2943225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ĐƯỜNG 1 CHIỀU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316517" y="2942359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NƠI ĐỖ XE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71599" y="6139904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ĐƯỜNG CAO TỐC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Biển báo Đường một ch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33712"/>
            <a:ext cx="2971800" cy="26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ển báo nơi đỗ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495"/>
            <a:ext cx="3619500" cy="28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Biển chỉ dẫn -Trung tâm thi lái xe- Học lái xe A1,B2,C,D,E tại Hải D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03" y="3373234"/>
            <a:ext cx="3013693" cy="26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31792" y="6183808"/>
            <a:ext cx="4642429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LÀN ĐƯỜNG DÀNH CHO ÔTÔ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AutoShape 11" descr="Biển báo hiệu 437 - Đường cao tốc | Thiết bị giao th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3373234"/>
            <a:ext cx="2971800" cy="26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3847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331026" y="2946724"/>
            <a:ext cx="3505200" cy="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ĐƯỢC ƯU TIÊN QUA ĐƯỜNG HẸP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19041" y="3116002"/>
            <a:ext cx="3733800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BẾN XE BUÝT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436255" y="5949374"/>
            <a:ext cx="2694545" cy="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prstClr val="black"/>
                </a:solidFill>
                <a:latin typeface="Times New Roman" pitchFamily="18" charset="0"/>
              </a:rPr>
              <a:t>ĐƯỜNG NGƯỜI ĐI BỘ SANG NGANG </a:t>
            </a:r>
            <a:endParaRPr lang="en-US" altLang="en-US" sz="2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571500" y="13162"/>
            <a:ext cx="3505200" cy="70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*</a:t>
            </a:r>
            <a:r>
              <a:rPr lang="en-US" altLang="en-US" sz="4000" b="1" i="1" dirty="0" err="1" smtClean="0">
                <a:solidFill>
                  <a:srgbClr val="009900"/>
                </a:solidFill>
                <a:latin typeface="Times New Roman" pitchFamily="18" charset="0"/>
              </a:rPr>
              <a:t>Mở</a:t>
            </a: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9900"/>
                </a:solidFill>
                <a:latin typeface="Times New Roman" pitchFamily="18" charset="0"/>
              </a:rPr>
              <a:t>rộng</a:t>
            </a: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:</a:t>
            </a:r>
            <a:endParaRPr lang="en-US" altLang="en-US" sz="40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1" y="160338"/>
            <a:ext cx="3037898" cy="273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TVGT: Chi tiết hệ thống biển chỉ dẫ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4"/>
          <a:stretch/>
        </p:blipFill>
        <p:spPr bwMode="auto">
          <a:xfrm>
            <a:off x="7415499" y="13161"/>
            <a:ext cx="3304599" cy="298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Biển báo Đường người đi bộ sang ngang, biển báo 42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99403"/>
            <a:ext cx="3048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1613118"/>
            <a:ext cx="5638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/>
              </a:rPr>
              <a:t>=&gt;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</a:rPr>
              <a:t>Ý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nghĩa của các biển báo giao thông: Giúp người tham gia giao thông đi đúng luật và thuận lợi, đảm bảo an toàn.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37338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400" dirty="0" smtClean="0">
                <a:latin typeface="+mj-lt"/>
              </a:rPr>
              <a:t> 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Giáo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dục: tuân thủ các luật lệ giao thông để đảm bảo an toàn cho mình, cho mọi người.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9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7" y="1676402"/>
            <a:ext cx="806026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3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5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40000" y="334667"/>
            <a:ext cx="772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r>
              <a:rPr lang="en-US" sz="3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pic>
        <p:nvPicPr>
          <p:cNvPr id="1946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5" y="1143000"/>
            <a:ext cx="10782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Em đi qua ngã tư đường phố - Hoàng Văn Yến | Trường Mầm non Mỹ Đức"/>
          <p:cNvSpPr>
            <a:spLocks noChangeAspect="1" noChangeArrowheads="1"/>
          </p:cNvSpPr>
          <p:nvPr/>
        </p:nvSpPr>
        <p:spPr bwMode="auto">
          <a:xfrm>
            <a:off x="207436" y="-136524"/>
            <a:ext cx="395817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6" descr="Em đi qua ngã tư đường phố - Hoàng Văn Yến | Trường Mầm non Mỹ Đức"/>
          <p:cNvSpPr>
            <a:spLocks noChangeAspect="1" noChangeArrowheads="1"/>
          </p:cNvSpPr>
          <p:nvPr/>
        </p:nvSpPr>
        <p:spPr bwMode="auto">
          <a:xfrm>
            <a:off x="410634" y="15877"/>
            <a:ext cx="395817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8" descr="Em đi qua ngã tư đường phố - Hoàng Văn Yến | Trường Mầm non Mỹ Đức"/>
          <p:cNvSpPr>
            <a:spLocks noChangeAspect="1" noChangeArrowheads="1"/>
          </p:cNvSpPr>
          <p:nvPr/>
        </p:nvSpPr>
        <p:spPr bwMode="auto">
          <a:xfrm>
            <a:off x="613836" y="168277"/>
            <a:ext cx="395817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10" descr="Em đi qua ngã tư đường phố - Hoàng Văn Yến | Trường Mầm non Mỹ Đức"/>
          <p:cNvSpPr>
            <a:spLocks noChangeAspect="1" noChangeArrowheads="1"/>
          </p:cNvSpPr>
          <p:nvPr/>
        </p:nvSpPr>
        <p:spPr bwMode="auto">
          <a:xfrm>
            <a:off x="817035" y="320677"/>
            <a:ext cx="395817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4"/>
            <a:ext cx="12090400" cy="6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m Đi Qua Ngã Tư Đường Phố - Nhạc Thiếu Nhi Hoạt Hình Vui Nhộ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1.2786" end="7448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8291" y="5353359"/>
            <a:ext cx="542521" cy="54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1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8170333" y="3352800"/>
            <a:ext cx="3767667" cy="2438400"/>
            <a:chOff x="3744" y="2112"/>
            <a:chExt cx="1776" cy="1536"/>
          </a:xfrm>
        </p:grpSpPr>
        <p:sp>
          <p:nvSpPr>
            <p:cNvPr id="20498" name="Rectangle 6"/>
            <p:cNvSpPr>
              <a:spLocks noChangeArrowheads="1"/>
            </p:cNvSpPr>
            <p:nvPr/>
          </p:nvSpPr>
          <p:spPr bwMode="auto">
            <a:xfrm>
              <a:off x="3744" y="2112"/>
              <a:ext cx="1776" cy="15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20499" name="Picture 7" descr="xe_DAP24 copy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256"/>
              <a:ext cx="1536" cy="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349253" y="3352800"/>
            <a:ext cx="3862916" cy="243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0" tIns="60956" rIns="121910" bIns="60956" anchor="ctr"/>
          <a:lstStyle/>
          <a:p>
            <a:pPr algn="ctr" eaLnBrk="1" hangingPunct="1"/>
            <a:endParaRPr lang="en-US" altLang="en-US" sz="3700" b="1">
              <a:latin typeface="Times New Roman" pitchFamily="18" charset="0"/>
            </a:endParaRPr>
          </a:p>
          <a:p>
            <a:pPr algn="ctr" eaLnBrk="1" hangingPunct="1"/>
            <a:endParaRPr lang="en-US" altLang="en-US" sz="3700" b="1">
              <a:latin typeface="Times New Roman" pitchFamily="18" charset="0"/>
            </a:endParaRPr>
          </a:p>
          <a:p>
            <a:pPr algn="ctr" eaLnBrk="1" hangingPunct="1"/>
            <a:endParaRPr lang="en-US" altLang="en-US" sz="3700" b="1">
              <a:latin typeface="Times New Roman" pitchFamily="18" charset="0"/>
            </a:endParaRPr>
          </a:p>
          <a:p>
            <a:pPr algn="ctr" eaLnBrk="1" hangingPunct="1"/>
            <a:r>
              <a:rPr lang="en-US" altLang="en-US" sz="3700" b="1">
                <a:latin typeface="Times New Roman" pitchFamily="18" charset="0"/>
              </a:rPr>
              <a:t>MẤT LƯỢT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34041" y="1066801"/>
            <a:ext cx="4036291" cy="2282824"/>
            <a:chOff x="4134041" y="1066801"/>
            <a:chExt cx="4036291" cy="2282824"/>
          </a:xfrm>
        </p:grpSpPr>
        <p:sp>
          <p:nvSpPr>
            <p:cNvPr id="20482" name="Rectangle 2"/>
            <p:cNvSpPr>
              <a:spLocks noChangeArrowheads="1"/>
            </p:cNvSpPr>
            <p:nvPr/>
          </p:nvSpPr>
          <p:spPr bwMode="auto">
            <a:xfrm>
              <a:off x="4134041" y="1066801"/>
              <a:ext cx="4036291" cy="22828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917" tIns="60958" rIns="121917" bIns="60958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20487" name="Picture 9" descr="Untitled-2 copy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83" r="8749" b="20903"/>
            <a:stretch/>
          </p:blipFill>
          <p:spPr bwMode="auto">
            <a:xfrm>
              <a:off x="4391120" y="1239410"/>
              <a:ext cx="3522132" cy="194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8" name="Group 10"/>
          <p:cNvGrpSpPr>
            <a:grpSpLocks/>
          </p:cNvGrpSpPr>
          <p:nvPr/>
        </p:nvGrpSpPr>
        <p:grpSpPr bwMode="auto">
          <a:xfrm>
            <a:off x="4120188" y="3358284"/>
            <a:ext cx="4064000" cy="2438400"/>
            <a:chOff x="1824" y="2112"/>
            <a:chExt cx="1920" cy="1536"/>
          </a:xfrm>
        </p:grpSpPr>
        <p:sp>
          <p:nvSpPr>
            <p:cNvPr id="20496" name="Rectangle 11"/>
            <p:cNvSpPr>
              <a:spLocks noChangeArrowheads="1"/>
            </p:cNvSpPr>
            <p:nvPr/>
          </p:nvSpPr>
          <p:spPr bwMode="auto">
            <a:xfrm>
              <a:off x="1824" y="2112"/>
              <a:ext cx="1920" cy="15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20497" name="Picture 12" descr="xe dan doan tau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" y="2208"/>
              <a:ext cx="1768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8180917" y="1066800"/>
            <a:ext cx="3757083" cy="2286000"/>
            <a:chOff x="8180917" y="1066800"/>
            <a:chExt cx="3757083" cy="2286000"/>
          </a:xfrm>
        </p:grpSpPr>
        <p:sp>
          <p:nvSpPr>
            <p:cNvPr id="20484" name="Rectangle 4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8180917" y="1066800"/>
              <a:ext cx="3757083" cy="2286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917" tIns="60958" rIns="121917" bIns="60958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20489" name="Picture 13" descr="xe_tai1 copy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9084" y="1828803"/>
              <a:ext cx="3460749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49253" y="1066800"/>
            <a:ext cx="3869302" cy="2286000"/>
            <a:chOff x="349253" y="1066800"/>
            <a:chExt cx="3869302" cy="2286000"/>
          </a:xfrm>
        </p:grpSpPr>
        <p:sp>
          <p:nvSpPr>
            <p:cNvPr id="20483" name="Rectangle 3"/>
            <p:cNvSpPr>
              <a:spLocks noChangeArrowheads="1"/>
            </p:cNvSpPr>
            <p:nvPr/>
          </p:nvSpPr>
          <p:spPr bwMode="auto">
            <a:xfrm>
              <a:off x="349253" y="1066800"/>
              <a:ext cx="3815562" cy="2286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917" tIns="60958" rIns="121917" bIns="60958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20490" name="Picture 14" descr="xe copy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26" y="1600201"/>
              <a:ext cx="3718829" cy="157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1" name="Picture 15" descr="tommy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84" y="3886201"/>
            <a:ext cx="1936749" cy="10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349255" y="3349625"/>
            <a:ext cx="3815560" cy="2438400"/>
            <a:chOff x="164" y="2110"/>
            <a:chExt cx="1804" cy="1536"/>
          </a:xfrm>
        </p:grpSpPr>
        <p:sp>
          <p:nvSpPr>
            <p:cNvPr id="20494" name="Rectangle 17"/>
            <p:cNvSpPr>
              <a:spLocks noChangeArrowheads="1"/>
            </p:cNvSpPr>
            <p:nvPr/>
          </p:nvSpPr>
          <p:spPr bwMode="auto">
            <a:xfrm>
              <a:off x="164" y="2110"/>
              <a:ext cx="1804" cy="15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algn="ctr" eaLnBrk="1" hangingPunct="1"/>
              <a:endParaRPr lang="en-US" altLang="en-US" sz="3700" b="1">
                <a:latin typeface="Times New Roman" pitchFamily="18" charset="0"/>
              </a:endParaRPr>
            </a:p>
            <a:p>
              <a:pPr algn="ctr" eaLnBrk="1" hangingPunct="1"/>
              <a:endParaRPr lang="en-US" altLang="en-US" sz="3700" b="1">
                <a:latin typeface="Times New Roman" pitchFamily="18" charset="0"/>
              </a:endParaRPr>
            </a:p>
            <a:p>
              <a:pPr algn="ctr" eaLnBrk="1" hangingPunct="1"/>
              <a:endParaRPr lang="en-US" altLang="en-US" sz="3700" b="1">
                <a:latin typeface="Times New Roman" pitchFamily="18" charset="0"/>
              </a:endParaRPr>
            </a:p>
            <a:p>
              <a:pPr algn="ctr" eaLnBrk="1" hangingPunct="1"/>
              <a:endParaRPr lang="en-US" altLang="en-US" sz="3700" b="1">
                <a:latin typeface="Times New Roman" pitchFamily="18" charset="0"/>
              </a:endParaRPr>
            </a:p>
          </p:txBody>
        </p:sp>
        <p:pic>
          <p:nvPicPr>
            <p:cNvPr id="20495" name="Picture 18" descr="bu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172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40762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9546170" y="38100"/>
            <a:ext cx="2444751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  <p:pic>
        <p:nvPicPr>
          <p:cNvPr id="35843" name="Picture 3" descr="coi chung tre e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217990"/>
            <a:ext cx="182033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cam_di_nguoc_chieu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5" y="152400"/>
            <a:ext cx="17039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rao_chan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7" y="5514978"/>
            <a:ext cx="18203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coi chung tre em copy"/>
          <p:cNvPicPr>
            <a:picLocks noChangeAspect="1" noChangeArrowheads="1"/>
          </p:cNvPicPr>
          <p:nvPr/>
        </p:nvPicPr>
        <p:blipFill>
          <a:blip r:embed="rId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71" y="800102"/>
            <a:ext cx="7313084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777322" y="5707064"/>
            <a:ext cx="2637367" cy="94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b="1">
                <a:latin typeface="Times New Roman" pitchFamily="18" charset="0"/>
              </a:rPr>
              <a:t>Trẻ em </a:t>
            </a:r>
          </a:p>
        </p:txBody>
      </p:sp>
      <p:pic>
        <p:nvPicPr>
          <p:cNvPr id="35848" name="Picture 8" descr="DSC02040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38" y="1447800"/>
            <a:ext cx="19261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cam_xe_gan_may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71" y="2913066"/>
            <a:ext cx="17145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12756" y="609600"/>
            <a:ext cx="5683249" cy="35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Biển hình tam giác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Viền đỏ nền vàng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Có hai trẻ em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Bé thử đoán xem 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Biển gì vậy nhé!</a:t>
            </a:r>
          </a:p>
        </p:txBody>
      </p:sp>
      <p:pic>
        <p:nvPicPr>
          <p:cNvPr id="21515" name="Recorded S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4" y="120651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01085" y="6248403"/>
            <a:ext cx="1018116" cy="533400"/>
          </a:xfrm>
          <a:prstGeom prst="leftArrow">
            <a:avLst>
              <a:gd name="adj1" fmla="val 50000"/>
              <a:gd name="adj2" fmla="val 502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2287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55556E-6 L -0.46667 -0.28889 " pathEditMode="relative" ptsTypes="AA">
                                      <p:cBhvr>
                                        <p:cTn id="2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8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9"/>
                  </p:tgtEl>
                </p:cond>
              </p:nextCondLst>
            </p:seq>
          </p:childTnLst>
        </p:cTn>
      </p:par>
    </p:tnLst>
    <p:bldLst>
      <p:bldP spid="35847" grpId="0"/>
      <p:bldP spid="35850" grpId="0"/>
      <p:bldP spid="3585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450917" y="38100"/>
            <a:ext cx="2540000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16005" y="2286000"/>
            <a:ext cx="7514167" cy="16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>
                <a:latin typeface="Times New Roman" pitchFamily="18" charset="0"/>
              </a:rPr>
              <a:t>Hãy chọn biển: Giao nhau với đường sắt có rào chắn.</a:t>
            </a:r>
          </a:p>
        </p:txBody>
      </p:sp>
      <p:pic>
        <p:nvPicPr>
          <p:cNvPr id="37892" name="Picture 4" descr="cam_di_nguoc_chieu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9" y="152400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rao_chan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7" y="5514978"/>
            <a:ext cx="18203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rao_chan copy"/>
          <p:cNvPicPr>
            <a:picLocks noChangeAspect="1" noChangeArrowheads="1"/>
          </p:cNvPicPr>
          <p:nvPr/>
        </p:nvPicPr>
        <p:blipFill>
          <a:blip r:embed="rId7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-166688"/>
            <a:ext cx="6604000" cy="460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016005" y="5181604"/>
            <a:ext cx="8233833" cy="17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300" b="1">
                <a:latin typeface="Times New Roman" pitchFamily="18" charset="0"/>
              </a:rPr>
              <a:t>Giao nhau với đường sắt có rào chắn</a:t>
            </a:r>
          </a:p>
        </p:txBody>
      </p:sp>
      <p:pic>
        <p:nvPicPr>
          <p:cNvPr id="37896" name="Picture 8" descr="DSC02040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38" y="1447800"/>
            <a:ext cx="19261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cam_xe_gan_may cop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2895601"/>
            <a:ext cx="1725083" cy="12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coi chung tre em cop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217990"/>
            <a:ext cx="182033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01085" y="6248403"/>
            <a:ext cx="1018116" cy="533400"/>
          </a:xfrm>
          <a:prstGeom prst="leftArrow">
            <a:avLst>
              <a:gd name="adj1" fmla="val 50000"/>
              <a:gd name="adj2" fmla="val 502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378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41667 -0.42222 " pathEditMode="relative" ptsTypes="AA">
                                      <p:cBhvr>
                                        <p:cTn id="1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</p:childTnLst>
        </p:cTn>
      </p:par>
    </p:tnLst>
    <p:bldLst>
      <p:bldP spid="37891" grpId="0"/>
      <p:bldP spid="37891" grpId="1"/>
      <p:bldP spid="378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546170" y="38100"/>
            <a:ext cx="2444751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  <p:pic>
        <p:nvPicPr>
          <p:cNvPr id="39939" name="Picture 3" descr="coi chung tre e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217990"/>
            <a:ext cx="182033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am_di_nguoc_chieu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5" y="152400"/>
            <a:ext cx="17039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am_di_nguoc_chieu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5" y="457200"/>
            <a:ext cx="68368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926169" y="5883276"/>
            <a:ext cx="6508751" cy="94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b="1">
                <a:latin typeface="Times New Roman" pitchFamily="18" charset="0"/>
              </a:rPr>
              <a:t>Cấm đi ngược chiều </a:t>
            </a:r>
          </a:p>
        </p:txBody>
      </p:sp>
      <p:pic>
        <p:nvPicPr>
          <p:cNvPr id="39943" name="Picture 7" descr="rao_chan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7" y="5514978"/>
            <a:ext cx="18203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DSC02040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38" y="1447800"/>
            <a:ext cx="19261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cam_xe_gan_may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71" y="2913066"/>
            <a:ext cx="17145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0" y="3"/>
            <a:ext cx="4775200" cy="215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Biển gì hình tròn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Có nền màu đỏ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Vạch trắng chữ nhật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Nằm ngay giữa hình</a:t>
            </a:r>
          </a:p>
        </p:txBody>
      </p:sp>
      <p:pic>
        <p:nvPicPr>
          <p:cNvPr id="25611" name="Recorded S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01085" y="6248403"/>
            <a:ext cx="1018116" cy="533400"/>
          </a:xfrm>
          <a:prstGeom prst="leftArrow">
            <a:avLst>
              <a:gd name="adj1" fmla="val 50000"/>
              <a:gd name="adj2" fmla="val 502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770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L -0.45 0.26666 " pathEditMode="relative" ptsTypes="AA">
                                      <p:cBhvr>
                                        <p:cTn id="18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5"/>
                  </p:tgtEl>
                </p:cond>
              </p:nextCondLst>
            </p:seq>
          </p:childTnLst>
        </p:cTn>
      </p:par>
    </p:tnLst>
    <p:bldLst>
      <p:bldP spid="39942" grpId="0"/>
      <p:bldP spid="39946" grpId="0"/>
      <p:bldP spid="399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9450917" y="38100"/>
            <a:ext cx="2540000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  <p:pic>
        <p:nvPicPr>
          <p:cNvPr id="41987" name="Picture 3" descr="coi chung tre e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217990"/>
            <a:ext cx="182033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am_di_nguoc_chieu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9" y="152400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rao_chan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7" y="5514978"/>
            <a:ext cx="18203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645833" y="5791201"/>
            <a:ext cx="4572000" cy="94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5300" b="1">
                <a:latin typeface="Times New Roman" pitchFamily="18" charset="0"/>
              </a:rPr>
              <a:t>Cấm xe đạp</a:t>
            </a:r>
          </a:p>
        </p:txBody>
      </p:sp>
      <p:pic>
        <p:nvPicPr>
          <p:cNvPr id="41991" name="Picture 7" descr="DSC02040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5" y="1447800"/>
            <a:ext cx="19261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DSC02040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4" y="233364"/>
            <a:ext cx="76200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cam_xe_gan_may cop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2895601"/>
            <a:ext cx="1725083" cy="12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16005" y="2667002"/>
            <a:ext cx="8233833" cy="86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1" tIns="60950" rIns="121901" bIns="609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800" b="1">
                <a:latin typeface="Times New Roman" pitchFamily="18" charset="0"/>
              </a:rPr>
              <a:t>Hãy chọn biển: Cấm xe đạp.</a:t>
            </a:r>
          </a:p>
        </p:txBody>
      </p:sp>
      <p:pic>
        <p:nvPicPr>
          <p:cNvPr id="27659" name="Recorded S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57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01085" y="6248403"/>
            <a:ext cx="1018116" cy="533400"/>
          </a:xfrm>
          <a:prstGeom prst="leftArrow">
            <a:avLst>
              <a:gd name="adj1" fmla="val 50000"/>
              <a:gd name="adj2" fmla="val 502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0708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4509E-6 L -0.42916 0.1220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610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3"/>
                  </p:tgtEl>
                </p:cond>
              </p:nextCondLst>
            </p:seq>
          </p:childTnLst>
        </p:cTn>
      </p:par>
    </p:tnLst>
    <p:bldLst>
      <p:bldP spid="41990" grpId="0"/>
      <p:bldP spid="41994" grpId="0"/>
      <p:bldP spid="4199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450917" y="38100"/>
            <a:ext cx="2540000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  <p:pic>
        <p:nvPicPr>
          <p:cNvPr id="41987" name="Picture 3" descr="coi chung tre e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217990"/>
            <a:ext cx="182033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am_di_nguoc_chieu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9" y="152400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rao_chan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7" y="5514978"/>
            <a:ext cx="182033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cam_xe_gan_may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2895601"/>
            <a:ext cx="1725083" cy="12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 descr="images (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5" y="1676402"/>
            <a:ext cx="13843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images (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5" y="1752600"/>
            <a:ext cx="437515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2844800" y="5680842"/>
            <a:ext cx="5107517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 anchor="ctr">
            <a:spAutoFit/>
          </a:bodyPr>
          <a:lstStyle/>
          <a:p>
            <a:pPr eaLnBrk="1" hangingPunct="1"/>
            <a:r>
              <a:rPr lang="en-US" altLang="en-US" b="1"/>
              <a:t>Các xe chỉ được rẽ phải</a:t>
            </a:r>
          </a:p>
        </p:txBody>
      </p:sp>
      <p:sp>
        <p:nvSpPr>
          <p:cNvPr id="29706" name="Text Box 14"/>
          <p:cNvSpPr txBox="1">
            <a:spLocks noChangeArrowheads="1"/>
          </p:cNvSpPr>
          <p:nvPr/>
        </p:nvSpPr>
        <p:spPr bwMode="auto">
          <a:xfrm>
            <a:off x="0" y="3962403"/>
            <a:ext cx="32512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Hình tròn màu xanh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Mũi tên re phải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Bé nào đoán giỏi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Xem biển gì nào?</a:t>
            </a:r>
          </a:p>
        </p:txBody>
      </p:sp>
      <p:pic>
        <p:nvPicPr>
          <p:cNvPr id="29707" name="Recorded S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3810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01085" y="6248403"/>
            <a:ext cx="1018116" cy="533400"/>
          </a:xfrm>
          <a:prstGeom prst="leftArrow">
            <a:avLst>
              <a:gd name="adj1" fmla="val 50000"/>
              <a:gd name="adj2" fmla="val 502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96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_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22" y="1295402"/>
            <a:ext cx="8860367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8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7133" y="762000"/>
            <a:ext cx="8839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4760" y="791936"/>
            <a:ext cx="6754728" cy="938714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3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 NGUYÊN VẬT LIỆU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6133" y="2057400"/>
            <a:ext cx="38608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07200" y="2057400"/>
            <a:ext cx="43688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4495800"/>
            <a:ext cx="38608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7200" y="4495800"/>
            <a:ext cx="4572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458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71" y="4648201"/>
            <a:ext cx="2984500" cy="140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06171" y="3540518"/>
            <a:ext cx="1906157" cy="69249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7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Bìa</a:t>
            </a:r>
            <a:r>
              <a:rPr lang="en-US" sz="37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7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màu</a:t>
            </a:r>
            <a:endParaRPr lang="en-US" sz="37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94993" y="3637526"/>
            <a:ext cx="2193223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Bút</a:t>
            </a:r>
            <a:r>
              <a:rPr lang="en-US" sz="3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dạ</a:t>
            </a:r>
            <a:r>
              <a:rPr lang="en-US" sz="3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đen</a:t>
            </a:r>
            <a:endParaRPr lang="en-US" sz="32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2615" y="6126466"/>
            <a:ext cx="1644290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Đất</a:t>
            </a:r>
            <a:r>
              <a:rPr lang="en-US" sz="3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nặn</a:t>
            </a:r>
            <a:endParaRPr lang="en-US" sz="32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4294" y="6118373"/>
            <a:ext cx="1668079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Khuy</a:t>
            </a:r>
            <a:r>
              <a:rPr lang="en-US" sz="3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gỗ</a:t>
            </a:r>
            <a:endParaRPr lang="en-US" sz="32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8" name="Elbow Connector 17"/>
          <p:cNvCxnSpPr/>
          <p:nvPr/>
        </p:nvCxnSpPr>
        <p:spPr>
          <a:xfrm>
            <a:off x="8737600" y="2838451"/>
            <a:ext cx="12192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>
            <a:off x="10610855" y="2143125"/>
            <a:ext cx="647700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1" name="Elbow Connector 20"/>
          <p:cNvCxnSpPr/>
          <p:nvPr/>
        </p:nvCxnSpPr>
        <p:spPr>
          <a:xfrm>
            <a:off x="3075517" y="5351463"/>
            <a:ext cx="12192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1"/>
          <p:cNvSpPr/>
          <p:nvPr/>
        </p:nvSpPr>
        <p:spPr>
          <a:xfrm>
            <a:off x="4165600" y="6091239"/>
            <a:ext cx="804333" cy="4889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0934700" y="4830763"/>
            <a:ext cx="32385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257300" y="3049589"/>
            <a:ext cx="48471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317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88" y="2147891"/>
            <a:ext cx="272838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5" y="2198688"/>
            <a:ext cx="28575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5" y="4767263"/>
            <a:ext cx="28575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1131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75468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962" y="0"/>
            <a:ext cx="11887201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6095" y="269343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5930" y="411326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8" y="4828011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93" y="4922784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79644" y="-1371600"/>
            <a:ext cx="4572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364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56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2210814" y="1922835"/>
            <a:ext cx="7977983" cy="219069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08" y="4495800"/>
            <a:ext cx="23368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83707" y="-1524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9507" y="4876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6707" y="-304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5" y="328261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01" y="336064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79507" y="4953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1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6926"/>
            <a:ext cx="12219709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35EF22-9E43-4A9F-AE02-0D5B808167C3}"/>
              </a:ext>
            </a:extLst>
          </p:cNvPr>
          <p:cNvSpPr txBox="1"/>
          <p:nvPr/>
        </p:nvSpPr>
        <p:spPr>
          <a:xfrm>
            <a:off x="3657600" y="3124200"/>
            <a:ext cx="6250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Kể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tên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1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số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biển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báo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giao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thông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mà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trẻ</a:t>
            </a:r>
            <a:r>
              <a:rPr lang="en-US" sz="4400" b="1" dirty="0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b="1" dirty="0" err="1" smtClean="0">
                <a:solidFill>
                  <a:srgbClr val="D60093"/>
                </a:solidFill>
                <a:latin typeface="Old English Text MT" panose="03040902040508030806" pitchFamily="66" charset="0"/>
              </a:rPr>
              <a:t>biết</a:t>
            </a:r>
            <a:endParaRPr lang="en-US" sz="5400" b="1" dirty="0">
              <a:solidFill>
                <a:srgbClr val="D60093"/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3" name="Nhạc chơi trò chơi (2 lờ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691" y="5713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="" xmlns:a16="http://schemas.microsoft.com/office/drawing/2014/main" id="{B5218E0F-EC21-402B-9F83-2A5A0C47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41275"/>
            <a:ext cx="12700000" cy="74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 descr="hd2">
            <a:extLst>
              <a:ext uri="{FF2B5EF4-FFF2-40B4-BE49-F238E27FC236}">
                <a16:creationId xmlns="" xmlns:a16="http://schemas.microsoft.com/office/drawing/2014/main" id="{12F47BDE-5BF4-4E4D-A335-3EE7E61F0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7404" y="2005013"/>
            <a:ext cx="4524375" cy="3124200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/>
            <a:endParaRPr lang="en-US" sz="4800" b="1" kern="1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2" descr="02142214[1]">
            <a:extLst>
              <a:ext uri="{FF2B5EF4-FFF2-40B4-BE49-F238E27FC236}">
                <a16:creationId xmlns="" xmlns:a16="http://schemas.microsoft.com/office/drawing/2014/main" id="{C027A90F-BEF3-49EC-AF0C-CCB6BE912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779837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4" descr="02142214[1]">
            <a:extLst>
              <a:ext uri="{FF2B5EF4-FFF2-40B4-BE49-F238E27FC236}">
                <a16:creationId xmlns="" xmlns:a16="http://schemas.microsoft.com/office/drawing/2014/main" id="{96BC4A1E-EE74-411B-B659-57F11F41A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084513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9" descr="1STAROLL">
            <a:extLst>
              <a:ext uri="{FF2B5EF4-FFF2-40B4-BE49-F238E27FC236}">
                <a16:creationId xmlns="" xmlns:a16="http://schemas.microsoft.com/office/drawing/2014/main" id="{CF324B44-4AB3-4CBF-9AC1-50FC396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0668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1STAROLL">
            <a:extLst>
              <a:ext uri="{FF2B5EF4-FFF2-40B4-BE49-F238E27FC236}">
                <a16:creationId xmlns="" xmlns:a16="http://schemas.microsoft.com/office/drawing/2014/main" id="{BC12B969-6087-40D4-B997-6894416F5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002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1" descr="1STAROLL">
            <a:extLst>
              <a:ext uri="{FF2B5EF4-FFF2-40B4-BE49-F238E27FC236}">
                <a16:creationId xmlns="" xmlns:a16="http://schemas.microsoft.com/office/drawing/2014/main" id="{498657A8-0133-4B7A-BC7F-976098949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62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1STAROLL">
            <a:extLst>
              <a:ext uri="{FF2B5EF4-FFF2-40B4-BE49-F238E27FC236}">
                <a16:creationId xmlns="" xmlns:a16="http://schemas.microsoft.com/office/drawing/2014/main" id="{578CC642-60D4-4C6F-8723-244DF024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1209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7" descr="pinksparkle6df1">
            <a:extLst>
              <a:ext uri="{FF2B5EF4-FFF2-40B4-BE49-F238E27FC236}">
                <a16:creationId xmlns="" xmlns:a16="http://schemas.microsoft.com/office/drawing/2014/main" id="{6279975A-4A0D-4D83-94AD-9406F905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81220"/>
            <a:ext cx="914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0" descr="th_b9hsm1">
            <a:extLst>
              <a:ext uri="{FF2B5EF4-FFF2-40B4-BE49-F238E27FC236}">
                <a16:creationId xmlns="" xmlns:a16="http://schemas.microsoft.com/office/drawing/2014/main" id="{B4174AE6-DC76-4555-8711-CE11EC840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37" y="114302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1" descr="th_b9hsm1">
            <a:extLst>
              <a:ext uri="{FF2B5EF4-FFF2-40B4-BE49-F238E27FC236}">
                <a16:creationId xmlns="" xmlns:a16="http://schemas.microsoft.com/office/drawing/2014/main" id="{CC0D44FD-85A0-41FE-A3AC-69CA60B1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23" y="236222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4" descr="th_b9hsm1">
            <a:extLst>
              <a:ext uri="{FF2B5EF4-FFF2-40B4-BE49-F238E27FC236}">
                <a16:creationId xmlns="" xmlns:a16="http://schemas.microsoft.com/office/drawing/2014/main" id="{72D936E3-2DB8-4B8A-BA77-0EA5ECF47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17" y="601982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AutoShape 2">
            <a:extLst>
              <a:ext uri="{FF2B5EF4-FFF2-40B4-BE49-F238E27FC236}">
                <a16:creationId xmlns="" xmlns:a16="http://schemas.microsoft.com/office/drawing/2014/main" id="{DEF36184-05C8-41C5-8823-969513182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9C5DA6-AE67-43D8-B684-9FA449DF5040}"/>
              </a:ext>
            </a:extLst>
          </p:cNvPr>
          <p:cNvSpPr txBox="1"/>
          <p:nvPr/>
        </p:nvSpPr>
        <p:spPr>
          <a:xfrm rot="20594317">
            <a:off x="320265" y="1100672"/>
            <a:ext cx="3255292" cy="1384990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algn="ctr" defTabSz="1219110">
              <a:defRPr/>
            </a:pP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28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10">
              <a:defRPr/>
            </a:pP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92" name="Picture 2">
            <a:extLst>
              <a:ext uri="{FF2B5EF4-FFF2-40B4-BE49-F238E27FC236}">
                <a16:creationId xmlns="" xmlns:a16="http://schemas.microsoft.com/office/drawing/2014/main" id="{70B91820-CB8D-4F04-829B-2254866B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181"/>
          <a:stretch>
            <a:fillRect/>
          </a:stretch>
        </p:blipFill>
        <p:spPr bwMode="auto">
          <a:xfrm>
            <a:off x="4368824" y="176233"/>
            <a:ext cx="3776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rrow: Down 20">
            <a:extLst>
              <a:ext uri="{FF2B5EF4-FFF2-40B4-BE49-F238E27FC236}">
                <a16:creationId xmlns="" xmlns:a16="http://schemas.microsoft.com/office/drawing/2014/main" id="{F9D77F4F-4DFC-4DC2-BD37-B7FE1F06F251}"/>
              </a:ext>
            </a:extLst>
          </p:cNvPr>
          <p:cNvSpPr/>
          <p:nvPr/>
        </p:nvSpPr>
        <p:spPr>
          <a:xfrm rot="4022068">
            <a:off x="4181476" y="1641476"/>
            <a:ext cx="214312" cy="212883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="" xmlns:a16="http://schemas.microsoft.com/office/drawing/2014/main" id="{7F42348B-F3EB-4870-ADF6-56D28AF1D251}"/>
              </a:ext>
            </a:extLst>
          </p:cNvPr>
          <p:cNvSpPr/>
          <p:nvPr/>
        </p:nvSpPr>
        <p:spPr>
          <a:xfrm rot="17380040">
            <a:off x="8857122" y="1485275"/>
            <a:ext cx="171451" cy="26225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65DE2E1-4BCF-4244-AE25-03BA719FF567}"/>
              </a:ext>
            </a:extLst>
          </p:cNvPr>
          <p:cNvSpPr/>
          <p:nvPr/>
        </p:nvSpPr>
        <p:spPr>
          <a:xfrm>
            <a:off x="4300546" y="1243032"/>
            <a:ext cx="3675063" cy="96518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r>
              <a:rPr lang="en-US" b="1" dirty="0">
                <a:solidFill>
                  <a:srgbClr val="FF0000"/>
                </a:solidFill>
              </a:rPr>
              <a:t>HOẠT ĐỘNG </a:t>
            </a:r>
            <a:r>
              <a:rPr lang="en-US" b="1" dirty="0" smtClean="0">
                <a:solidFill>
                  <a:srgbClr val="FF0000"/>
                </a:solidFill>
              </a:rPr>
              <a:t>NHÓM</a:t>
            </a:r>
          </a:p>
          <a:p>
            <a:pPr algn="ctr" defTabSz="1219110">
              <a:defRPr/>
            </a:pPr>
            <a:r>
              <a:rPr lang="en-US" sz="1600" b="1" dirty="0" err="1" smtClean="0">
                <a:solidFill>
                  <a:srgbClr val="0070C0"/>
                </a:solidFill>
              </a:rPr>
              <a:t>Phân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loại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các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biển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báo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và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lựa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chọn</a:t>
            </a:r>
            <a:r>
              <a:rPr lang="en-US" sz="1600" b="1" dirty="0" smtClean="0">
                <a:solidFill>
                  <a:srgbClr val="0070C0"/>
                </a:solidFill>
              </a:rPr>
              <a:t> 1 </a:t>
            </a:r>
            <a:r>
              <a:rPr lang="en-US" sz="1600" b="1" dirty="0" err="1" smtClean="0">
                <a:solidFill>
                  <a:srgbClr val="0070C0"/>
                </a:solidFill>
              </a:rPr>
              <a:t>biển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báo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để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quan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sát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và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vẽ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vào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giấy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4598" name="Picture 36">
            <a:extLst>
              <a:ext uri="{FF2B5EF4-FFF2-40B4-BE49-F238E27FC236}">
                <a16:creationId xmlns="" xmlns:a16="http://schemas.microsoft.com/office/drawing/2014/main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513" y="3014758"/>
            <a:ext cx="2780487" cy="31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8">
            <a:extLst>
              <a:ext uri="{FF2B5EF4-FFF2-40B4-BE49-F238E27FC236}">
                <a16:creationId xmlns="" xmlns:a16="http://schemas.microsoft.com/office/drawing/2014/main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" y="3156454"/>
            <a:ext cx="3074190" cy="300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CFB5D340-2E9A-47D9-AE6D-F0A02151E99D}"/>
              </a:ext>
            </a:extLst>
          </p:cNvPr>
          <p:cNvSpPr/>
          <p:nvPr/>
        </p:nvSpPr>
        <p:spPr>
          <a:xfrm>
            <a:off x="10058400" y="4904173"/>
            <a:ext cx="1945563" cy="5955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pPr algn="ctr" defTabSz="1219110">
              <a:defRPr/>
            </a:pP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2ED1E44-26A5-4CAB-87A9-68F03D74F3F7}"/>
              </a:ext>
            </a:extLst>
          </p:cNvPr>
          <p:cNvSpPr/>
          <p:nvPr/>
        </p:nvSpPr>
        <p:spPr>
          <a:xfrm>
            <a:off x="885528" y="4851013"/>
            <a:ext cx="1979612" cy="70188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defTabSz="1219110">
              <a:defRPr/>
            </a:pP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25931" y="304800"/>
            <a:ext cx="609600" cy="609600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="" xmlns:a16="http://schemas.microsoft.com/office/drawing/2014/main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087461"/>
            <a:ext cx="2951908" cy="31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rrow: Down 20">
            <a:extLst>
              <a:ext uri="{FF2B5EF4-FFF2-40B4-BE49-F238E27FC236}">
                <a16:creationId xmlns="" xmlns:a16="http://schemas.microsoft.com/office/drawing/2014/main" id="{F9D77F4F-4DFC-4DC2-BD37-B7FE1F06F251}"/>
              </a:ext>
            </a:extLst>
          </p:cNvPr>
          <p:cNvSpPr/>
          <p:nvPr/>
        </p:nvSpPr>
        <p:spPr>
          <a:xfrm rot="4022068">
            <a:off x="5488280" y="2051275"/>
            <a:ext cx="185631" cy="130541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: Rounded Corners 28">
            <a:extLst>
              <a:ext uri="{FF2B5EF4-FFF2-40B4-BE49-F238E27FC236}">
                <a16:creationId xmlns="" xmlns:a16="http://schemas.microsoft.com/office/drawing/2014/main" id="{CFB5D340-2E9A-47D9-AE6D-F0A02151E99D}"/>
              </a:ext>
            </a:extLst>
          </p:cNvPr>
          <p:cNvSpPr/>
          <p:nvPr/>
        </p:nvSpPr>
        <p:spPr>
          <a:xfrm>
            <a:off x="3770150" y="4957334"/>
            <a:ext cx="2413001" cy="5955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 defTabSz="1219110">
              <a:defRPr/>
            </a:pP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30" y="3174760"/>
            <a:ext cx="3009884" cy="300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: Rounded Corners 30">
            <a:extLst>
              <a:ext uri="{FF2B5EF4-FFF2-40B4-BE49-F238E27FC236}">
                <a16:creationId xmlns="" xmlns:a16="http://schemas.microsoft.com/office/drawing/2014/main" id="{92ED1E44-26A5-4CAB-87A9-68F03D74F3F7}"/>
              </a:ext>
            </a:extLst>
          </p:cNvPr>
          <p:cNvSpPr/>
          <p:nvPr/>
        </p:nvSpPr>
        <p:spPr>
          <a:xfrm>
            <a:off x="7068177" y="4952991"/>
            <a:ext cx="1979612" cy="70188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 defTabSz="1219110">
              <a:defRPr/>
            </a:pP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rrow: Down 21">
            <a:extLst>
              <a:ext uri="{FF2B5EF4-FFF2-40B4-BE49-F238E27FC236}">
                <a16:creationId xmlns="" xmlns:a16="http://schemas.microsoft.com/office/drawing/2014/main" id="{7F42348B-F3EB-4870-ADF6-56D28AF1D251}"/>
              </a:ext>
            </a:extLst>
          </p:cNvPr>
          <p:cNvSpPr/>
          <p:nvPr/>
        </p:nvSpPr>
        <p:spPr>
          <a:xfrm rot="17380040">
            <a:off x="6995835" y="1941183"/>
            <a:ext cx="188842" cy="154220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121911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0+ mẫu Hình nền powerpoint đẹp ngộ nghĩnh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5BF154-5399-4B4B-A49C-AEBEB7D737F1}"/>
              </a:ext>
            </a:extLst>
          </p:cNvPr>
          <p:cNvSpPr txBox="1"/>
          <p:nvPr/>
        </p:nvSpPr>
        <p:spPr>
          <a:xfrm>
            <a:off x="2438400" y="2311524"/>
            <a:ext cx="5029200" cy="156965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121914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4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7878" r="5456" b="5455"/>
          <a:stretch/>
        </p:blipFill>
        <p:spPr bwMode="auto">
          <a:xfrm>
            <a:off x="13855" y="0"/>
            <a:ext cx="121461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447800"/>
            <a:ext cx="8026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1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ChangeArrowheads="1"/>
          </p:cNvSpPr>
          <p:nvPr/>
        </p:nvSpPr>
        <p:spPr bwMode="auto">
          <a:xfrm>
            <a:off x="4419600" y="5181600"/>
            <a:ext cx="4876800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endParaRPr lang="en-US" alt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16" descr="bienbaocam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807200" cy="48768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48477"/>
            <a:ext cx="1242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</a:rPr>
              <a:t>Là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vi-VN" sz="2000" b="1" dirty="0" smtClean="0">
                <a:solidFill>
                  <a:srgbClr val="002060"/>
                </a:solidFill>
                <a:latin typeface="Times New Roman"/>
              </a:rPr>
              <a:t>biển </a:t>
            </a:r>
            <a:r>
              <a:rPr lang="vi-VN" sz="2000" b="1" dirty="0">
                <a:solidFill>
                  <a:srgbClr val="002060"/>
                </a:solidFill>
                <a:latin typeface="Times New Roman"/>
              </a:rPr>
              <a:t>báo có dạng hình tròn, viền đỏ, nền màu trắng, trên nền có hình vẽ màu đen đặc trưng cho điều cấm.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62757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enbaocam123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r="12727"/>
          <a:stretch/>
        </p:blipFill>
        <p:spPr bwMode="auto">
          <a:xfrm>
            <a:off x="838200" y="27553"/>
            <a:ext cx="3913856" cy="296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bienbaocam123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11858"/>
          <a:stretch/>
        </p:blipFill>
        <p:spPr bwMode="auto">
          <a:xfrm>
            <a:off x="1014238" y="3138055"/>
            <a:ext cx="3710109" cy="278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4" name="Group 10"/>
          <p:cNvGrpSpPr>
            <a:grpSpLocks/>
          </p:cNvGrpSpPr>
          <p:nvPr/>
        </p:nvGrpSpPr>
        <p:grpSpPr bwMode="auto">
          <a:xfrm>
            <a:off x="6781800" y="-52518"/>
            <a:ext cx="3479800" cy="3124200"/>
            <a:chOff x="3408" y="1295"/>
            <a:chExt cx="1056" cy="1152"/>
          </a:xfrm>
        </p:grpSpPr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3602" y="2272"/>
              <a:ext cx="737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600" b="1" dirty="0" smtClean="0">
                  <a:latin typeface="Times New Roman" pitchFamily="18" charset="0"/>
                </a:rPr>
                <a:t>CẤM XE ĐẠP</a:t>
              </a:r>
              <a:endParaRPr lang="en-US" altLang="en-US" sz="2600" b="1" dirty="0">
                <a:latin typeface="Times New Roman" pitchFamily="18" charset="0"/>
              </a:endParaRPr>
            </a:p>
          </p:txBody>
        </p:sp>
        <p:pic>
          <p:nvPicPr>
            <p:cNvPr id="10250" name="Picture 12" descr="DSC02040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95"/>
              <a:ext cx="1056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7" name="Group 13"/>
          <p:cNvGrpSpPr>
            <a:grpSpLocks/>
          </p:cNvGrpSpPr>
          <p:nvPr/>
        </p:nvGrpSpPr>
        <p:grpSpPr bwMode="auto">
          <a:xfrm>
            <a:off x="7162800" y="3271453"/>
            <a:ext cx="3098800" cy="2887487"/>
            <a:chOff x="3024" y="1296"/>
            <a:chExt cx="960" cy="1155"/>
          </a:xfrm>
        </p:grpSpPr>
        <p:sp>
          <p:nvSpPr>
            <p:cNvPr id="10247" name="Text Box 14"/>
            <p:cNvSpPr txBox="1">
              <a:spLocks noChangeArrowheads="1"/>
            </p:cNvSpPr>
            <p:nvPr/>
          </p:nvSpPr>
          <p:spPr bwMode="auto">
            <a:xfrm>
              <a:off x="3171" y="2264"/>
              <a:ext cx="68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600" b="1" dirty="0" smtClean="0">
                  <a:latin typeface="Times New Roman" pitchFamily="18" charset="0"/>
                </a:rPr>
                <a:t>CẤM MÔTÔ</a:t>
              </a:r>
              <a:endParaRPr lang="en-US" altLang="en-US" sz="2600" b="1" dirty="0">
                <a:latin typeface="Times New Roman" pitchFamily="18" charset="0"/>
              </a:endParaRPr>
            </a:p>
          </p:txBody>
        </p:sp>
        <p:pic>
          <p:nvPicPr>
            <p:cNvPr id="10248" name="Picture 15" descr="cam_xe_gan_may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96"/>
              <a:ext cx="960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599299"/>
      </p:ext>
    </p:extLst>
  </p:cSld>
  <p:clrMapOvr>
    <a:masterClrMapping/>
  </p:clrMapOvr>
  <p:transition spd="slow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hân biệt biển cấm Dừng - Đỗ xe và mức xử phạt lỗi vi ph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125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9" y="1524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171699" y="2970782"/>
            <a:ext cx="3505200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CẤM DỪNG ĐỖ XE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33796" name="Picture 4" descr="Biển cấm đi ngược chiều - Thiết Bị An Toàn Giao Thô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" b="98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99" y="228600"/>
            <a:ext cx="2666999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00899" y="2989177"/>
            <a:ext cx="3733800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CẤM ĐI NGƯỢC CHIỀU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33798" name="Picture 6" descr="Biển báo cấm 101 - đường cấm | Thiết bị giao thô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67" b="100000" l="4000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26" y="35814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02426" y="6287928"/>
            <a:ext cx="3505200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ĐƯỜNG CẤM 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33802" name="Picture 10" descr="Biển báo giao thông P.122 - Stop dừng lại (Biển báo tròn 70cm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3600147"/>
            <a:ext cx="2666999" cy="249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315199" y="6287928"/>
            <a:ext cx="3505200" cy="4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</a:rPr>
              <a:t>DỪNG LẠI</a:t>
            </a:r>
            <a:endParaRPr lang="en-US" altLang="en-US" sz="2200" b="1" dirty="0"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571500" y="13162"/>
            <a:ext cx="3505200" cy="70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*</a:t>
            </a:r>
            <a:r>
              <a:rPr lang="en-US" altLang="en-US" sz="4000" b="1" i="1" dirty="0" err="1" smtClean="0">
                <a:solidFill>
                  <a:srgbClr val="009900"/>
                </a:solidFill>
                <a:latin typeface="Times New Roman" pitchFamily="18" charset="0"/>
              </a:rPr>
              <a:t>Mở</a:t>
            </a: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9900"/>
                </a:solidFill>
                <a:latin typeface="Times New Roman" pitchFamily="18" charset="0"/>
              </a:rPr>
              <a:t>rộng</a:t>
            </a:r>
            <a:r>
              <a:rPr lang="en-US" altLang="en-US" sz="4000" b="1" i="1" dirty="0" smtClean="0">
                <a:solidFill>
                  <a:srgbClr val="009900"/>
                </a:solidFill>
                <a:latin typeface="Times New Roman" pitchFamily="18" charset="0"/>
              </a:rPr>
              <a:t>:</a:t>
            </a:r>
            <a:endParaRPr lang="en-US" altLang="en-US" sz="40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5956</TotalTime>
  <Words>456</Words>
  <Application>Microsoft Office PowerPoint</Application>
  <PresentationFormat>Custom</PresentationFormat>
  <Paragraphs>91</Paragraphs>
  <Slides>28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175</cp:revision>
  <dcterms:created xsi:type="dcterms:W3CDTF">2016-10-23T17:21:39Z</dcterms:created>
  <dcterms:modified xsi:type="dcterms:W3CDTF">2026-03-13T09:31:51Z</dcterms:modified>
</cp:coreProperties>
</file>