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70" r:id="rId2"/>
  </p:sldMasterIdLst>
  <p:notesMasterIdLst>
    <p:notesMasterId r:id="rId28"/>
  </p:notesMasterIdLst>
  <p:sldIdLst>
    <p:sldId id="301" r:id="rId3"/>
    <p:sldId id="270" r:id="rId4"/>
    <p:sldId id="276" r:id="rId5"/>
    <p:sldId id="279" r:id="rId6"/>
    <p:sldId id="274" r:id="rId7"/>
    <p:sldId id="280" r:id="rId8"/>
    <p:sldId id="263" r:id="rId9"/>
    <p:sldId id="281" r:id="rId10"/>
    <p:sldId id="257" r:id="rId11"/>
    <p:sldId id="282" r:id="rId12"/>
    <p:sldId id="264" r:id="rId13"/>
    <p:sldId id="283" r:id="rId14"/>
    <p:sldId id="259" r:id="rId15"/>
    <p:sldId id="284" r:id="rId16"/>
    <p:sldId id="260" r:id="rId17"/>
    <p:sldId id="285" r:id="rId18"/>
    <p:sldId id="261" r:id="rId19"/>
    <p:sldId id="262" r:id="rId20"/>
    <p:sldId id="288" r:id="rId21"/>
    <p:sldId id="302" r:id="rId22"/>
    <p:sldId id="286" r:id="rId23"/>
    <p:sldId id="294" r:id="rId24"/>
    <p:sldId id="295" r:id="rId25"/>
    <p:sldId id="304" r:id="rId26"/>
    <p:sldId id="300" r:id="rId27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FF99FF"/>
    <a:srgbClr val="FFFF66"/>
    <a:srgbClr val="CC9900"/>
    <a:srgbClr val="FF33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9" autoAdjust="0"/>
  </p:normalViewPr>
  <p:slideViewPr>
    <p:cSldViewPr>
      <p:cViewPr>
        <p:scale>
          <a:sx n="80" d="100"/>
          <a:sy n="80" d="100"/>
        </p:scale>
        <p:origin x="-1086" y="-2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CEFC63-0961-42D6-9D70-8ECE87F266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627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043A28-94D7-40EC-BF22-992237C71699}" type="slidenum">
              <a:rPr lang="en-US" altLang="en-US" sz="1200" smtClean="0"/>
              <a:pPr eaLnBrk="1" hangingPunct="1"/>
              <a:t>25</a:t>
            </a:fld>
            <a:endParaRPr lang="en-US" altLang="en-US" sz="1200" smtClean="0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17CB759-629D-412D-A341-1B7299AD4036}" type="slidenum">
              <a:rPr lang="en-US" sz="1200">
                <a:latin typeface="+mn-lt"/>
              </a:rPr>
              <a:pPr algn="r">
                <a:defRPr/>
              </a:pPr>
              <a:t>25</a:t>
            </a:fld>
            <a:endParaRPr lang="en-US" sz="1200">
              <a:latin typeface="+mn-lt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64340-B23B-4C45-AC3D-9290C36D1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1594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2A2-5365-4119-8F96-ADC9F8390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470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F7302-5273-4B89-BD23-E0AEFF302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8759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FA93D-0636-4ECC-B185-FDA1C352C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2531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FD72DB-BF6E-4EC0-9AF4-E1C06F936914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2B57BD-0B71-4DA6-911B-AD6B2AFA1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228F7D-351F-40CD-A4CB-F42726365F04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F9FA01-5E9C-49B4-921C-6F4CE69EF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126F52-DC33-412F-AB2C-AFEFBA3F2B7E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8B142C-9043-4B9A-BCD4-35C72F5DE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1F62FC2-9BAC-4CF8-AD35-7C395D77E0E6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58C87D-1E67-4825-BB2C-CC67C8F16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2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1C7F71-72AA-4158-A015-AD53A670DC80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8F0C77-9C78-487D-A05E-1CCBF31F4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4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D57ACB-A292-4BA0-A1C4-9A500DF78A69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4E245D-288C-475D-8882-E73B64558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90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44F836-1761-4691-8729-58C868A007C4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307495-3ECB-4FB1-81AE-38BA832C4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48F10-AE3E-46F5-B39F-044D782B9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5964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15156B-0E82-4A99-B3B3-6744CCE780FB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27CAA5-0C86-4EB3-885C-7F6D3D57D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54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E14F2A-1559-4C9B-BD81-B94C8C32A847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B285C6-222D-4E14-9C66-852FE7EEA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0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4D5819-9784-498D-918E-8A6F25E6D760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F4E95B-6D0C-47E2-8EA2-CDADE733E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88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6A64DD-8E06-4624-B09E-805BE00E59DF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5CA8CB-083F-40C7-99A7-B65F9CB4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B90BD-E60E-4DC6-B44E-6D03CAF2E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7800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EF8EA-8EC3-434D-BA78-4B0A472AD5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4178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E81F-986C-4811-9E34-5704C04A9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6376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221A-BD4F-4D9A-8662-3C4BA094D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6309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548EC-24E4-41FA-87EA-DD4CD42F1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2241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D8CAB-133C-44FF-8B2C-1BB64C28E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306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CC17C-63AD-4F20-8CF6-CEDFE940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091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5F3992-30D9-459C-ACD0-A71D7BA36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C87CEA2-0A0E-45FC-AD56-82F8F2C8377C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19E19AD-88F6-4E4A-8F82-22634C274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9200" y="20638"/>
            <a:ext cx="4572000" cy="623246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UBND PHƯỜNG VIỆT HƯNG</a:t>
            </a:r>
            <a:endParaRPr lang="en-US" sz="1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7294" y="787653"/>
            <a:ext cx="4826567" cy="408113"/>
          </a:xfrm>
          <a:prstGeom prst="rect">
            <a:avLst/>
          </a:prstGeom>
        </p:spPr>
        <p:txBody>
          <a:bodyPr wrap="none" lIns="68579" tIns="34289" rIns="68579" bIns="34289">
            <a:prstTxWarp prst="textWave2">
              <a:avLst/>
            </a:prstTxWarp>
            <a:spAutoFit/>
          </a:bodyPr>
          <a:lstStyle/>
          <a:p>
            <a:pPr algn="l" defTabSz="685783" fontAlgn="auto">
              <a:spcAft>
                <a:spcPts val="0"/>
              </a:spcAft>
              <a:defRPr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4075" y="2167794"/>
            <a:ext cx="6639573" cy="931022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</a:t>
            </a:r>
          </a:p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NGÀY TRONG TUẦN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191000" y="3257550"/>
            <a:ext cx="3725862" cy="50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/>
          <a:p>
            <a:pPr defTabSz="684213"/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alt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5834" y="1316031"/>
            <a:ext cx="5300167" cy="43858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68579" tIns="34289" rIns="68579" bIns="34289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ĐỘNG: LÀM QUEN VỚI TOÁN</a:t>
            </a:r>
            <a:endParaRPr lang="en-US" kern="0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04800" y="514350"/>
            <a:ext cx="3429000" cy="43434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  <a:p>
            <a:pPr eaLnBrk="1" hangingPunct="1"/>
            <a:endParaRPr lang="en-US" altLang="en-US" sz="3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533400" y="571500"/>
            <a:ext cx="297180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 2021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MAR</a:t>
            </a:r>
            <a:endParaRPr lang="en-US" altLang="en-US" sz="1800" b="1">
              <a:latin typeface="Times New Roman" pitchFamily="18" charset="0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331913" y="3906838"/>
            <a:ext cx="152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908050" y="2630488"/>
            <a:ext cx="1976438" cy="646112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THỨ BA</a:t>
            </a:r>
          </a:p>
        </p:txBody>
      </p:sp>
      <p:pic>
        <p:nvPicPr>
          <p:cNvPr id="23558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06938"/>
            <a:ext cx="41148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86250"/>
            <a:ext cx="4038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r="5496"/>
          <a:stretch>
            <a:fillRect/>
          </a:stretch>
        </p:blipFill>
        <p:spPr bwMode="auto">
          <a:xfrm>
            <a:off x="3995738" y="1143000"/>
            <a:ext cx="4576762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438400" y="361950"/>
            <a:ext cx="3886200" cy="4419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5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338513" y="2743200"/>
            <a:ext cx="2000250" cy="64611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THỨ TƯ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816225" y="514350"/>
            <a:ext cx="3044825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 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2012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  MAR</a:t>
            </a:r>
          </a:p>
        </p:txBody>
      </p:sp>
      <p:pic>
        <p:nvPicPr>
          <p:cNvPr id="24581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2392363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85800"/>
            <a:ext cx="25908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04800" y="428625"/>
            <a:ext cx="3429000" cy="4200525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5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sz="1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9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5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844550" y="2767013"/>
            <a:ext cx="2189163" cy="61595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400" b="1">
                <a:solidFill>
                  <a:srgbClr val="0000FF"/>
                </a:solidFill>
                <a:latin typeface="Times New Roman" pitchFamily="18" charset="0"/>
              </a:rPr>
              <a:t>THỨ TƯ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608013" y="685800"/>
            <a:ext cx="283210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2012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MAR</a:t>
            </a:r>
          </a:p>
        </p:txBody>
      </p:sp>
      <p:pic>
        <p:nvPicPr>
          <p:cNvPr id="25605" name="Picture 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800600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57700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038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971550"/>
            <a:ext cx="43846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514600" y="457200"/>
            <a:ext cx="3886200" cy="44577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  <a:p>
            <a:pPr eaLnBrk="1" hangingPunct="1"/>
            <a:endParaRPr lang="en-US" altLang="en-US" sz="4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6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968625" y="514350"/>
            <a:ext cx="2949575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 2012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 MAR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386138" y="2873375"/>
            <a:ext cx="2187575" cy="5842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THỨ NĂM</a:t>
            </a:r>
          </a:p>
        </p:txBody>
      </p:sp>
      <p:pic>
        <p:nvPicPr>
          <p:cNvPr id="26629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2514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14550"/>
            <a:ext cx="2667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04800" y="428625"/>
            <a:ext cx="3505200" cy="4383088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4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6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608013" y="571500"/>
            <a:ext cx="283210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2012 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MAR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909638" y="2457450"/>
            <a:ext cx="2187575" cy="5842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THỨ NĂM</a:t>
            </a:r>
          </a:p>
        </p:txBody>
      </p:sp>
      <p:pic>
        <p:nvPicPr>
          <p:cNvPr id="27653" name="Picture 7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811713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57700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7"/>
          <a:stretch>
            <a:fillRect/>
          </a:stretch>
        </p:blipFill>
        <p:spPr bwMode="auto">
          <a:xfrm>
            <a:off x="4152900" y="1052513"/>
            <a:ext cx="4610100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362200" y="400050"/>
            <a:ext cx="4038600" cy="44577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5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6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7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970213" y="457200"/>
            <a:ext cx="285115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2021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 MAR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386138" y="2630488"/>
            <a:ext cx="2027237" cy="5842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THỨ SÁU</a:t>
            </a:r>
          </a:p>
        </p:txBody>
      </p:sp>
      <p:pic>
        <p:nvPicPr>
          <p:cNvPr id="28677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00350"/>
            <a:ext cx="2514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145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04800" y="342900"/>
            <a:ext cx="3429000" cy="451485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7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  <a:p>
            <a:pPr eaLnBrk="1" hangingPunct="1"/>
            <a:endParaRPr lang="en-US" altLang="en-US" sz="5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7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549275" y="428625"/>
            <a:ext cx="2949575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 2021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 MAR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947738" y="2563813"/>
            <a:ext cx="2027237" cy="585787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THỨ SÁU</a:t>
            </a:r>
          </a:p>
        </p:txBody>
      </p:sp>
      <p:pic>
        <p:nvPicPr>
          <p:cNvPr id="29701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00550"/>
            <a:ext cx="4038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19991" r="-359"/>
          <a:stretch>
            <a:fillRect/>
          </a:stretch>
        </p:blipFill>
        <p:spPr bwMode="auto">
          <a:xfrm>
            <a:off x="3962400" y="919163"/>
            <a:ext cx="4859338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667000" y="400050"/>
            <a:ext cx="3810000" cy="428625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0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  <a:p>
            <a:pPr eaLnBrk="1" hangingPunct="1"/>
            <a:endParaRPr lang="en-US" altLang="en-US" sz="10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0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044825" y="457200"/>
            <a:ext cx="3044825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FF3300"/>
                </a:solidFill>
                <a:latin typeface="Times New Roman" pitchFamily="18" charset="0"/>
              </a:rPr>
              <a:t>2021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 MAR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429000" y="2371725"/>
            <a:ext cx="2297113" cy="585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THỨ BẢY</a:t>
            </a:r>
          </a:p>
        </p:txBody>
      </p:sp>
      <p:pic>
        <p:nvPicPr>
          <p:cNvPr id="30725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71750"/>
            <a:ext cx="2362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667000" y="285750"/>
            <a:ext cx="3886200" cy="4572000"/>
          </a:xfrm>
          <a:prstGeom prst="rect">
            <a:avLst/>
          </a:prstGeom>
          <a:solidFill>
            <a:srgbClr val="FF99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20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  <a:p>
            <a:pPr eaLnBrk="1" hangingPunct="1"/>
            <a:endParaRPr lang="en-US" altLang="en-US" sz="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371850" y="2514600"/>
            <a:ext cx="2386013" cy="58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CHỦ NHẬT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124200" y="457200"/>
            <a:ext cx="2943225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BA 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2021 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 MAR</a:t>
            </a:r>
          </a:p>
        </p:txBody>
      </p:sp>
      <p:pic>
        <p:nvPicPr>
          <p:cNvPr id="31749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2438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2286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876800" y="400050"/>
            <a:ext cx="3810000" cy="44577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20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  <a:p>
            <a:pPr eaLnBrk="1" hangingPunct="1"/>
            <a:endParaRPr lang="en-US" altLang="en-US" sz="28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7200" y="400050"/>
            <a:ext cx="3810000" cy="44577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  <a:p>
            <a:pPr eaLnBrk="1" hangingPunct="1"/>
            <a:endParaRPr lang="en-US" altLang="en-US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38200" y="457200"/>
            <a:ext cx="2819400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BA 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2021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 MAR</a:t>
            </a:r>
            <a:endParaRPr lang="en-US" alt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265238" y="2773363"/>
            <a:ext cx="2193925" cy="646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 BẢY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294313" y="457200"/>
            <a:ext cx="2870200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2021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  MAR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5368925" y="2628900"/>
            <a:ext cx="2660650" cy="646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CHỦ NHẬT</a:t>
            </a:r>
          </a:p>
        </p:txBody>
      </p:sp>
      <p:pic>
        <p:nvPicPr>
          <p:cNvPr id="32776" name="Picture 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4900"/>
            <a:ext cx="403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14900"/>
            <a:ext cx="403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250" y="2419350"/>
            <a:ext cx="514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479925" y="10556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79925" y="13985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79925" y="1090613"/>
            <a:ext cx="184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0" y="400050"/>
          <a:ext cx="9144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Slide" r:id="rId3" imgW="4457700" imgH="3343351" progId="PowerPoint.Slide.8">
                  <p:embed/>
                </p:oleObj>
              </mc:Choice>
              <mc:Fallback>
                <p:oleObj name="Slide" r:id="rId3" imgW="4457700" imgH="3343351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0050"/>
                        <a:ext cx="914400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1524000" y="2400300"/>
            <a:ext cx="6248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18900000" scaled="1"/>
                </a:gradFill>
                <a:latin typeface="Times New Roman"/>
                <a:cs typeface="Times New Roman"/>
              </a:rPr>
              <a:t>"Vui chơi học tập"</a:t>
            </a:r>
            <a:endParaRPr lang="en-US" sz="3600" kern="10">
              <a:gradFill rotWithShape="1">
                <a:gsLst>
                  <a:gs pos="0">
                    <a:srgbClr val="FFBF00"/>
                  </a:gs>
                  <a:gs pos="10001">
                    <a:srgbClr val="F27300"/>
                  </a:gs>
                  <a:gs pos="25000">
                    <a:srgbClr val="8F0040"/>
                  </a:gs>
                  <a:gs pos="50000">
                    <a:srgbClr val="400040"/>
                  </a:gs>
                  <a:gs pos="80000">
                    <a:srgbClr val="000040"/>
                  </a:gs>
                  <a:gs pos="100000">
                    <a:srgbClr val="000000"/>
                  </a:gs>
                </a:gsLst>
                <a:lin ang="189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5367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2800" y="3663950"/>
            <a:ext cx="1981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3682" y="3413918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4419" y="-243681"/>
            <a:ext cx="14859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5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4419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6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7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8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930400"/>
            <a:ext cx="4648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9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0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9" descr="flower[1][1]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9" descr="flower[1][1]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8839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3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4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192338" y="2628900"/>
            <a:ext cx="1828800" cy="2362200"/>
          </a:xfrm>
          <a:prstGeom prst="rect">
            <a:avLst/>
          </a:prstGeom>
          <a:solidFill>
            <a:srgbClr val="FF99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  <a:p>
            <a:pPr eaLnBrk="1" hangingPunct="1"/>
            <a:endParaRPr lang="en-US" altLang="en-US" sz="1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  <a:p>
            <a:pPr algn="l" eaLnBrk="1" hangingPunct="1"/>
            <a:endParaRPr lang="en-US" altLang="en-US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277100" y="38100"/>
            <a:ext cx="18288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5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5</a:t>
            </a:r>
          </a:p>
          <a:p>
            <a:pPr eaLnBrk="1" hangingPunct="1"/>
            <a:endParaRPr lang="en-US" altLang="en-US" sz="2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4483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  <a:p>
            <a:pPr eaLnBrk="1" hangingPunct="1"/>
            <a:endParaRPr lang="en-US" altLang="en-US" sz="16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6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6195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5  </a:t>
            </a:r>
            <a:r>
              <a:rPr lang="en-US" altLang="en-US" sz="4800" b="1">
                <a:solidFill>
                  <a:srgbClr val="0000CC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907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4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4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-381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 sz="1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52400" y="2628900"/>
            <a:ext cx="1828800" cy="2362200"/>
          </a:xfrm>
          <a:prstGeom prst="rect">
            <a:avLst/>
          </a:prstGeom>
          <a:solidFill>
            <a:srgbClr val="FF99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" b="1">
                <a:solidFill>
                  <a:srgbClr val="FF0000"/>
                </a:solidFill>
                <a:latin typeface="Times New Roman" pitchFamily="18" charset="0"/>
              </a:rPr>
              <a:t>Ơ</a:t>
            </a:r>
          </a:p>
          <a:p>
            <a:pPr eaLnBrk="1" hangingPunct="1"/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  <a:p>
            <a:pPr eaLnBrk="1" hangingPunct="1"/>
            <a:endParaRPr lang="en-US" altLang="en-US" sz="3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8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</a:t>
            </a:r>
          </a:p>
          <a:p>
            <a:pPr algn="l" eaLnBrk="1" hangingPunct="1"/>
            <a:endParaRPr lang="en-US" altLang="en-US" sz="1200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2316163" y="2705100"/>
            <a:ext cx="1524000" cy="246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FF0000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-38100" y="114300"/>
            <a:ext cx="16764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00FF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3803" name="Rectangle 13"/>
          <p:cNvSpPr>
            <a:spLocks noChangeArrowheads="1"/>
          </p:cNvSpPr>
          <p:nvPr/>
        </p:nvSpPr>
        <p:spPr bwMode="auto">
          <a:xfrm>
            <a:off x="18669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2001 MAR</a:t>
            </a:r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2166938" y="1257300"/>
            <a:ext cx="981075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BA</a:t>
            </a:r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338138" y="1257300"/>
            <a:ext cx="1084262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FF"/>
                </a:solidFill>
                <a:latin typeface="Times New Roman" pitchFamily="18" charset="0"/>
              </a:rPr>
              <a:t>THỨ HAI</a:t>
            </a:r>
          </a:p>
        </p:txBody>
      </p:sp>
      <p:sp>
        <p:nvSpPr>
          <p:cNvPr id="33806" name="Rectangle 16"/>
          <p:cNvSpPr>
            <a:spLocks noChangeArrowheads="1"/>
          </p:cNvSpPr>
          <p:nvPr/>
        </p:nvSpPr>
        <p:spPr bwMode="auto">
          <a:xfrm>
            <a:off x="3705225" y="114300"/>
            <a:ext cx="1524000" cy="2460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3807" name="Rectangle 17"/>
          <p:cNvSpPr>
            <a:spLocks noChangeArrowheads="1"/>
          </p:cNvSpPr>
          <p:nvPr/>
        </p:nvSpPr>
        <p:spPr bwMode="auto">
          <a:xfrm>
            <a:off x="3921125" y="1257300"/>
            <a:ext cx="996950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TƯ</a:t>
            </a:r>
          </a:p>
        </p:txBody>
      </p:sp>
      <p:sp>
        <p:nvSpPr>
          <p:cNvPr id="33808" name="Rectangle 18"/>
          <p:cNvSpPr>
            <a:spLocks noChangeArrowheads="1"/>
          </p:cNvSpPr>
          <p:nvPr/>
        </p:nvSpPr>
        <p:spPr bwMode="auto">
          <a:xfrm>
            <a:off x="55245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latin typeface="Times New Roman" pitchFamily="18" charset="0"/>
              </a:rPr>
              <a:t> </a:t>
            </a:r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3809" name="Rectangle 19"/>
          <p:cNvSpPr>
            <a:spLocks noChangeArrowheads="1"/>
          </p:cNvSpPr>
          <p:nvPr/>
        </p:nvSpPr>
        <p:spPr bwMode="auto">
          <a:xfrm>
            <a:off x="5672138" y="1257300"/>
            <a:ext cx="1184275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NĂM</a:t>
            </a:r>
          </a:p>
        </p:txBody>
      </p:sp>
      <p:sp>
        <p:nvSpPr>
          <p:cNvPr id="33810" name="Rectangle 20"/>
          <p:cNvSpPr>
            <a:spLocks noChangeArrowheads="1"/>
          </p:cNvSpPr>
          <p:nvPr/>
        </p:nvSpPr>
        <p:spPr bwMode="auto">
          <a:xfrm>
            <a:off x="75057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 MAR</a:t>
            </a:r>
          </a:p>
        </p:txBody>
      </p:sp>
      <p:sp>
        <p:nvSpPr>
          <p:cNvPr id="33811" name="Rectangle 21"/>
          <p:cNvSpPr>
            <a:spLocks noChangeArrowheads="1"/>
          </p:cNvSpPr>
          <p:nvPr/>
        </p:nvSpPr>
        <p:spPr bwMode="auto">
          <a:xfrm>
            <a:off x="7577138" y="1257300"/>
            <a:ext cx="1104900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SÁU</a:t>
            </a:r>
          </a:p>
        </p:txBody>
      </p:sp>
      <p:sp>
        <p:nvSpPr>
          <p:cNvPr id="33812" name="Rectangle 22"/>
          <p:cNvSpPr>
            <a:spLocks noChangeArrowheads="1"/>
          </p:cNvSpPr>
          <p:nvPr/>
        </p:nvSpPr>
        <p:spPr bwMode="auto">
          <a:xfrm>
            <a:off x="533400" y="3695700"/>
            <a:ext cx="1127125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itchFamily="18" charset="0"/>
              </a:rPr>
              <a:t>THỨ BẢY</a:t>
            </a:r>
          </a:p>
        </p:txBody>
      </p:sp>
      <p:sp>
        <p:nvSpPr>
          <p:cNvPr id="33813" name="Rectangle 23"/>
          <p:cNvSpPr>
            <a:spLocks noChangeArrowheads="1"/>
          </p:cNvSpPr>
          <p:nvPr/>
        </p:nvSpPr>
        <p:spPr bwMode="auto">
          <a:xfrm>
            <a:off x="2362200" y="3695700"/>
            <a:ext cx="1295400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FF3300"/>
                </a:solidFill>
                <a:latin typeface="Times New Roman" pitchFamily="18" charset="0"/>
              </a:rPr>
              <a:t>CHỦ</a:t>
            </a:r>
            <a:r>
              <a:rPr lang="en-US" altLang="en-US" sz="1600" b="1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sz="1600" b="1">
                <a:solidFill>
                  <a:srgbClr val="FF3300"/>
                </a:solidFill>
                <a:latin typeface="Times New Roman" pitchFamily="18" charset="0"/>
              </a:rPr>
              <a:t>NHẬT</a:t>
            </a:r>
          </a:p>
        </p:txBody>
      </p:sp>
      <p:pic>
        <p:nvPicPr>
          <p:cNvPr id="33814" name="Picture 26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9911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27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381500"/>
            <a:ext cx="495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628900"/>
            <a:ext cx="502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7" name="Rectangle 27"/>
          <p:cNvSpPr>
            <a:spLocks noChangeArrowheads="1"/>
          </p:cNvSpPr>
          <p:nvPr/>
        </p:nvSpPr>
        <p:spPr bwMode="auto">
          <a:xfrm>
            <a:off x="309563" y="2686050"/>
            <a:ext cx="1524000" cy="246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FF0000"/>
                </a:solidFill>
                <a:latin typeface="Times New Roman" pitchFamily="18" charset="0"/>
              </a:rPr>
              <a:t>THÁNG BA  2021 MAR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479925" y="1141413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19" name="WordArt 6"/>
          <p:cNvSpPr>
            <a:spLocks noChangeArrowheads="1" noChangeShapeType="1" noTextEdit="1"/>
          </p:cNvSpPr>
          <p:nvPr/>
        </p:nvSpPr>
        <p:spPr bwMode="auto">
          <a:xfrm>
            <a:off x="381000" y="361950"/>
            <a:ext cx="7620000" cy="7318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Phần 3: “Bé trổ tài”</a:t>
            </a:r>
          </a:p>
        </p:txBody>
      </p:sp>
      <p:pic>
        <p:nvPicPr>
          <p:cNvPr id="34820" name="Picture 2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6775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573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35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52413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36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9350" y="2419350"/>
            <a:ext cx="514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2419350"/>
            <a:ext cx="514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4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1988"/>
            <a:ext cx="3581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Group 2"/>
          <p:cNvGraphicFramePr>
            <a:graphicFrameLocks noGrp="1"/>
          </p:cNvGraphicFramePr>
          <p:nvPr>
            <p:ph idx="4294967295"/>
          </p:nvPr>
        </p:nvGraphicFramePr>
        <p:xfrm>
          <a:off x="6096000" y="17145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NĂM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592" name="Group 8"/>
          <p:cNvGraphicFramePr>
            <a:graphicFrameLocks noGrp="1"/>
          </p:cNvGraphicFramePr>
          <p:nvPr/>
        </p:nvGraphicFramePr>
        <p:xfrm>
          <a:off x="4343400" y="51435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TƯ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598" name="Group 14"/>
          <p:cNvGraphicFramePr>
            <a:graphicFrameLocks noGrp="1"/>
          </p:cNvGraphicFramePr>
          <p:nvPr/>
        </p:nvGraphicFramePr>
        <p:xfrm>
          <a:off x="2590800" y="914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BA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04" name="Group 20"/>
          <p:cNvGraphicFramePr>
            <a:graphicFrameLocks noGrp="1"/>
          </p:cNvGraphicFramePr>
          <p:nvPr/>
        </p:nvGraphicFramePr>
        <p:xfrm>
          <a:off x="33528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6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SÁU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10" name="Group 26"/>
          <p:cNvGraphicFramePr>
            <a:graphicFrameLocks noGrp="1"/>
          </p:cNvGraphicFramePr>
          <p:nvPr/>
        </p:nvGraphicFramePr>
        <p:xfrm>
          <a:off x="838200" y="13716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HAI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16" name="Group 32"/>
          <p:cNvGraphicFramePr>
            <a:graphicFrameLocks noGrp="1"/>
          </p:cNvGraphicFramePr>
          <p:nvPr/>
        </p:nvGraphicFramePr>
        <p:xfrm>
          <a:off x="51054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6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BẢY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22" name="Group 38"/>
          <p:cNvGraphicFramePr>
            <a:graphicFrameLocks noGrp="1"/>
          </p:cNvGraphicFramePr>
          <p:nvPr/>
        </p:nvGraphicFramePr>
        <p:xfrm>
          <a:off x="68580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 NHẬT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5884" name="Rectangle 44"/>
          <p:cNvSpPr>
            <a:spLocks noChangeArrowheads="1"/>
          </p:cNvSpPr>
          <p:nvPr/>
        </p:nvSpPr>
        <p:spPr bwMode="auto">
          <a:xfrm>
            <a:off x="0" y="-74613"/>
            <a:ext cx="6019800" cy="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buFontTx/>
              <a:buChar char="•"/>
              <a:tabLst>
                <a:tab pos="342900" algn="l"/>
              </a:tabLst>
            </a:pPr>
            <a:r>
              <a:rPr lang="en-US" altLang="en-US" sz="32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Nhận biết các ngày trong tuần: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0" name="Group 2"/>
          <p:cNvGraphicFramePr>
            <a:graphicFrameLocks noGrp="1"/>
          </p:cNvGraphicFramePr>
          <p:nvPr>
            <p:ph idx="4294967295"/>
          </p:nvPr>
        </p:nvGraphicFramePr>
        <p:xfrm>
          <a:off x="6096000" y="17145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NĂM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16" name="Group 8"/>
          <p:cNvGraphicFramePr>
            <a:graphicFrameLocks noGrp="1"/>
          </p:cNvGraphicFramePr>
          <p:nvPr/>
        </p:nvGraphicFramePr>
        <p:xfrm>
          <a:off x="4343400" y="51435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TƯ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22" name="Group 14"/>
          <p:cNvGraphicFramePr>
            <a:graphicFrameLocks noGrp="1"/>
          </p:cNvGraphicFramePr>
          <p:nvPr/>
        </p:nvGraphicFramePr>
        <p:xfrm>
          <a:off x="2590800" y="914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BA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28" name="Group 20"/>
          <p:cNvGraphicFramePr>
            <a:graphicFrameLocks noGrp="1"/>
          </p:cNvGraphicFramePr>
          <p:nvPr/>
        </p:nvGraphicFramePr>
        <p:xfrm>
          <a:off x="33528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SÁU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34" name="Group 26"/>
          <p:cNvGraphicFramePr>
            <a:graphicFrameLocks noGrp="1"/>
          </p:cNvGraphicFramePr>
          <p:nvPr/>
        </p:nvGraphicFramePr>
        <p:xfrm>
          <a:off x="838200" y="13716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HAI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40" name="Group 32"/>
          <p:cNvGraphicFramePr>
            <a:graphicFrameLocks noGrp="1"/>
          </p:cNvGraphicFramePr>
          <p:nvPr/>
        </p:nvGraphicFramePr>
        <p:xfrm>
          <a:off x="51054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altLang="en-US" sz="6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BẢY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46" name="Group 38"/>
          <p:cNvGraphicFramePr>
            <a:graphicFrameLocks noGrp="1"/>
          </p:cNvGraphicFramePr>
          <p:nvPr/>
        </p:nvGraphicFramePr>
        <p:xfrm>
          <a:off x="6858000" y="3200400"/>
          <a:ext cx="1752600" cy="177165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7716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429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NĂM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endParaRPr kumimoji="0" lang="en-US" altLang="en-US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 NHẬT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92338" y="2628900"/>
            <a:ext cx="1828800" cy="2362200"/>
          </a:xfrm>
          <a:prstGeom prst="rect">
            <a:avLst/>
          </a:prstGeom>
          <a:solidFill>
            <a:srgbClr val="FF99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  <a:p>
            <a:pPr eaLnBrk="1" hangingPunct="1"/>
            <a:endParaRPr lang="en-US" altLang="en-US" sz="1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Times New Roman" pitchFamily="18" charset="0"/>
              </a:rPr>
              <a:t>THÁNG HAI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  <a:p>
            <a:pPr algn="l" eaLnBrk="1" hangingPunct="1"/>
            <a:endParaRPr lang="en-US" altLang="en-US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277100" y="38100"/>
            <a:ext cx="18288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5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5</a:t>
            </a:r>
          </a:p>
          <a:p>
            <a:pPr eaLnBrk="1" hangingPunct="1"/>
            <a:endParaRPr lang="en-US" altLang="en-US" sz="2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4483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  <a:p>
            <a:pPr eaLnBrk="1" hangingPunct="1"/>
            <a:endParaRPr lang="en-US" altLang="en-US" sz="16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6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6195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 </a:t>
            </a:r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7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5  </a:t>
            </a:r>
            <a:r>
              <a:rPr lang="en-US" altLang="en-US" sz="4800" b="1">
                <a:solidFill>
                  <a:srgbClr val="0000CC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0000CC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7907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  <a:p>
            <a:pPr eaLnBrk="1" hangingPunct="1"/>
            <a:endParaRPr lang="en-US" altLang="en-US" sz="7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400" b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CC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4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-38100" y="38100"/>
            <a:ext cx="1752600" cy="25146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 sz="1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9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sz="9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 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52400" y="2628900"/>
            <a:ext cx="1828800" cy="2362200"/>
          </a:xfrm>
          <a:prstGeom prst="rect">
            <a:avLst/>
          </a:prstGeom>
          <a:solidFill>
            <a:srgbClr val="FF99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" b="1">
                <a:solidFill>
                  <a:srgbClr val="FF0000"/>
                </a:solidFill>
                <a:latin typeface="Times New Roman" pitchFamily="18" charset="0"/>
              </a:rPr>
              <a:t>Ơ</a:t>
            </a:r>
          </a:p>
          <a:p>
            <a:pPr eaLnBrk="1" hangingPunct="1"/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  <a:p>
            <a:pPr eaLnBrk="1" hangingPunct="1"/>
            <a:endParaRPr lang="en-US" altLang="en-US" sz="3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8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</a:rPr>
              <a:t>                                  </a:t>
            </a:r>
          </a:p>
          <a:p>
            <a:pPr algn="l" eaLnBrk="1" hangingPunct="1"/>
            <a:endParaRPr lang="en-US" altLang="en-US" sz="1200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200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316163" y="2705100"/>
            <a:ext cx="1524000" cy="246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FF0000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7898" name="Rectangle 12"/>
          <p:cNvSpPr>
            <a:spLocks noChangeArrowheads="1"/>
          </p:cNvSpPr>
          <p:nvPr/>
        </p:nvSpPr>
        <p:spPr bwMode="auto">
          <a:xfrm>
            <a:off x="-38100" y="114300"/>
            <a:ext cx="16764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00FF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7899" name="Rectangle 13"/>
          <p:cNvSpPr>
            <a:spLocks noChangeArrowheads="1"/>
          </p:cNvSpPr>
          <p:nvPr/>
        </p:nvSpPr>
        <p:spPr bwMode="auto">
          <a:xfrm>
            <a:off x="18669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2001 MAR</a:t>
            </a:r>
          </a:p>
        </p:txBody>
      </p:sp>
      <p:sp>
        <p:nvSpPr>
          <p:cNvPr id="37900" name="Rectangle 14"/>
          <p:cNvSpPr>
            <a:spLocks noChangeArrowheads="1"/>
          </p:cNvSpPr>
          <p:nvPr/>
        </p:nvSpPr>
        <p:spPr bwMode="auto">
          <a:xfrm>
            <a:off x="2166938" y="1257300"/>
            <a:ext cx="981075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BA</a:t>
            </a:r>
          </a:p>
        </p:txBody>
      </p:sp>
      <p:sp>
        <p:nvSpPr>
          <p:cNvPr id="37901" name="Rectangle 15"/>
          <p:cNvSpPr>
            <a:spLocks noChangeArrowheads="1"/>
          </p:cNvSpPr>
          <p:nvPr/>
        </p:nvSpPr>
        <p:spPr bwMode="auto">
          <a:xfrm>
            <a:off x="338138" y="1257300"/>
            <a:ext cx="1084262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FF"/>
                </a:solidFill>
                <a:latin typeface="Times New Roman" pitchFamily="18" charset="0"/>
              </a:rPr>
              <a:t>THỨ HAI</a:t>
            </a:r>
          </a:p>
        </p:txBody>
      </p:sp>
      <p:sp>
        <p:nvSpPr>
          <p:cNvPr id="37902" name="Rectangle 16"/>
          <p:cNvSpPr>
            <a:spLocks noChangeArrowheads="1"/>
          </p:cNvSpPr>
          <p:nvPr/>
        </p:nvSpPr>
        <p:spPr bwMode="auto">
          <a:xfrm>
            <a:off x="3705225" y="114300"/>
            <a:ext cx="1524000" cy="2460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7903" name="Rectangle 17"/>
          <p:cNvSpPr>
            <a:spLocks noChangeArrowheads="1"/>
          </p:cNvSpPr>
          <p:nvPr/>
        </p:nvSpPr>
        <p:spPr bwMode="auto">
          <a:xfrm>
            <a:off x="3921125" y="1257300"/>
            <a:ext cx="996950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TƯ</a:t>
            </a:r>
          </a:p>
        </p:txBody>
      </p:sp>
      <p:sp>
        <p:nvSpPr>
          <p:cNvPr id="37904" name="Rectangle 18"/>
          <p:cNvSpPr>
            <a:spLocks noChangeArrowheads="1"/>
          </p:cNvSpPr>
          <p:nvPr/>
        </p:nvSpPr>
        <p:spPr bwMode="auto">
          <a:xfrm>
            <a:off x="55245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7905" name="Rectangle 19"/>
          <p:cNvSpPr>
            <a:spLocks noChangeArrowheads="1"/>
          </p:cNvSpPr>
          <p:nvPr/>
        </p:nvSpPr>
        <p:spPr bwMode="auto">
          <a:xfrm>
            <a:off x="5672138" y="1257300"/>
            <a:ext cx="1184275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NĂM</a:t>
            </a:r>
          </a:p>
        </p:txBody>
      </p:sp>
      <p:sp>
        <p:nvSpPr>
          <p:cNvPr id="37906" name="Rectangle 20"/>
          <p:cNvSpPr>
            <a:spLocks noChangeArrowheads="1"/>
          </p:cNvSpPr>
          <p:nvPr/>
        </p:nvSpPr>
        <p:spPr bwMode="auto">
          <a:xfrm>
            <a:off x="7505700" y="114300"/>
            <a:ext cx="1600200" cy="254000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00CC"/>
                </a:solidFill>
                <a:latin typeface="Times New Roman" pitchFamily="18" charset="0"/>
              </a:rPr>
              <a:t>THÁNG BA  2021  MAR</a:t>
            </a:r>
          </a:p>
        </p:txBody>
      </p:sp>
      <p:sp>
        <p:nvSpPr>
          <p:cNvPr id="37907" name="Rectangle 21"/>
          <p:cNvSpPr>
            <a:spLocks noChangeArrowheads="1"/>
          </p:cNvSpPr>
          <p:nvPr/>
        </p:nvSpPr>
        <p:spPr bwMode="auto">
          <a:xfrm>
            <a:off x="7577138" y="1257300"/>
            <a:ext cx="1104900" cy="346075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THỨ SÁU</a:t>
            </a:r>
          </a:p>
        </p:txBody>
      </p:sp>
      <p:sp>
        <p:nvSpPr>
          <p:cNvPr id="37908" name="Rectangle 22"/>
          <p:cNvSpPr>
            <a:spLocks noChangeArrowheads="1"/>
          </p:cNvSpPr>
          <p:nvPr/>
        </p:nvSpPr>
        <p:spPr bwMode="auto">
          <a:xfrm>
            <a:off x="533400" y="3695700"/>
            <a:ext cx="1127125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itchFamily="18" charset="0"/>
              </a:rPr>
              <a:t>THỨ BẢY</a:t>
            </a:r>
          </a:p>
        </p:txBody>
      </p:sp>
      <p:sp>
        <p:nvSpPr>
          <p:cNvPr id="37909" name="Rectangle 23"/>
          <p:cNvSpPr>
            <a:spLocks noChangeArrowheads="1"/>
          </p:cNvSpPr>
          <p:nvPr/>
        </p:nvSpPr>
        <p:spPr bwMode="auto">
          <a:xfrm>
            <a:off x="2362200" y="3695700"/>
            <a:ext cx="1295400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FF3300"/>
                </a:solidFill>
                <a:latin typeface="Times New Roman" pitchFamily="18" charset="0"/>
              </a:rPr>
              <a:t>CHỦ</a:t>
            </a:r>
            <a:r>
              <a:rPr lang="en-US" altLang="en-US" sz="1600" b="1">
                <a:solidFill>
                  <a:srgbClr val="808080"/>
                </a:solidFill>
                <a:latin typeface="Times New Roman" pitchFamily="18" charset="0"/>
              </a:rPr>
              <a:t> </a:t>
            </a:r>
            <a:r>
              <a:rPr lang="en-US" altLang="en-US" sz="1600" b="1">
                <a:solidFill>
                  <a:srgbClr val="FF3300"/>
                </a:solidFill>
                <a:latin typeface="Times New Roman" pitchFamily="18" charset="0"/>
              </a:rPr>
              <a:t>NHẬT</a:t>
            </a:r>
          </a:p>
        </p:txBody>
      </p:sp>
      <p:pic>
        <p:nvPicPr>
          <p:cNvPr id="37910" name="Picture 26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9911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7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381500"/>
            <a:ext cx="495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628900"/>
            <a:ext cx="502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27"/>
          <p:cNvSpPr>
            <a:spLocks noChangeArrowheads="1"/>
          </p:cNvSpPr>
          <p:nvPr/>
        </p:nvSpPr>
        <p:spPr bwMode="auto">
          <a:xfrm>
            <a:off x="309563" y="2686050"/>
            <a:ext cx="1524000" cy="246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FF0000"/>
                </a:solidFill>
                <a:latin typeface="Times New Roman" pitchFamily="18" charset="0"/>
              </a:rPr>
              <a:t>THÁNG BA  2021 MAR</a:t>
            </a: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267200" y="3028950"/>
            <a:ext cx="4724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Trò chơi: </a:t>
            </a:r>
          </a:p>
          <a:p>
            <a:pPr>
              <a:tabLst>
                <a:tab pos="342900" algn="l"/>
              </a:tabLs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“ Thi xem đội nào đúng”: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lower-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52388" y="1752600"/>
            <a:ext cx="9144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C02CE"/>
                </a:solidFill>
                <a:latin typeface="Century Schoolbook" pitchFamily="18" charset="0"/>
                <a:cs typeface="Arial" charset="0"/>
              </a:rPr>
              <a:t>BUỔI HỌC KẾT THÚC.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C02CE"/>
                </a:solidFill>
                <a:latin typeface="Century Schoolbook" pitchFamily="18" charset="0"/>
                <a:cs typeface="Arial" charset="0"/>
              </a:rPr>
              <a:t>XIN CHÂN THÀNH CÁM ƠN</a:t>
            </a:r>
            <a:r>
              <a:rPr lang="en-US" altLang="en-US" sz="4400" b="1">
                <a:solidFill>
                  <a:srgbClr val="0C02CE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pic>
        <p:nvPicPr>
          <p:cNvPr id="166916" name="Picture 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925"/>
            <a:ext cx="16335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4098925"/>
            <a:ext cx="16335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skipitri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16363"/>
            <a:ext cx="4191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 descr="761208civf7vumc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5745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761208civf7vumc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8605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 descr="761208civf7vumc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479925" y="10556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79925" y="13985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79925" y="1084263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9" name="WordArt 6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43434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18900000" scaled="1"/>
                </a:gradFill>
                <a:latin typeface="Times New Roman"/>
                <a:cs typeface="Times New Roman"/>
              </a:rPr>
              <a:t>Gồm 4 phần:</a:t>
            </a:r>
          </a:p>
        </p:txBody>
      </p:sp>
      <p:sp>
        <p:nvSpPr>
          <p:cNvPr id="16390" name="WordArt 7"/>
          <p:cNvSpPr>
            <a:spLocks noChangeArrowheads="1" noChangeShapeType="1" noTextEdit="1"/>
          </p:cNvSpPr>
          <p:nvPr/>
        </p:nvSpPr>
        <p:spPr bwMode="auto">
          <a:xfrm>
            <a:off x="1524000" y="1543050"/>
            <a:ext cx="5867400" cy="52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Phần1: Phần thi "chung sức"</a:t>
            </a:r>
          </a:p>
        </p:txBody>
      </p:sp>
      <p:sp>
        <p:nvSpPr>
          <p:cNvPr id="16391" name="WordArt 8"/>
          <p:cNvSpPr>
            <a:spLocks noChangeArrowheads="1" noChangeShapeType="1" noTextEdit="1"/>
          </p:cNvSpPr>
          <p:nvPr/>
        </p:nvSpPr>
        <p:spPr bwMode="auto">
          <a:xfrm>
            <a:off x="1524000" y="2114550"/>
            <a:ext cx="5562600" cy="522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Phần 2: "Bé cùng tìm hiểu"</a:t>
            </a:r>
          </a:p>
        </p:txBody>
      </p:sp>
      <p:sp>
        <p:nvSpPr>
          <p:cNvPr id="16392" name="WordArt 9"/>
          <p:cNvSpPr>
            <a:spLocks noChangeArrowheads="1" noChangeShapeType="1" noTextEdit="1"/>
          </p:cNvSpPr>
          <p:nvPr/>
        </p:nvSpPr>
        <p:spPr bwMode="auto">
          <a:xfrm>
            <a:off x="1524000" y="2686050"/>
            <a:ext cx="3733800" cy="522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18900000" scaled="1"/>
                </a:gradFill>
                <a:latin typeface="Times New Roman"/>
                <a:cs typeface="Times New Roman"/>
              </a:rPr>
              <a:t>- Phần 3: "Bé trổ tài"</a:t>
            </a:r>
          </a:p>
        </p:txBody>
      </p:sp>
      <p:sp>
        <p:nvSpPr>
          <p:cNvPr id="16393" name="WordArt 11"/>
          <p:cNvSpPr>
            <a:spLocks noChangeArrowheads="1" noChangeShapeType="1" noTextEdit="1"/>
          </p:cNvSpPr>
          <p:nvPr/>
        </p:nvSpPr>
        <p:spPr bwMode="auto">
          <a:xfrm>
            <a:off x="1447800" y="3371850"/>
            <a:ext cx="7086600" cy="522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kern="10"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- Phần 4: Kết thúc nhận xét tuyên dương</a:t>
            </a:r>
            <a:endParaRPr lang="en-US" sz="4800" kern="10">
              <a:gradFill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pic>
        <p:nvPicPr>
          <p:cNvPr id="16394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6012" y="2386012"/>
            <a:ext cx="5143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8839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6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648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7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8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1450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9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0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191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1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86513" y="2386012"/>
            <a:ext cx="5143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479925" y="969963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1" name="WordArt 9"/>
          <p:cNvSpPr>
            <a:spLocks noChangeArrowheads="1" noChangeShapeType="1" noTextEdit="1"/>
          </p:cNvSpPr>
          <p:nvPr/>
        </p:nvSpPr>
        <p:spPr bwMode="auto">
          <a:xfrm>
            <a:off x="2657475" y="514350"/>
            <a:ext cx="4133850" cy="530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Phần thi 1: "Chung sức"</a:t>
            </a: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457200" y="2095500"/>
            <a:ext cx="8229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342900" algn="l"/>
              </a:tabLst>
            </a:pPr>
            <a:r>
              <a:rPr lang="en-US" altLang="en-US" sz="2800" b="1"/>
              <a:t>  * </a:t>
            </a:r>
            <a:r>
              <a:rPr lang="en-US" altLang="en-US" sz="3200" b="1">
                <a:latin typeface="Times New Roman" pitchFamily="18" charset="0"/>
              </a:rPr>
              <a:t>T/c: “Ghép tranh”: </a:t>
            </a:r>
            <a:r>
              <a:rPr lang="en-US" altLang="en-US" sz="3200">
                <a:latin typeface="Times New Roman" pitchFamily="18" charset="0"/>
              </a:rPr>
              <a:t>Yêu cầu các bé xếp hình ảnh theo thứ tự các buổi trong ngày:</a:t>
            </a:r>
          </a:p>
          <a:p>
            <a:pPr algn="l">
              <a:tabLst>
                <a:tab pos="342900" algn="l"/>
              </a:tabLst>
            </a:pPr>
            <a:r>
              <a:rPr lang="en-US" altLang="en-US" sz="2800" b="1"/>
              <a:t>         </a:t>
            </a:r>
            <a:r>
              <a:rPr lang="en-US" altLang="en-US" sz="3200">
                <a:latin typeface="Times New Roman" pitchFamily="18" charset="0"/>
              </a:rPr>
              <a:t>Sáng, Trưa, Chiều, Tối</a:t>
            </a:r>
          </a:p>
        </p:txBody>
      </p:sp>
      <p:pic>
        <p:nvPicPr>
          <p:cNvPr id="17413" name="Picture 17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3" y="161925"/>
            <a:ext cx="3276601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4315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71650"/>
            <a:ext cx="24987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7350"/>
            <a:ext cx="2743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29050"/>
            <a:ext cx="3429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29050"/>
            <a:ext cx="2438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86150"/>
            <a:ext cx="2362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5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26511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6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ỔI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57200" y="3943350"/>
            <a:ext cx="1765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2000" b="1">
                <a:solidFill>
                  <a:srgbClr val="0303BD"/>
                </a:solidFill>
                <a:latin typeface="Times New Roman" pitchFamily="18" charset="0"/>
              </a:rPr>
              <a:t>BUỔI SÁNG</a:t>
            </a:r>
            <a:r>
              <a:rPr lang="en-US" altLang="en-US" sz="1800"/>
              <a:t>          </a:t>
            </a:r>
          </a:p>
        </p:txBody>
      </p:sp>
      <p:pic>
        <p:nvPicPr>
          <p:cNvPr id="18436" name="Picture 5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23780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9525"/>
            <a:ext cx="22098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0"/>
            <a:ext cx="197167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990850" y="3962400"/>
            <a:ext cx="1577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1800" b="1">
                <a:solidFill>
                  <a:srgbClr val="0303BD"/>
                </a:solidFill>
                <a:latin typeface="Times New Roman" pitchFamily="18" charset="0"/>
              </a:rPr>
              <a:t>BUỔI </a:t>
            </a:r>
            <a:r>
              <a:rPr lang="en-US" altLang="en-US" sz="2000" b="1">
                <a:solidFill>
                  <a:srgbClr val="0303BD"/>
                </a:solidFill>
                <a:latin typeface="Times New Roman" pitchFamily="18" charset="0"/>
              </a:rPr>
              <a:t>TRƯA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140325" y="3943350"/>
            <a:ext cx="1778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2000" b="1">
                <a:solidFill>
                  <a:srgbClr val="0303BD"/>
                </a:solidFill>
                <a:latin typeface="Times New Roman" pitchFamily="18" charset="0"/>
              </a:rPr>
              <a:t>BUỔI CHIỀU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7115175" y="3962400"/>
            <a:ext cx="2209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2000" b="1">
                <a:solidFill>
                  <a:srgbClr val="0303BD"/>
                </a:solidFill>
                <a:latin typeface="Times New Roman" pitchFamily="18" charset="0"/>
              </a:rPr>
              <a:t>BUỔI TỐI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479925" y="1084263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9" name="WordArt 6"/>
          <p:cNvSpPr>
            <a:spLocks noChangeArrowheads="1" noChangeShapeType="1" noTextEdit="1"/>
          </p:cNvSpPr>
          <p:nvPr/>
        </p:nvSpPr>
        <p:spPr bwMode="auto">
          <a:xfrm>
            <a:off x="873125" y="1084263"/>
            <a:ext cx="7432675" cy="520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Phần 2: “Bé cùng tìm hiểu”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712788" y="2033588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buFontTx/>
              <a:buChar char="•"/>
              <a:tabLst>
                <a:tab pos="342900" algn="l"/>
              </a:tabLst>
            </a:pPr>
            <a:r>
              <a:rPr lang="en-US" altLang="en-US" sz="3200" b="1">
                <a:solidFill>
                  <a:srgbClr val="0303BD"/>
                </a:solidFill>
              </a:rPr>
              <a:t> </a:t>
            </a:r>
            <a:r>
              <a:rPr lang="en-US" altLang="en-US" sz="3200" b="1">
                <a:solidFill>
                  <a:srgbClr val="0303BD"/>
                </a:solidFill>
                <a:latin typeface="Times New Roman" pitchFamily="18" charset="0"/>
              </a:rPr>
              <a:t>Các bé tìm hiểu về các ngày trong tuần:</a:t>
            </a:r>
          </a:p>
        </p:txBody>
      </p:sp>
      <p:pic>
        <p:nvPicPr>
          <p:cNvPr id="19461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114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4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2325688"/>
            <a:ext cx="502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5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00350"/>
            <a:ext cx="525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667000" y="285750"/>
            <a:ext cx="3886200" cy="466883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  <a:endParaRPr lang="en-US" altLang="en-US" sz="1600">
              <a:latin typeface="Times New Roman" pitchFamily="18" charset="0"/>
            </a:endParaRPr>
          </a:p>
          <a:p>
            <a:pPr eaLnBrk="1" hangingPunct="1"/>
            <a:endParaRPr lang="en-US" altLang="en-US" sz="22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</a:rPr>
              <a:t>3</a:t>
            </a:r>
            <a:endParaRPr lang="en-US" altLang="en-US" sz="2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479925" y="10556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200400" y="457200"/>
            <a:ext cx="2819400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2021</a:t>
            </a:r>
            <a:r>
              <a:rPr lang="en-US" altLang="en-US" b="1">
                <a:latin typeface="Times New Roman" pitchFamily="18" charset="0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MAR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3298825" y="3086100"/>
            <a:ext cx="2362200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THỨ HAI</a:t>
            </a:r>
          </a:p>
        </p:txBody>
      </p:sp>
      <p:pic>
        <p:nvPicPr>
          <p:cNvPr id="20486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2286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2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00100"/>
            <a:ext cx="2438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628650"/>
            <a:ext cx="3429000" cy="4144963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  </a:t>
            </a:r>
            <a:endParaRPr lang="en-US" altLang="en-US" sz="10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5000" b="1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4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r>
              <a:rPr lang="en-US" altLang="en-US" sz="2600" b="1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endParaRPr lang="en-US" altLang="en-US" sz="9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800"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479925" y="1055688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531813" y="685800"/>
            <a:ext cx="281305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 2012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  MAR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822325" y="2946400"/>
            <a:ext cx="2206625" cy="64611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THỨ HAI</a:t>
            </a:r>
          </a:p>
        </p:txBody>
      </p:sp>
      <p:pic>
        <p:nvPicPr>
          <p:cNvPr id="21510" name="Picture 8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14850"/>
            <a:ext cx="4038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722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55688"/>
            <a:ext cx="48958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667000" y="400050"/>
            <a:ext cx="3962400" cy="428625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000" b="1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  <a:p>
            <a:pPr eaLnBrk="1" hangingPunct="1"/>
            <a:r>
              <a:rPr lang="en-US" altLang="en-US" sz="100">
                <a:solidFill>
                  <a:srgbClr val="0000FF"/>
                </a:solidFill>
                <a:latin typeface="Times New Roman" pitchFamily="18" charset="0"/>
              </a:rPr>
              <a:t>Ơ[[[[[[[[[[[[</a:t>
            </a:r>
            <a:endParaRPr lang="en-US" altLang="en-US" sz="39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36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18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400" b="1">
                <a:solidFill>
                  <a:srgbClr val="0000FF"/>
                </a:solidFill>
                <a:latin typeface="Times New Roman" pitchFamily="18" charset="0"/>
              </a:rPr>
              <a:t>THÁNG HAI</a:t>
            </a:r>
          </a:p>
          <a:p>
            <a:pPr eaLnBrk="1" hangingPunct="1"/>
            <a:endParaRPr lang="en-US" altLang="en-US" sz="12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altLang="en-US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200" b="1">
                <a:solidFill>
                  <a:srgbClr val="0000FF"/>
                </a:solidFill>
              </a:rPr>
              <a:t> </a:t>
            </a:r>
            <a:endParaRPr lang="en-US" altLang="en-US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198813" y="457200"/>
            <a:ext cx="2851150" cy="46196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THÁNG BA </a:t>
            </a:r>
            <a:r>
              <a:rPr lang="en-US" altLang="en-US" b="1">
                <a:solidFill>
                  <a:srgbClr val="FF6600"/>
                </a:solidFill>
                <a:latin typeface="Times New Roman" pitchFamily="18" charset="0"/>
              </a:rPr>
              <a:t> 2021  </a:t>
            </a:r>
            <a:r>
              <a:rPr lang="en-US" altLang="en-US" sz="1800" b="1">
                <a:solidFill>
                  <a:srgbClr val="0000FF"/>
                </a:solidFill>
                <a:latin typeface="Times New Roman" pitchFamily="18" charset="0"/>
              </a:rPr>
              <a:t>MAR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505200" y="2724150"/>
            <a:ext cx="2133600" cy="646113"/>
          </a:xfrm>
          <a:prstGeom prst="rect">
            <a:avLst/>
          </a:prstGeom>
          <a:solidFill>
            <a:srgbClr val="00FF00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THỨ BA</a:t>
            </a:r>
          </a:p>
        </p:txBody>
      </p:sp>
      <p:pic>
        <p:nvPicPr>
          <p:cNvPr id="22533" name="Picture 14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438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9400" y="685800"/>
            <a:ext cx="24923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74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9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57950" y="2457450"/>
            <a:ext cx="514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</TotalTime>
  <Words>584</Words>
  <Application>Microsoft Office PowerPoint</Application>
  <PresentationFormat>On-screen Show (16:9)</PresentationFormat>
  <Paragraphs>431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 Light</vt:lpstr>
      <vt:lpstr>Calibri</vt:lpstr>
      <vt:lpstr>Times New Roman</vt:lpstr>
      <vt:lpstr>Century Schoolbook</vt:lpstr>
      <vt:lpstr>Default Design</vt:lpstr>
      <vt:lpstr>1_Office Theme</vt:lpstr>
      <vt:lpstr>Microsoft PowerPoint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Vinaghost.Com</dc:creator>
  <cp:lastModifiedBy>Techsi.vn</cp:lastModifiedBy>
  <cp:revision>86</cp:revision>
  <dcterms:created xsi:type="dcterms:W3CDTF">2012-03-04T16:15:16Z</dcterms:created>
  <dcterms:modified xsi:type="dcterms:W3CDTF">2026-02-11T01:58:54Z</dcterms:modified>
</cp:coreProperties>
</file>