
<file path=[Content_Types].xml><?xml version="1.0" encoding="utf-8"?>
<Types xmlns="http://schemas.openxmlformats.org/package/2006/content-types">
  <Default Extension="png" ContentType="image/png"/>
  <Default Extension="jfif" ContentType="image/jpeg"/>
  <Default Extension="bin" ContentType="application/vnd.ms-office.activeX"/>
  <Default Extension="jpeg" ContentType="image/jpeg"/>
  <Default Extension="wma" ContentType="audio/x-ms-wma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56" r:id="rId3"/>
    <p:sldId id="305" r:id="rId4"/>
    <p:sldId id="277" r:id="rId5"/>
    <p:sldId id="259" r:id="rId6"/>
    <p:sldId id="266" r:id="rId7"/>
    <p:sldId id="291" r:id="rId8"/>
    <p:sldId id="279" r:id="rId9"/>
    <p:sldId id="293" r:id="rId10"/>
    <p:sldId id="297" r:id="rId11"/>
    <p:sldId id="304" r:id="rId12"/>
    <p:sldId id="303" r:id="rId13"/>
    <p:sldId id="298" r:id="rId14"/>
    <p:sldId id="302" r:id="rId15"/>
    <p:sldId id="300" r:id="rId16"/>
    <p:sldId id="301" r:id="rId17"/>
    <p:sldId id="307" r:id="rId18"/>
    <p:sldId id="308" r:id="rId19"/>
    <p:sldId id="309" r:id="rId20"/>
    <p:sldId id="306" r:id="rId21"/>
    <p:sldId id="286" r:id="rId22"/>
  </p:sldIdLst>
  <p:sldSz cx="12192000" cy="6858000"/>
  <p:notesSz cx="6858000" cy="9144000"/>
  <p:defaultTextStyle>
    <a:defPPr>
      <a:defRPr lang="vi-VN"/>
    </a:defPPr>
    <a:lvl1pPr marL="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45C3"/>
    <a:srgbClr val="FFCCFF"/>
    <a:srgbClr val="66FFCC"/>
    <a:srgbClr val="C943BC"/>
    <a:srgbClr val="009900"/>
    <a:srgbClr val="FFFFCC"/>
    <a:srgbClr val="CCFFFF"/>
    <a:srgbClr val="99FFCC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33" autoAdjust="0"/>
    <p:restoredTop sz="94660"/>
  </p:normalViewPr>
  <p:slideViewPr>
    <p:cSldViewPr snapToGrid="0">
      <p:cViewPr>
        <p:scale>
          <a:sx n="60" d="100"/>
          <a:sy n="60" d="100"/>
        </p:scale>
        <p:origin x="-282" y="-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4" Type="http://schemas.openxmlformats.org/officeDocument/2006/relationships/image" Target="../media/image5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31A280-1E3B-4CF5-A5B2-89302F9D5082}" type="datetimeFigureOut">
              <a:rPr lang="vi-VN" smtClean="0"/>
              <a:t>07/01/2026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E034F-82C9-467B-9887-86D14E507E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38819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4345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2128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9AD698A-D66C-4FA1-BBD8-F72AE9E6E751}" type="slidenum">
              <a:rPr lang="zh-CN" altLang="en-US" smtClean="0">
                <a:solidFill>
                  <a:prstClr val="black"/>
                </a:solidFill>
                <a:ea typeface="微软雅黑" panose="020B0503020204020204" pitchFamily="34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zh-CN" altLang="en-US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21826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9AD698A-D66C-4FA1-BBD8-F72AE9E6E751}" type="slidenum">
              <a:rPr lang="zh-CN" altLang="en-US" smtClean="0">
                <a:solidFill>
                  <a:prstClr val="black"/>
                </a:solidFill>
                <a:ea typeface="微软雅黑" panose="020B0503020204020204" pitchFamily="34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zh-CN" altLang="en-US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61277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9AD698A-D66C-4FA1-BBD8-F72AE9E6E751}" type="slidenum">
              <a:rPr lang="zh-CN" altLang="en-US" smtClean="0">
                <a:solidFill>
                  <a:prstClr val="black"/>
                </a:solidFill>
                <a:ea typeface="微软雅黑" panose="020B0503020204020204" pitchFamily="34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zh-CN" altLang="en-US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74387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9AD698A-D66C-4FA1-BBD8-F72AE9E6E751}" type="slidenum">
              <a:rPr lang="zh-CN" altLang="en-US" smtClean="0">
                <a:solidFill>
                  <a:prstClr val="black"/>
                </a:solidFill>
                <a:ea typeface="微软雅黑" panose="020B0503020204020204" pitchFamily="34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zh-CN" altLang="en-US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5689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B1C9E3-74A4-401E-ABB9-C8454ED128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1612C34-93AB-47C4-AEA3-8C565ABB16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58839B2-F9AA-4DCF-A048-FA61A235C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07/01/2026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F86324D-C02E-40B2-9CB5-BAA871D25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0448C1E-DE65-4CE1-B625-F2A25AEBE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395872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5D08EB-BE52-4FC1-9959-2E5683D3B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DD489DA-DBB6-4EFC-9DE9-A8A6E92A6B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C2E56FC-8BFA-4759-99DA-3AC54E245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07/01/2026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9C62EBF-AEAE-40E3-A2CC-97320A4C5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17B655F-2D1C-4ED2-81E7-1082C2B7B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7267672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CAE9B227-D368-4C93-AD53-475416FF65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54DE5A7-D414-4864-A1DB-DCC52A5BE2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218C284-1BDB-4665-825D-FE7EDD8DF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07/01/2026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726A2AD-02A0-408A-AB7E-A90589868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B18727A-DAFD-4F47-9F21-A5F6D80D9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9675910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00581E3-B46C-4A71-9FB6-E31FA02558EE}" type="datetimeFigureOut">
              <a:rPr lang="en-SG"/>
              <a:pPr>
                <a:defRPr/>
              </a:pPr>
              <a:t>7/1/2026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15F4AD8-11D7-45F7-9311-1045CB5FD646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26332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D9284D6-80C9-4F83-97B4-9F7231C95BF7}" type="datetimeFigureOut">
              <a:rPr lang="en-SG"/>
              <a:pPr>
                <a:defRPr/>
              </a:pPr>
              <a:t>7/1/2026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3E39445-294E-43AD-8B58-1C6199C44880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646632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DAE1B95-BDB7-4E73-9D6C-DE661335BAF6}" type="datetimeFigureOut">
              <a:rPr lang="en-SG"/>
              <a:pPr>
                <a:defRPr/>
              </a:pPr>
              <a:t>7/1/2026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2CFD3E1-456D-43DB-9C8D-1654845620C4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50847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6F6F770-24A8-47E8-96B4-13D6863822FB}" type="datetimeFigureOut">
              <a:rPr lang="en-SG"/>
              <a:pPr>
                <a:defRPr/>
              </a:pPr>
              <a:t>7/1/2026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9C5627-3C0F-4C01-A28C-C378362A4748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83016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F04AD1-E95A-47DD-92E3-C79B9CB147EA}" type="datetimeFigureOut">
              <a:rPr lang="en-SG"/>
              <a:pPr>
                <a:defRPr/>
              </a:pPr>
              <a:t>7/1/2026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06E3248-5DB7-427D-8FC7-F1CA11367BEC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96272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A375318-A362-4A63-9987-35E872B71542}" type="datetimeFigureOut">
              <a:rPr lang="en-SG"/>
              <a:pPr>
                <a:defRPr/>
              </a:pPr>
              <a:t>7/1/2026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D902997-4B3D-4D38-BE00-FC4C52681229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946517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A591319-6677-4192-885B-B619A4B4CD1A}" type="datetimeFigureOut">
              <a:rPr lang="en-SG"/>
              <a:pPr>
                <a:defRPr/>
              </a:pPr>
              <a:t>7/1/2026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0F95173-E7BA-424F-91D1-164AE5116D0D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205559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4C39B2D-8B52-4211-9C33-3AE8B8ADC442}" type="datetimeFigureOut">
              <a:rPr lang="en-SG"/>
              <a:pPr>
                <a:defRPr/>
              </a:pPr>
              <a:t>7/1/2026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7E9E194-2BC6-4894-8E7B-6070ADE5E867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57632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6AD1EF-1969-4DA4-A422-18C5AB757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F3A120C-5FDF-4A05-869B-FD85E652B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76FE088-FE45-4C47-BE07-B86696404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07/01/2026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F479AB-78BB-4243-A7A1-33CC7FC64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E33D4F7-68A3-4CE4-A75C-1D1FA840A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6795771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pPr lvl="0"/>
            <a:endParaRPr lang="en-S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7076576-89B3-44A7-808B-1ABFC2FC2C97}" type="datetimeFigureOut">
              <a:rPr lang="en-SG"/>
              <a:pPr>
                <a:defRPr/>
              </a:pPr>
              <a:t>7/1/2026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CF8E74F-4659-4B2B-BC38-866903B73094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48371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AD94B52-44D9-4E88-A668-B6197D5BE654}" type="datetimeFigureOut">
              <a:rPr lang="en-SG"/>
              <a:pPr>
                <a:defRPr/>
              </a:pPr>
              <a:t>7/1/2026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52E9758-8328-4412-A8A8-FF1E232F832A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667650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BF88C74-0E2C-4DB4-8E69-C9EFDF400CF7}" type="datetimeFigureOut">
              <a:rPr lang="en-SG"/>
              <a:pPr>
                <a:defRPr/>
              </a:pPr>
              <a:t>7/1/2026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E38351F-9EBA-4F82-863E-883B1EA5572E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17558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BD4B6B-0CF8-4FCF-8D6E-C06FC9485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A6800D7-E30E-44A5-9712-690D25650A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7ABA789-BD69-4DFA-96C9-7202B6AF3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07/01/2026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EF961C9-43CB-47CA-8580-CD8C846EE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DCD5DAD-B49A-4512-8326-3688D8E8C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115958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DD8115-BF7D-49D6-9DFE-39DC6F564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8FC2EC7-7791-498C-AAAD-1CA0E4E89C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DDB958D-D9C8-4C6B-88E4-9EE90C8C6E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3D6C527-77AB-49A1-96FC-15DEB9A7E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07/01/2026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6A2F998-C5E6-4399-9371-F20FD4F96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5710A41-77BB-426D-B208-33B5A2D8C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700149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98DB23-F353-4173-B072-E7080A06B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151BBF3-AA72-4885-A683-875615BFAD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36D2BE1-302D-4898-87E1-5BDB88DA50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7CA47B4-6933-457E-A5BB-C5D7A6C899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2BED800-792D-4789-BCCB-9977654F75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41D1516-7208-4C03-B9D2-8E425FE03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07/01/2026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842B897-3B0B-429C-B111-E380902BC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D5A36F3-82CA-4072-AE3A-5B4821121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5147850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5AACEB-6208-4A82-8E30-B80757F2A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2CCAA17-BF6B-4BFB-B46E-897C71373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07/01/2026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5BD0087-79CE-4905-AE38-9010C8BAA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A8D4E4A-09F7-4845-A69D-36F6E0ED5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405313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C486368-4EBC-49B8-9ACF-AC258BDA2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07/01/2026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8BA7B0B-1BC7-466C-8D80-09075C8D2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8556606-8D13-4E91-902B-2F288D446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6773111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FE1724-FA3E-4BC4-B21A-1886F64E2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A523F76-0B69-45DA-B665-C289A5D9C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1A49F03-C276-4B81-88AB-8D2C3070D8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01676EE-7F0B-4DCF-854A-540889B9C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07/01/2026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DD24E93-7206-4A24-84CC-D69F61C85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2C4E065-C3B6-43D1-A9DD-474C09DC8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0552583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81A024-56D9-4BC4-B044-C80E050ED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4023B4A-F865-4486-A1A4-6107A76072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1DF3CF5-48E6-4360-BF6B-EF2BCBEFF1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C2E6C3A-9097-4CE7-BADC-8F8293628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07/01/2026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487D2C3-3508-4EEB-93A9-1F55A6690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96C5E89-4C8B-46F9-A19B-643858670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9343665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94DAA96-1DEF-40D9-8A3C-D1E8C79E9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6A7C38D-65E1-44C3-9026-40989DBE9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03B82FC-BB98-4016-83AD-F1F59927F8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A9852-394B-43E0-A28D-019658513A2D}" type="datetimeFigureOut">
              <a:rPr lang="vi-VN" smtClean="0"/>
              <a:t>07/01/2026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8EE15C0-F435-47D8-A068-1C3B0D3D9A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8F08B7A-8BB0-4A75-828E-F750F7BCC3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86148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SG" smtClean="0"/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u="non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defTabSz="914400">
              <a:defRPr/>
            </a:pPr>
            <a:fld id="{536695CA-F4AE-4E3D-AFC2-607A257F6BDA}" type="datetimeFigureOut">
              <a:rPr lang="en-SG"/>
              <a:pPr defTabSz="914400">
                <a:defRPr/>
              </a:pPr>
              <a:t>7/1/2026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u="none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defTabSz="914400">
              <a:defRPr/>
            </a:pP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u="non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defTabSz="914400">
              <a:defRPr/>
            </a:pPr>
            <a:fld id="{184AA919-FDDC-47DE-9B29-643314501E62}" type="slidenum">
              <a:rPr lang="en-SG"/>
              <a:pPr defTabSz="914400"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86025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9pPr>
    </p:titleStyle>
    <p:bodyStyle>
      <a:lvl1pPr marL="457189" indent="-457189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f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3.jp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control" Target="../activeX/activeX2.xml"/><Relationship Id="rId7" Type="http://schemas.openxmlformats.org/officeDocument/2006/relationships/image" Target="../media/image38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7.jpeg"/><Relationship Id="rId5" Type="http://schemas.openxmlformats.org/officeDocument/2006/relationships/slideLayout" Target="../slideLayouts/slideLayout13.xml"/><Relationship Id="rId4" Type="http://schemas.openxmlformats.org/officeDocument/2006/relationships/control" Target="../activeX/activeX3.xml"/><Relationship Id="rId9" Type="http://schemas.openxmlformats.org/officeDocument/2006/relationships/image" Target="../media/image40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control" Target="../activeX/activeX5.xml"/><Relationship Id="rId7" Type="http://schemas.openxmlformats.org/officeDocument/2006/relationships/image" Target="../media/image44.wmf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7.jpeg"/><Relationship Id="rId5" Type="http://schemas.openxmlformats.org/officeDocument/2006/relationships/slideLayout" Target="../slideLayouts/slideLayout13.xml"/><Relationship Id="rId4" Type="http://schemas.openxmlformats.org/officeDocument/2006/relationships/control" Target="../activeX/activeX6.xml"/><Relationship Id="rId9" Type="http://schemas.openxmlformats.org/officeDocument/2006/relationships/image" Target="../media/image46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control" Target="../activeX/activeX8.xml"/><Relationship Id="rId7" Type="http://schemas.openxmlformats.org/officeDocument/2006/relationships/image" Target="../media/image51.jpeg"/><Relationship Id="rId2" Type="http://schemas.openxmlformats.org/officeDocument/2006/relationships/control" Target="../activeX/activeX7.xml"/><Relationship Id="rId1" Type="http://schemas.openxmlformats.org/officeDocument/2006/relationships/vmlDrawing" Target="../drawings/vmlDrawing3.v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55.wmf"/><Relationship Id="rId5" Type="http://schemas.openxmlformats.org/officeDocument/2006/relationships/control" Target="../activeX/activeX10.xml"/><Relationship Id="rId10" Type="http://schemas.openxmlformats.org/officeDocument/2006/relationships/image" Target="../media/image54.wmf"/><Relationship Id="rId4" Type="http://schemas.openxmlformats.org/officeDocument/2006/relationships/control" Target="../activeX/activeX9.xml"/><Relationship Id="rId9" Type="http://schemas.openxmlformats.org/officeDocument/2006/relationships/image" Target="../media/image5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wm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10.png"/><Relationship Id="rId5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467"/>
            <a:ext cx="12192000" cy="6858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43746504-02BC-489D-AADA-2ECEEEC3F437}"/>
              </a:ext>
            </a:extLst>
          </p:cNvPr>
          <p:cNvSpPr txBox="1"/>
          <p:nvPr/>
        </p:nvSpPr>
        <p:spPr>
          <a:xfrm>
            <a:off x="2792567" y="1295606"/>
            <a:ext cx="6606863" cy="40011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UBND PHƯỜNG VIỆT HƯNG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144F489-6BF7-49BE-B0F8-C45B535DC948}"/>
              </a:ext>
            </a:extLst>
          </p:cNvPr>
          <p:cNvSpPr txBox="1"/>
          <p:nvPr/>
        </p:nvSpPr>
        <p:spPr>
          <a:xfrm>
            <a:off x="2778990" y="1666886"/>
            <a:ext cx="6606863" cy="40011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TRƯỜNG </a:t>
            </a:r>
            <a:r>
              <a:rPr lang="en-US" sz="2000" b="1" dirty="0">
                <a:solidFill>
                  <a:srgbClr val="C00000"/>
                </a:solidFill>
              </a:rPr>
              <a:t>MẦM NON </a:t>
            </a:r>
            <a:r>
              <a:rPr lang="en-US" sz="2000" b="1" dirty="0">
                <a:solidFill>
                  <a:srgbClr val="C00000"/>
                </a:solidFill>
              </a:rPr>
              <a:t>GIANG BIÊN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252FBFC-B116-495E-A065-44A0BFEB7C39}"/>
              </a:ext>
            </a:extLst>
          </p:cNvPr>
          <p:cNvSpPr txBox="1"/>
          <p:nvPr/>
        </p:nvSpPr>
        <p:spPr>
          <a:xfrm>
            <a:off x="1693334" y="3068289"/>
            <a:ext cx="10369455" cy="175432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9. </a:t>
            </a:r>
          </a:p>
          <a:p>
            <a:pPr algn="ctr"/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9</a:t>
            </a:r>
            <a:endParaRPr lang="vi-VN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3EB22AF6-8E79-4BED-AC0B-2621BBFB2A83}"/>
              </a:ext>
            </a:extLst>
          </p:cNvPr>
          <p:cNvSpPr/>
          <p:nvPr/>
        </p:nvSpPr>
        <p:spPr>
          <a:xfrm>
            <a:off x="1693333" y="2228422"/>
            <a:ext cx="7857067" cy="584775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rgbClr val="0066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LĨNH VỰC PHÁT TRIỂN NHẬN THỨC</a:t>
            </a:r>
            <a:endParaRPr lang="en-US" sz="3200" b="1" dirty="0">
              <a:ln w="0"/>
              <a:solidFill>
                <a:srgbClr val="0066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AA1AEAA-A75E-4E0D-9916-FD1EEED8E42A}"/>
              </a:ext>
            </a:extLst>
          </p:cNvPr>
          <p:cNvSpPr txBox="1"/>
          <p:nvPr/>
        </p:nvSpPr>
        <p:spPr>
          <a:xfrm>
            <a:off x="2879792" y="4499449"/>
            <a:ext cx="6320136" cy="64633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MGL A3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96" y="0"/>
            <a:ext cx="12267447" cy="686977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72063" y="3347032"/>
            <a:ext cx="3641556" cy="2975811"/>
          </a:xfrm>
          <a:prstGeom prst="roundRect">
            <a:avLst/>
          </a:prstGeom>
          <a:solidFill>
            <a:srgbClr val="66FFCC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91438" tIns="45719" rIns="91438" bIns="45719" rtlCol="0" anchor="ctr"/>
          <a:lstStyle/>
          <a:p>
            <a:pPr algn="ctr">
              <a:defRPr/>
            </a:pPr>
            <a:endParaRPr lang="en-US" kern="0" smtClean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7095" y="4350487"/>
            <a:ext cx="965247" cy="193899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093867" y="-89014"/>
            <a:ext cx="1261884" cy="2400657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151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151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592944" y="3246080"/>
            <a:ext cx="3593431" cy="3064043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91438" tIns="45719" rIns="91438" bIns="45719" rtlCol="0" anchor="ctr"/>
          <a:lstStyle/>
          <a:p>
            <a:pPr algn="ctr">
              <a:defRPr/>
            </a:pPr>
            <a:endParaRPr lang="en-US" kern="0" smtClean="0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148" y="3137592"/>
            <a:ext cx="1135653" cy="11356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243" y="3137592"/>
            <a:ext cx="1135653" cy="113565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480" y="3103596"/>
            <a:ext cx="1135653" cy="113565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324" y="4131264"/>
            <a:ext cx="1135653" cy="113565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002" y="5160052"/>
            <a:ext cx="1135653" cy="113565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600" y="4058338"/>
            <a:ext cx="1135653" cy="113565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216" y="5051187"/>
            <a:ext cx="1135653" cy="113565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736" y="5028904"/>
            <a:ext cx="1135653" cy="11356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115201" y="4618141"/>
            <a:ext cx="978291" cy="193899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8494464" y="3276299"/>
            <a:ext cx="3785936" cy="3060032"/>
          </a:xfrm>
          <a:prstGeom prst="roundRect">
            <a:avLst/>
          </a:prstGeom>
          <a:solidFill>
            <a:srgbClr val="FFCC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91438" tIns="45719" rIns="91438" bIns="45719" rtlCol="0" anchor="ctr"/>
          <a:lstStyle/>
          <a:p>
            <a:pPr algn="ctr">
              <a:defRPr/>
            </a:pPr>
            <a:endParaRPr lang="en-US" kern="0" smtClean="0">
              <a:solidFill>
                <a:prstClr val="white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209" y="3173343"/>
            <a:ext cx="1182103" cy="118210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986" y="3140079"/>
            <a:ext cx="1182103" cy="118210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070" y="3137592"/>
            <a:ext cx="1182103" cy="118210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019" y="4035114"/>
            <a:ext cx="1182103" cy="118210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61" y="4062354"/>
            <a:ext cx="1182103" cy="118210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871" y="4035114"/>
            <a:ext cx="1182103" cy="118210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350" y="4932918"/>
            <a:ext cx="1182103" cy="118210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773" y="4899654"/>
            <a:ext cx="1182103" cy="1182103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0850802" y="4684448"/>
            <a:ext cx="960143" cy="193899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96" y="3091887"/>
            <a:ext cx="1862295" cy="156151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71" y="3075934"/>
            <a:ext cx="1862295" cy="156151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713" y="3097952"/>
            <a:ext cx="1862295" cy="156151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226" y="3989259"/>
            <a:ext cx="1862295" cy="156151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74" y="3997344"/>
            <a:ext cx="1862295" cy="156151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261" y="4059423"/>
            <a:ext cx="1862295" cy="156151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499" y="4947502"/>
            <a:ext cx="1862295" cy="156151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29" y="5004078"/>
            <a:ext cx="1862295" cy="1561517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3" y="4969455"/>
            <a:ext cx="1862295" cy="156151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8766" y="3980639"/>
            <a:ext cx="1182103" cy="118210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314" y="4069624"/>
            <a:ext cx="1135653" cy="1135653"/>
          </a:xfrm>
          <a:prstGeom prst="rect">
            <a:avLst/>
          </a:prstGeom>
        </p:spPr>
      </p:pic>
      <p:cxnSp>
        <p:nvCxnSpPr>
          <p:cNvPr id="61" name="Straight Arrow Connector 60"/>
          <p:cNvCxnSpPr/>
          <p:nvPr/>
        </p:nvCxnSpPr>
        <p:spPr>
          <a:xfrm flipH="1">
            <a:off x="5647124" y="1898730"/>
            <a:ext cx="1" cy="107283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6180713" y="1620570"/>
            <a:ext cx="3456739" cy="144409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1575947" y="1514421"/>
            <a:ext cx="3500767" cy="152791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3222352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/>
      <p:bldP spid="15" grpId="0"/>
      <p:bldP spid="16" grpId="0" animBg="1"/>
      <p:bldP spid="25" grpId="0"/>
      <p:bldP spid="26" grpId="0" animBg="1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6032627" cy="36318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626" y="-35312"/>
            <a:ext cx="6159375" cy="36671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631813"/>
            <a:ext cx="6032625" cy="32261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625" y="3631813"/>
            <a:ext cx="6159377" cy="3226188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21036701">
            <a:off x="3403226" y="1991763"/>
            <a:ext cx="991819" cy="3639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21036701">
            <a:off x="8806398" y="814419"/>
            <a:ext cx="724772" cy="196627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21036701">
            <a:off x="1108803" y="5346301"/>
            <a:ext cx="724772" cy="196627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42908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7">
            <a:extLst>
              <a:ext uri="{FF2B5EF4-FFF2-40B4-BE49-F238E27FC236}">
                <a16:creationId xmlns="" xmlns:a16="http://schemas.microsoft.com/office/drawing/2014/main" id="{CF585C66-3344-498B-80B3-4F55FCF737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228440" y="6356813"/>
            <a:ext cx="2276695" cy="501187"/>
          </a:xfrm>
          <a:prstGeom prst="rect">
            <a:avLst/>
          </a:prstGeom>
        </p:spPr>
      </p:pic>
      <p:pic>
        <p:nvPicPr>
          <p:cNvPr id="38" name="图片 9">
            <a:extLst>
              <a:ext uri="{FF2B5EF4-FFF2-40B4-BE49-F238E27FC236}">
                <a16:creationId xmlns="" xmlns:a16="http://schemas.microsoft.com/office/drawing/2014/main" id="{D8CD3102-3483-41B3-A6CB-3506216E816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10343037" y="66015"/>
            <a:ext cx="1848964" cy="14114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729" y="4394513"/>
            <a:ext cx="1767993" cy="21154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1545" y="4422205"/>
            <a:ext cx="1767993" cy="21154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2426" y="4422206"/>
            <a:ext cx="1767993" cy="21154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6508" y="4422206"/>
            <a:ext cx="1767993" cy="21154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0161" y="4444010"/>
            <a:ext cx="1767993" cy="21154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7229" y="4431850"/>
            <a:ext cx="1767993" cy="21154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7553" y="4424737"/>
            <a:ext cx="1767993" cy="21154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6910" y="4431851"/>
            <a:ext cx="1767993" cy="21154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45021" y="4447478"/>
            <a:ext cx="1767993" cy="21154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26" y="2208094"/>
            <a:ext cx="1188060" cy="228303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985" y="2258875"/>
            <a:ext cx="1188060" cy="228303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303" y="2237071"/>
            <a:ext cx="1188060" cy="228303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331" y="2237071"/>
            <a:ext cx="1188060" cy="228303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451" y="2287967"/>
            <a:ext cx="1188060" cy="228303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651" y="2257839"/>
            <a:ext cx="1188060" cy="228303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301" y="2277819"/>
            <a:ext cx="1188060" cy="228303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91" y="2260803"/>
            <a:ext cx="1188060" cy="228303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166" y="2267670"/>
            <a:ext cx="1188060" cy="22830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01571" y="2425542"/>
            <a:ext cx="1341236" cy="1670449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0982663" y="2027245"/>
            <a:ext cx="1368455" cy="240065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lvl="0"/>
            <a:r>
              <a:rPr lang="en-US" sz="151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03199" y="4212350"/>
            <a:ext cx="1341236" cy="167044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03739" y="4268170"/>
            <a:ext cx="1341236" cy="167044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26971" y="4232995"/>
            <a:ext cx="1371988" cy="1708749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0904918" y="3817732"/>
            <a:ext cx="1481735" cy="240065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lvl="0"/>
            <a:r>
              <a:rPr lang="en-US" sz="151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0921062" y="3899693"/>
            <a:ext cx="1141997" cy="245569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lvl="0"/>
            <a:r>
              <a:rPr lang="en-US" sz="15100" b="1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7</a:t>
            </a:r>
            <a:endParaRPr lang="en-US" sz="15100" b="1">
              <a:solidFill>
                <a:srgbClr val="FF0000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0900099" y="3820361"/>
            <a:ext cx="1086027" cy="240065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lvl="0"/>
            <a:r>
              <a:rPr lang="en-US" sz="15100" b="1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42910" y="4232995"/>
            <a:ext cx="1341655" cy="1670971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10896172" y="3868152"/>
            <a:ext cx="1086027" cy="240065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lvl="0"/>
            <a:r>
              <a:rPr lang="en-US" sz="151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47062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58 -0.00139 L -0.44558 0.04398 " pathEditMode="relative" rAng="0" ptsTypes="AA">
                                      <p:cBhvr>
                                        <p:cTn id="2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65" y="2269"/>
                                    </p:animMotion>
                                  </p:childTnLst>
                                </p:cTn>
                              </p:par>
                              <p:par>
                                <p:cTn id="2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59 -0.00139 L -0.46159 0.04537 " pathEditMode="relative" rAng="0" ptsTypes="AA">
                                      <p:cBhvr>
                                        <p:cTn id="2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59" y="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6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  <p:bldP spid="27" grpId="2"/>
      <p:bldP spid="32" grpId="0"/>
      <p:bldP spid="34" grpId="0"/>
      <p:bldP spid="34" grpId="1"/>
      <p:bldP spid="36" grpId="0"/>
      <p:bldP spid="36" grpId="1"/>
      <p:bldP spid="40" grpId="0"/>
      <p:bldP spid="4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">
            <a:extLst>
              <a:ext uri="{FF2B5EF4-FFF2-40B4-BE49-F238E27FC236}">
                <a16:creationId xmlns="" xmlns:a16="http://schemas.microsoft.com/office/drawing/2014/main" id="{0B787DE9-693D-4C74-A38E-53F6F65FCB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0" b="67837"/>
          <a:stretch>
            <a:fillRect/>
          </a:stretch>
        </p:blipFill>
        <p:spPr>
          <a:xfrm>
            <a:off x="-211757" y="-173781"/>
            <a:ext cx="1121664" cy="1228881"/>
          </a:xfrm>
          <a:prstGeom prst="rect">
            <a:avLst/>
          </a:prstGeom>
        </p:spPr>
      </p:pic>
      <p:pic>
        <p:nvPicPr>
          <p:cNvPr id="37" name="图片 7">
            <a:extLst>
              <a:ext uri="{FF2B5EF4-FFF2-40B4-BE49-F238E27FC236}">
                <a16:creationId xmlns="" xmlns:a16="http://schemas.microsoft.com/office/drawing/2014/main" id="{CF585C66-3344-498B-80B3-4F55FCF7378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228440" y="6356813"/>
            <a:ext cx="2276695" cy="501187"/>
          </a:xfrm>
          <a:prstGeom prst="rect">
            <a:avLst/>
          </a:prstGeom>
        </p:spPr>
      </p:pic>
      <p:pic>
        <p:nvPicPr>
          <p:cNvPr id="38" name="图片 9">
            <a:extLst>
              <a:ext uri="{FF2B5EF4-FFF2-40B4-BE49-F238E27FC236}">
                <a16:creationId xmlns="" xmlns:a16="http://schemas.microsoft.com/office/drawing/2014/main" id="{D8CD3102-3483-41B3-A6CB-3506216E816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10343037" y="66015"/>
            <a:ext cx="1848964" cy="141149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0459026" y="1905884"/>
            <a:ext cx="1368455" cy="240065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151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018219" y="1932152"/>
            <a:ext cx="1368455" cy="240065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15100" b="1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847834" y="1964430"/>
            <a:ext cx="1368455" cy="240065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15100" b="1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7</a:t>
            </a:r>
            <a:endParaRPr lang="en-US" sz="15100" b="1">
              <a:solidFill>
                <a:srgbClr val="FF0000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048869" y="1877136"/>
            <a:ext cx="1586204" cy="240065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151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151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5210" y="1879617"/>
            <a:ext cx="1002869" cy="240065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51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51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99252" y="1879615"/>
            <a:ext cx="1056547" cy="240065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51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44944" y="1863453"/>
            <a:ext cx="1056547" cy="240065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51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151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11287" y="1905885"/>
            <a:ext cx="1368455" cy="240065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15100" b="1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5</a:t>
            </a:r>
            <a:endParaRPr lang="en-US" sz="15100" b="1">
              <a:solidFill>
                <a:srgbClr val="FF0000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12323" y="1879616"/>
            <a:ext cx="1368455" cy="240065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151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13313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  <p:bldP spid="31" grpId="0"/>
      <p:bldP spid="31" grpId="1"/>
      <p:bldP spid="31" grpId="2"/>
      <p:bldP spid="34" grpId="0"/>
      <p:bldP spid="34" grpId="1"/>
      <p:bldP spid="34" grpId="2"/>
      <p:bldP spid="33" grpId="0"/>
      <p:bldP spid="33" grpId="1"/>
      <p:bldP spid="33" grpId="2"/>
      <p:bldP spid="2" grpId="0"/>
      <p:bldP spid="2" grpId="1"/>
      <p:bldP spid="2" grpId="2"/>
      <p:bldP spid="11" grpId="0"/>
      <p:bldP spid="11" grpId="1"/>
      <p:bldP spid="11" grpId="2"/>
      <p:bldP spid="12" grpId="0"/>
      <p:bldP spid="12" grpId="1"/>
      <p:bldP spid="12" grpId="2"/>
      <p:bldP spid="13" grpId="0"/>
      <p:bldP spid="13" grpId="1"/>
      <p:bldP spid="13" grpId="2"/>
      <p:bldP spid="14" grpId="0"/>
      <p:bldP spid="14" grpId="1"/>
      <p:bldP spid="14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A_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13" y="1089366"/>
            <a:ext cx="9192987" cy="42943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ECFD09E-6217-435E-BE93-6A3F4A851E14}"/>
              </a:ext>
            </a:extLst>
          </p:cNvPr>
          <p:cNvSpPr txBox="1"/>
          <p:nvPr/>
        </p:nvSpPr>
        <p:spPr>
          <a:xfrm>
            <a:off x="1928388" y="2625505"/>
            <a:ext cx="9143472" cy="155427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AI GIỎI NHẤT</a:t>
            </a:r>
          </a:p>
          <a:p>
            <a:pPr algn="ctr"/>
            <a:endParaRPr lang="vi-VN" sz="55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43503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619" y="-129311"/>
            <a:ext cx="12190489" cy="6966643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218100" y="108644"/>
            <a:ext cx="7776927" cy="65184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hãy nối nhóm đồ vật có số lượng là 9 với số 9?</a:t>
            </a:r>
            <a:endParaRPr lang="en-US" sz="28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49090" y="1575304"/>
            <a:ext cx="1493823" cy="317009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0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00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64471" y="883591"/>
            <a:ext cx="4363771" cy="2335795"/>
          </a:xfrm>
          <a:prstGeom prst="ellipse">
            <a:avLst/>
          </a:prstGeom>
          <a:solidFill>
            <a:srgbClr val="66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35801" y="3763632"/>
            <a:ext cx="3985035" cy="225884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869573" y="4816446"/>
            <a:ext cx="4218945" cy="225680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663759" y="1005403"/>
            <a:ext cx="4178175" cy="2427207"/>
          </a:xfrm>
          <a:prstGeom prst="ellipse">
            <a:avLst/>
          </a:prstGeom>
          <a:solidFill>
            <a:srgbClr val="B445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071165" y="3591964"/>
            <a:ext cx="3985035" cy="235390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71" y="1154957"/>
            <a:ext cx="1503352" cy="89653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53" y="987869"/>
            <a:ext cx="1503352" cy="8965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383" y="1005403"/>
            <a:ext cx="1503352" cy="89653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917" y="1110969"/>
            <a:ext cx="1503352" cy="89653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483" y="2016423"/>
            <a:ext cx="1503352" cy="89653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260" y="2051488"/>
            <a:ext cx="1503352" cy="8965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008" y="2016423"/>
            <a:ext cx="1503352" cy="89653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47" y="2095476"/>
            <a:ext cx="1503352" cy="89653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29" y="1938741"/>
            <a:ext cx="1503352" cy="89653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11" y="3763633"/>
            <a:ext cx="1337084" cy="148873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882" y="3536254"/>
            <a:ext cx="1337084" cy="148873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035" y="3589426"/>
            <a:ext cx="1337084" cy="148873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035" y="4561171"/>
            <a:ext cx="1337084" cy="148873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87" y="4587541"/>
            <a:ext cx="1337084" cy="148873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519" y="1326132"/>
            <a:ext cx="858328" cy="87744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67" y="1218036"/>
            <a:ext cx="858328" cy="87744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059" y="1109940"/>
            <a:ext cx="858328" cy="87744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436" y="1269295"/>
            <a:ext cx="858328" cy="87744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5363" y="1650745"/>
            <a:ext cx="858328" cy="87744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344" y="2227499"/>
            <a:ext cx="858328" cy="87744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279" y="2232292"/>
            <a:ext cx="858328" cy="87744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416" y="2241885"/>
            <a:ext cx="858328" cy="87744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127" y="2333072"/>
            <a:ext cx="858328" cy="87744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461" y="4899910"/>
            <a:ext cx="920368" cy="141955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631" y="4745402"/>
            <a:ext cx="920368" cy="141955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801" y="4590895"/>
            <a:ext cx="920368" cy="141955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343" y="4668150"/>
            <a:ext cx="920368" cy="141955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327" y="5548134"/>
            <a:ext cx="920368" cy="141955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404" y="5798214"/>
            <a:ext cx="920368" cy="141955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904" y="5732453"/>
            <a:ext cx="920368" cy="141955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57" y="5421194"/>
            <a:ext cx="920368" cy="141955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947" y="5235073"/>
            <a:ext cx="920368" cy="141955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461" y="3763633"/>
            <a:ext cx="993807" cy="99380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035" y="3604215"/>
            <a:ext cx="993807" cy="99380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379" y="3598302"/>
            <a:ext cx="993807" cy="993807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774" y="4695331"/>
            <a:ext cx="993807" cy="99380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846" y="4614711"/>
            <a:ext cx="993807" cy="99380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386" y="4507998"/>
            <a:ext cx="993807" cy="993807"/>
          </a:xfrm>
          <a:prstGeom prst="rect">
            <a:avLst/>
          </a:prstGeom>
        </p:spPr>
      </p:pic>
      <p:cxnSp>
        <p:nvCxnSpPr>
          <p:cNvPr id="54" name="Straight Arrow Connector 53"/>
          <p:cNvCxnSpPr/>
          <p:nvPr/>
        </p:nvCxnSpPr>
        <p:spPr>
          <a:xfrm flipH="1" flipV="1">
            <a:off x="4503825" y="2436175"/>
            <a:ext cx="1009737" cy="668764"/>
          </a:xfrm>
          <a:prstGeom prst="straightConnector1">
            <a:avLst/>
          </a:prstGeom>
          <a:ln w="57150"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6768973" y="2471998"/>
            <a:ext cx="860143" cy="520009"/>
          </a:xfrm>
          <a:prstGeom prst="straightConnector1">
            <a:avLst/>
          </a:prstGeom>
          <a:ln w="57150"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6023624" y="4175649"/>
            <a:ext cx="0" cy="581791"/>
          </a:xfrm>
          <a:prstGeom prst="straightConnector1">
            <a:avLst/>
          </a:prstGeom>
          <a:ln w="57150"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2484113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2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65"/>
            <a:ext cx="12244917" cy="6379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88384"/>
            <a:ext cx="10752667" cy="1701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err="1" smtClean="0"/>
              <a:t>Điền</a:t>
            </a:r>
            <a:r>
              <a:rPr lang="en-US" b="1" dirty="0" smtClean="0"/>
              <a:t> </a:t>
            </a:r>
            <a:r>
              <a:rPr lang="en-US" b="1" dirty="0" err="1"/>
              <a:t>d</a:t>
            </a:r>
            <a:r>
              <a:rPr lang="en-US" b="1" dirty="0" err="1" smtClean="0"/>
              <a:t>ãy</a:t>
            </a:r>
            <a:r>
              <a:rPr lang="en-US" b="1" dirty="0" smtClean="0"/>
              <a:t> </a:t>
            </a:r>
            <a:r>
              <a:rPr lang="en-US" b="1" dirty="0" err="1" smtClean="0"/>
              <a:t>số</a:t>
            </a:r>
            <a:r>
              <a:rPr lang="en-US" b="1" dirty="0" smtClean="0"/>
              <a:t> </a:t>
            </a:r>
            <a:r>
              <a:rPr lang="en-US" b="1" dirty="0" err="1" smtClean="0"/>
              <a:t>tự</a:t>
            </a:r>
            <a:r>
              <a:rPr lang="en-US" b="1" dirty="0" smtClean="0"/>
              <a:t> </a:t>
            </a:r>
            <a:r>
              <a:rPr lang="en-US" b="1" dirty="0" err="1" smtClean="0"/>
              <a:t>nhiên</a:t>
            </a:r>
            <a:r>
              <a:rPr lang="en-US" b="1" dirty="0" smtClean="0"/>
              <a:t> </a:t>
            </a:r>
            <a:r>
              <a:rPr lang="en-US" b="1" dirty="0" err="1" smtClean="0"/>
              <a:t>theo</a:t>
            </a:r>
            <a:r>
              <a:rPr lang="en-US" b="1" dirty="0" smtClean="0"/>
              <a:t> </a:t>
            </a:r>
            <a:r>
              <a:rPr lang="en-US" b="1" dirty="0" err="1" smtClean="0"/>
              <a:t>thứ</a:t>
            </a:r>
            <a:r>
              <a:rPr lang="en-US" b="1" dirty="0" smtClean="0"/>
              <a:t> </a:t>
            </a:r>
            <a:r>
              <a:rPr lang="en-US" b="1" dirty="0" err="1" smtClean="0"/>
              <a:t>tự</a:t>
            </a:r>
            <a:r>
              <a:rPr lang="en-US" b="1" dirty="0" smtClean="0"/>
              <a:t> </a:t>
            </a:r>
            <a:r>
              <a:rPr lang="en-US" b="1" dirty="0" err="1" smtClean="0"/>
              <a:t>từ</a:t>
            </a:r>
            <a:r>
              <a:rPr lang="en-US" b="1" dirty="0" smtClean="0"/>
              <a:t> </a:t>
            </a:r>
            <a:r>
              <a:rPr lang="en-US" b="1" dirty="0" err="1" smtClean="0"/>
              <a:t>bé</a:t>
            </a:r>
            <a:r>
              <a:rPr lang="en-US" b="1" dirty="0" smtClean="0"/>
              <a:t> </a:t>
            </a:r>
            <a:r>
              <a:rPr lang="en-US" b="1" dirty="0" err="1" smtClean="0"/>
              <a:t>đến</a:t>
            </a:r>
            <a:r>
              <a:rPr lang="en-US" b="1" dirty="0" smtClean="0"/>
              <a:t> </a:t>
            </a:r>
            <a:r>
              <a:rPr lang="en-US" b="1" dirty="0" err="1" smtClean="0"/>
              <a:t>lớn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07533" y="2374900"/>
          <a:ext cx="10972800" cy="129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  <a:gridCol w="1219200"/>
                <a:gridCol w="1219200"/>
                <a:gridCol w="1219200"/>
                <a:gridCol w="1219200"/>
              </a:tblGrid>
              <a:tr h="1295400"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1</a:t>
                      </a:r>
                      <a:endParaRPr lang="en-US" sz="7200" dirty="0"/>
                    </a:p>
                  </a:txBody>
                  <a:tcPr marL="121920" marR="121920" marT="45693" marB="45693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2</a:t>
                      </a:r>
                      <a:endParaRPr lang="en-US" sz="7200" dirty="0"/>
                    </a:p>
                  </a:txBody>
                  <a:tcPr marL="121920" marR="121920" marT="45693" marB="45693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3</a:t>
                      </a:r>
                      <a:endParaRPr lang="en-US" sz="7200" dirty="0"/>
                    </a:p>
                  </a:txBody>
                  <a:tcPr marL="121920" marR="121920" marT="45693" marB="45693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4</a:t>
                      </a:r>
                      <a:endParaRPr lang="en-US" sz="7200" dirty="0"/>
                    </a:p>
                  </a:txBody>
                  <a:tcPr marL="121920" marR="121920" marT="45693" marB="45693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5</a:t>
                      </a:r>
                      <a:endParaRPr lang="en-US" sz="7200" dirty="0"/>
                    </a:p>
                  </a:txBody>
                  <a:tcPr marL="121920" marR="121920" marT="45693" marB="45693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200" dirty="0"/>
                    </a:p>
                  </a:txBody>
                  <a:tcPr marL="121920" marR="121920" marT="45693" marB="45693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7</a:t>
                      </a:r>
                      <a:endParaRPr lang="en-US" sz="7200" dirty="0"/>
                    </a:p>
                  </a:txBody>
                  <a:tcPr marL="121920" marR="121920" marT="45693" marB="45693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8</a:t>
                      </a:r>
                      <a:endParaRPr lang="en-US" sz="7200" dirty="0"/>
                    </a:p>
                  </a:txBody>
                  <a:tcPr marL="121920" marR="121920" marT="45693" marB="45693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200" dirty="0"/>
                    </a:p>
                  </a:txBody>
                  <a:tcPr marL="121920" marR="121920" marT="45693" marB="45693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spid="1026" name="TextBox3" r:id="rId2" imgW="1009800" imgH="971640"/>
        </mc:Choice>
        <mc:Fallback>
          <p:control name="TextBox3" r:id="rId2" imgW="1009800" imgH="971640">
            <p:pic>
              <p:nvPicPr>
                <p:cNvPr id="0" name="TextBox3"/>
                <p:cNvPicPr>
                  <a:picLocks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59300" y="2349500"/>
                  <a:ext cx="1346200" cy="1295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7" name="TextBox1" r:id="rId3" imgW="1000080" imgH="1019160"/>
        </mc:Choice>
        <mc:Fallback>
          <p:control name="TextBox1" r:id="rId3" imgW="1000080" imgH="1019160">
            <p:pic>
              <p:nvPicPr>
                <p:cNvPr id="0" name="TextBox1"/>
                <p:cNvPicPr>
                  <a:picLocks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65963" y="2349500"/>
                  <a:ext cx="1327150" cy="13525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8" name="TextBox2" r:id="rId4" imgW="1038240" imgH="971640"/>
        </mc:Choice>
        <mc:Fallback>
          <p:control name="TextBox2" r:id="rId4" imgW="1038240" imgH="971640">
            <p:pic>
              <p:nvPicPr>
                <p:cNvPr id="0" name="TextBox2"/>
                <p:cNvPicPr>
                  <a:picLocks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610850" y="2349500"/>
                  <a:ext cx="1384300" cy="1295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9109095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" y="2"/>
            <a:ext cx="12242800" cy="638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117" y="116419"/>
            <a:ext cx="10581216" cy="1678516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err="1"/>
              <a:t>Điền</a:t>
            </a:r>
            <a:r>
              <a:rPr lang="en-US" b="1" dirty="0"/>
              <a:t> </a:t>
            </a:r>
            <a:r>
              <a:rPr lang="en-US" b="1" dirty="0" err="1"/>
              <a:t>dãy</a:t>
            </a:r>
            <a:r>
              <a:rPr lang="en-US" b="1" dirty="0"/>
              <a:t> </a:t>
            </a:r>
            <a:r>
              <a:rPr lang="en-US" b="1" dirty="0" err="1"/>
              <a:t>số</a:t>
            </a:r>
            <a:r>
              <a:rPr lang="en-US" b="1" dirty="0"/>
              <a:t> </a:t>
            </a:r>
            <a:r>
              <a:rPr lang="en-US" b="1" dirty="0" err="1"/>
              <a:t>tự</a:t>
            </a:r>
            <a:r>
              <a:rPr lang="en-US" b="1" dirty="0"/>
              <a:t> </a:t>
            </a:r>
            <a:r>
              <a:rPr lang="en-US" b="1" dirty="0" err="1"/>
              <a:t>nhiên</a:t>
            </a:r>
            <a:r>
              <a:rPr lang="en-US" b="1" dirty="0"/>
              <a:t> </a:t>
            </a:r>
            <a:r>
              <a:rPr lang="en-US" b="1" dirty="0" err="1"/>
              <a:t>theo</a:t>
            </a:r>
            <a:r>
              <a:rPr lang="en-US" b="1" dirty="0"/>
              <a:t> </a:t>
            </a:r>
            <a:r>
              <a:rPr lang="en-US" b="1" dirty="0" err="1"/>
              <a:t>thứ</a:t>
            </a:r>
            <a:r>
              <a:rPr lang="en-US" b="1" dirty="0"/>
              <a:t> </a:t>
            </a:r>
            <a:r>
              <a:rPr lang="en-US" b="1" dirty="0" err="1"/>
              <a:t>tự</a:t>
            </a:r>
            <a:r>
              <a:rPr lang="en-US" b="1" dirty="0"/>
              <a:t> </a:t>
            </a:r>
            <a:r>
              <a:rPr lang="en-US" b="1" dirty="0" err="1"/>
              <a:t>từ</a:t>
            </a:r>
            <a:r>
              <a:rPr lang="en-US" b="1" dirty="0"/>
              <a:t> </a:t>
            </a:r>
            <a:r>
              <a:rPr lang="en-US" b="1" dirty="0" err="1" smtClean="0"/>
              <a:t>lớn</a:t>
            </a:r>
            <a:r>
              <a:rPr lang="en-US" b="1" dirty="0" smtClean="0"/>
              <a:t> </a:t>
            </a:r>
            <a:r>
              <a:rPr lang="en-US" b="1" dirty="0" err="1" smtClean="0"/>
              <a:t>đến</a:t>
            </a:r>
            <a:r>
              <a:rPr lang="en-US" b="1" dirty="0" smtClean="0"/>
              <a:t> </a:t>
            </a:r>
            <a:r>
              <a:rPr lang="en-US" b="1" dirty="0" err="1" smtClean="0"/>
              <a:t>bé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07533" y="2374900"/>
          <a:ext cx="10972800" cy="129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  <a:gridCol w="1219200"/>
                <a:gridCol w="1219200"/>
                <a:gridCol w="1219200"/>
                <a:gridCol w="1219200"/>
              </a:tblGrid>
              <a:tr h="1295400"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9</a:t>
                      </a:r>
                      <a:endParaRPr lang="en-US" sz="7200" dirty="0"/>
                    </a:p>
                  </a:txBody>
                  <a:tcPr marL="121920" marR="121920" marT="45693" marB="45693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8</a:t>
                      </a:r>
                      <a:endParaRPr lang="en-US" sz="7200" dirty="0"/>
                    </a:p>
                  </a:txBody>
                  <a:tcPr marL="121920" marR="121920" marT="45693" marB="45693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7</a:t>
                      </a:r>
                      <a:endParaRPr lang="en-US" sz="7200" dirty="0"/>
                    </a:p>
                  </a:txBody>
                  <a:tcPr marL="121920" marR="121920" marT="45693" marB="45693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6</a:t>
                      </a:r>
                      <a:endParaRPr lang="en-US" sz="7200" dirty="0"/>
                    </a:p>
                  </a:txBody>
                  <a:tcPr marL="121920" marR="121920" marT="45693" marB="45693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5</a:t>
                      </a:r>
                      <a:endParaRPr lang="en-US" sz="7200" dirty="0"/>
                    </a:p>
                  </a:txBody>
                  <a:tcPr marL="121920" marR="121920" marT="45693" marB="45693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4</a:t>
                      </a:r>
                      <a:endParaRPr lang="en-US" sz="7200" dirty="0"/>
                    </a:p>
                  </a:txBody>
                  <a:tcPr marL="121920" marR="121920" marT="45693" marB="45693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3</a:t>
                      </a:r>
                      <a:endParaRPr lang="en-US" sz="7200" dirty="0"/>
                    </a:p>
                  </a:txBody>
                  <a:tcPr marL="121920" marR="121920" marT="45693" marB="45693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2</a:t>
                      </a:r>
                      <a:endParaRPr lang="en-US" sz="7200" dirty="0"/>
                    </a:p>
                  </a:txBody>
                  <a:tcPr marL="121920" marR="121920" marT="45693" marB="45693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1</a:t>
                      </a:r>
                      <a:endParaRPr lang="en-US" sz="7200" dirty="0"/>
                    </a:p>
                  </a:txBody>
                  <a:tcPr marL="121920" marR="121920" marT="45693" marB="45693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spid="2050" name="TextBox3" r:id="rId2" imgW="1009800" imgH="1028880"/>
        </mc:Choice>
        <mc:Fallback>
          <p:control name="TextBox3" r:id="rId2" imgW="1009800" imgH="1028880">
            <p:pic>
              <p:nvPicPr>
                <p:cNvPr id="0" name="TextBox3"/>
                <p:cNvPicPr>
                  <a:picLocks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59000" y="2349500"/>
                  <a:ext cx="1341438" cy="13668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51" name="TextBox1" r:id="rId3" imgW="1009800" imgH="971640"/>
        </mc:Choice>
        <mc:Fallback>
          <p:control name="TextBox1" r:id="rId3" imgW="1009800" imgH="971640">
            <p:pic>
              <p:nvPicPr>
                <p:cNvPr id="0" name="TextBox1"/>
                <p:cNvPicPr>
                  <a:picLocks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08663" y="2349500"/>
                  <a:ext cx="1346200" cy="1295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52" name="TextBox2" r:id="rId4" imgW="1009800" imgH="1028880"/>
        </mc:Choice>
        <mc:Fallback>
          <p:control name="TextBox2" r:id="rId4" imgW="1009800" imgH="1028880">
            <p:pic>
              <p:nvPicPr>
                <p:cNvPr id="0" name="TextBox2"/>
                <p:cNvPicPr>
                  <a:picLocks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04213" y="2349500"/>
                  <a:ext cx="1341437" cy="13668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9419790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itle 1"/>
          <p:cNvSpPr>
            <a:spLocks noGrp="1"/>
          </p:cNvSpPr>
          <p:nvPr>
            <p:ph type="title"/>
          </p:nvPr>
        </p:nvSpPr>
        <p:spPr>
          <a:xfrm>
            <a:off x="599017" y="281517"/>
            <a:ext cx="10972800" cy="1143000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3079" name="Content Placeholder 5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6933" y="31751"/>
            <a:ext cx="12192000" cy="6858000"/>
          </a:xfrm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99017" y="1403353"/>
          <a:ext cx="9550398" cy="1189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1733"/>
                <a:gridCol w="1591733"/>
                <a:gridCol w="1591733"/>
                <a:gridCol w="1591733"/>
                <a:gridCol w="1591733"/>
                <a:gridCol w="1591733"/>
              </a:tblGrid>
              <a:tr h="1189567"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0</a:t>
                      </a:r>
                      <a:endParaRPr lang="en-US" sz="7200" dirty="0"/>
                    </a:p>
                  </a:txBody>
                  <a:tcPr marL="121920" marR="121920" marT="45752" marB="45752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2</a:t>
                      </a:r>
                      <a:endParaRPr lang="en-US" sz="7200" dirty="0"/>
                    </a:p>
                  </a:txBody>
                  <a:tcPr marL="121920" marR="121920" marT="45752" marB="45752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4</a:t>
                      </a:r>
                      <a:endParaRPr lang="en-US" sz="7200" dirty="0"/>
                    </a:p>
                  </a:txBody>
                  <a:tcPr marL="121920" marR="121920" marT="45752" marB="45752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6</a:t>
                      </a:r>
                      <a:endParaRPr lang="en-US" sz="7200" dirty="0"/>
                    </a:p>
                  </a:txBody>
                  <a:tcPr marL="121920" marR="121920" marT="45752" marB="45752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8</a:t>
                      </a:r>
                      <a:endParaRPr lang="en-US" sz="7200" dirty="0"/>
                    </a:p>
                  </a:txBody>
                  <a:tcPr marL="121920" marR="121920" marT="45752" marB="45752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10</a:t>
                      </a:r>
                      <a:endParaRPr lang="en-US" sz="7200" dirty="0"/>
                    </a:p>
                  </a:txBody>
                  <a:tcPr marL="121920" marR="121920" marT="45752" marB="45752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968502" y="3860802"/>
          <a:ext cx="7507820" cy="1189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1564"/>
                <a:gridCol w="1501564"/>
                <a:gridCol w="1501564"/>
                <a:gridCol w="1501564"/>
                <a:gridCol w="1501564"/>
              </a:tblGrid>
              <a:tr h="1189567"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1</a:t>
                      </a:r>
                      <a:endParaRPr lang="en-US" sz="7200" dirty="0"/>
                    </a:p>
                  </a:txBody>
                  <a:tcPr marL="121896" marR="121896" marT="45752" marB="45752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3</a:t>
                      </a:r>
                      <a:endParaRPr lang="en-US" sz="7200" dirty="0"/>
                    </a:p>
                  </a:txBody>
                  <a:tcPr marL="121896" marR="121896" marT="45752" marB="45752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5</a:t>
                      </a:r>
                      <a:endParaRPr lang="en-US" sz="7200" dirty="0"/>
                    </a:p>
                  </a:txBody>
                  <a:tcPr marL="121896" marR="121896" marT="45752" marB="45752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7</a:t>
                      </a:r>
                      <a:endParaRPr lang="en-US" sz="7200" dirty="0"/>
                    </a:p>
                  </a:txBody>
                  <a:tcPr marL="121896" marR="121896" marT="45752" marB="45752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9</a:t>
                      </a:r>
                      <a:endParaRPr lang="en-US" sz="7200" dirty="0"/>
                    </a:p>
                  </a:txBody>
                  <a:tcPr marL="121896" marR="121896" marT="45752" marB="45752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3110" name="TextBox 2"/>
          <p:cNvSpPr txBox="1">
            <a:spLocks noChangeArrowheads="1"/>
          </p:cNvSpPr>
          <p:nvPr/>
        </p:nvSpPr>
        <p:spPr bwMode="auto">
          <a:xfrm>
            <a:off x="4078820" y="2755900"/>
            <a:ext cx="5185833" cy="1109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4" tIns="60957" rIns="121914" bIns="60957">
            <a:spAutoFit/>
          </a:bodyPr>
          <a:lstStyle>
            <a:lvl1pPr eaLnBrk="0" hangingPunct="0">
              <a:defRPr sz="4000" u="sng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000" u="sng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000" u="sng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000" u="sng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000" u="sng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u="sng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u="sng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u="sng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u="sng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400" b="1" u="none">
                <a:solidFill>
                  <a:srgbClr val="10253F"/>
                </a:solidFill>
                <a:latin typeface="Calibri" pitchFamily="34" charset="0"/>
                <a:cs typeface="Times New Roman" pitchFamily="18" charset="0"/>
              </a:rPr>
              <a:t>Điền dãy số lẻ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12586" y="281519"/>
            <a:ext cx="6335183" cy="1109133"/>
          </a:xfrm>
          <a:prstGeom prst="rect">
            <a:avLst/>
          </a:prstGeom>
          <a:noFill/>
        </p:spPr>
        <p:txBody>
          <a:bodyPr lIns="121914" tIns="60957" rIns="121914" bIns="60957">
            <a:spAutoFit/>
          </a:bodyPr>
          <a:lstStyle/>
          <a:p>
            <a:pPr defTabSz="1219170">
              <a:defRPr/>
            </a:pPr>
            <a:r>
              <a:rPr lang="en-US" sz="6400" b="1" dirty="0" err="1">
                <a:solidFill>
                  <a:srgbClr val="1F497D">
                    <a:lumMod val="50000"/>
                  </a:srgbClr>
                </a:solidFill>
                <a:cs typeface="Arial" charset="0"/>
              </a:rPr>
              <a:t>Điền</a:t>
            </a:r>
            <a:r>
              <a:rPr lang="en-US" sz="6400" b="1" dirty="0">
                <a:solidFill>
                  <a:srgbClr val="1F497D">
                    <a:lumMod val="50000"/>
                  </a:srgbClr>
                </a:solidFill>
                <a:cs typeface="Arial" charset="0"/>
              </a:rPr>
              <a:t> </a:t>
            </a:r>
            <a:r>
              <a:rPr lang="en-US" sz="6400" b="1" dirty="0" err="1">
                <a:solidFill>
                  <a:srgbClr val="1F497D">
                    <a:lumMod val="50000"/>
                  </a:srgbClr>
                </a:solidFill>
                <a:cs typeface="Arial" charset="0"/>
              </a:rPr>
              <a:t>dãy</a:t>
            </a:r>
            <a:r>
              <a:rPr lang="en-US" sz="6400" b="1" dirty="0">
                <a:solidFill>
                  <a:srgbClr val="1F497D">
                    <a:lumMod val="50000"/>
                  </a:srgbClr>
                </a:solidFill>
                <a:cs typeface="Arial" charset="0"/>
              </a:rPr>
              <a:t> </a:t>
            </a:r>
            <a:r>
              <a:rPr lang="en-US" sz="6400" b="1" dirty="0" err="1">
                <a:solidFill>
                  <a:srgbClr val="1F497D">
                    <a:lumMod val="50000"/>
                  </a:srgbClr>
                </a:solidFill>
                <a:cs typeface="Arial" charset="0"/>
              </a:rPr>
              <a:t>số</a:t>
            </a:r>
            <a:r>
              <a:rPr lang="en-US" sz="6400" b="1" dirty="0">
                <a:solidFill>
                  <a:srgbClr val="1F497D">
                    <a:lumMod val="50000"/>
                  </a:srgbClr>
                </a:solidFill>
                <a:cs typeface="Arial" charset="0"/>
              </a:rPr>
              <a:t> </a:t>
            </a:r>
            <a:r>
              <a:rPr lang="en-US" sz="6400" b="1" dirty="0" err="1">
                <a:solidFill>
                  <a:srgbClr val="1F497D">
                    <a:lumMod val="50000"/>
                  </a:srgbClr>
                </a:solidFill>
                <a:cs typeface="Arial" charset="0"/>
              </a:rPr>
              <a:t>chẵn</a:t>
            </a:r>
            <a:endParaRPr lang="en-US" sz="6400" b="1" dirty="0">
              <a:solidFill>
                <a:srgbClr val="1F497D">
                  <a:lumMod val="50000"/>
                </a:srgbClr>
              </a:solidFill>
              <a:cs typeface="Arial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074" name="TextBox2" r:id="rId2" imgW="1228680" imgH="914400"/>
        </mc:Choice>
        <mc:Fallback>
          <p:control name="TextBox2" r:id="rId2" imgW="1228680" imgH="914400">
            <p:pic>
              <p:nvPicPr>
                <p:cNvPr id="0" name="TextBox2"/>
                <p:cNvPicPr>
                  <a:picLocks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58013" y="1403350"/>
                  <a:ext cx="1635125" cy="12176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075" name="TextBox4" r:id="rId3" imgW="1181160" imgH="914400"/>
        </mc:Choice>
        <mc:Fallback>
          <p:control name="TextBox4" r:id="rId3" imgW="1181160" imgH="914400">
            <p:pic>
              <p:nvPicPr>
                <p:cNvPr id="0" name="TextBox4"/>
                <p:cNvPicPr>
                  <a:picLocks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69063" y="3860800"/>
                  <a:ext cx="1581150" cy="12239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076" name="TextBox1" r:id="rId4" imgW="1200240" imgH="895320"/>
        </mc:Choice>
        <mc:Fallback>
          <p:control name="TextBox1" r:id="rId4" imgW="1200240" imgH="895320">
            <p:pic>
              <p:nvPicPr>
                <p:cNvPr id="0" name="TextBox1"/>
                <p:cNvPicPr>
                  <a:picLocks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66938" y="1414463"/>
                  <a:ext cx="1604962" cy="11874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077" name="TextBox3" r:id="rId5" imgW="1181160" imgH="914400"/>
        </mc:Choice>
        <mc:Fallback>
          <p:control name="TextBox3" r:id="rId5" imgW="1181160" imgH="914400">
            <p:pic>
              <p:nvPicPr>
                <p:cNvPr id="0" name="TextBox3"/>
                <p:cNvPicPr>
                  <a:picLocks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98838" y="3860800"/>
                  <a:ext cx="1581150" cy="12239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1531783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A_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13" y="1089366"/>
            <a:ext cx="9192987" cy="42943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ECFD09E-6217-435E-BE93-6A3F4A851E14}"/>
              </a:ext>
            </a:extLst>
          </p:cNvPr>
          <p:cNvSpPr txBox="1"/>
          <p:nvPr/>
        </p:nvSpPr>
        <p:spPr>
          <a:xfrm>
            <a:off x="1928388" y="2625505"/>
            <a:ext cx="9143472" cy="155427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TẠO NHÓM</a:t>
            </a:r>
          </a:p>
          <a:p>
            <a:pPr algn="ctr"/>
            <a:endParaRPr lang="vi-VN" sz="55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06633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ài hát: Em yêu cây xanh - YouTub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0" b="12540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EM YEU CAY XANH.wm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0128.060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33411" y="31241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5141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ECFD09E-6217-435E-BE93-6A3F4A851E14}"/>
              </a:ext>
            </a:extLst>
          </p:cNvPr>
          <p:cNvSpPr txBox="1"/>
          <p:nvPr/>
        </p:nvSpPr>
        <p:spPr>
          <a:xfrm>
            <a:off x="154985" y="2367173"/>
            <a:ext cx="11794209" cy="132343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HỌC ĐẾN ĐÂY LÀ HẾT RỒI</a:t>
            </a:r>
          </a:p>
          <a:p>
            <a:pPr algn="ctr"/>
            <a:r>
              <a:rPr 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LẠI!</a:t>
            </a:r>
            <a:endParaRPr lang="vi-VN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3359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A_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713" y="996233"/>
            <a:ext cx="9192987" cy="42943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ECFD09E-6217-435E-BE93-6A3F4A851E14}"/>
              </a:ext>
            </a:extLst>
          </p:cNvPr>
          <p:cNvSpPr txBox="1"/>
          <p:nvPr/>
        </p:nvSpPr>
        <p:spPr>
          <a:xfrm>
            <a:off x="1862667" y="2760134"/>
            <a:ext cx="8517467" cy="156966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1: ÔN SỐ LƯỢNG TRONG PHẠM VI 8</a:t>
            </a:r>
            <a:endParaRPr lang="vi-VN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1"/>
            <a:ext cx="719391" cy="71939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9967865" cy="68707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52" y="1846534"/>
            <a:ext cx="2399171" cy="17663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749" y="1748486"/>
            <a:ext cx="2399171" cy="17663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444" y="1767887"/>
            <a:ext cx="2399171" cy="17663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803" y="3573007"/>
            <a:ext cx="2399171" cy="17663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013" y="3494362"/>
            <a:ext cx="2399171" cy="176631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23453" y="295671"/>
            <a:ext cx="8329191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mtClean="0"/>
              <a:t>Bé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76129" y="295672"/>
            <a:ext cx="7288039" cy="95410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hãy đếm xem có bao nhiêu quả dâu tây và hãy chọn thẻ số tương ứng?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437523" y="4696409"/>
            <a:ext cx="1550388" cy="15142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853905" y="2744905"/>
            <a:ext cx="1167896" cy="193899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0" b="1">
                <a:solidFill>
                  <a:srgbClr val="0070C0"/>
                </a:solidFill>
                <a:latin typeface=".VnAvant" panose="020B7200000000000000" pitchFamily="34" charset="0"/>
              </a:rPr>
              <a:t>7</a:t>
            </a:r>
            <a:endParaRPr lang="en-US" sz="12000" b="1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369623" y="977201"/>
            <a:ext cx="1595655" cy="15300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569194" y="3697926"/>
            <a:ext cx="1550388" cy="15142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921" y="1787289"/>
            <a:ext cx="2399171" cy="17663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961" y="3553606"/>
            <a:ext cx="2399171" cy="176631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754376" y="798391"/>
            <a:ext cx="1167896" cy="193899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0" b="1">
                <a:solidFill>
                  <a:srgbClr val="0070C0"/>
                </a:solidFill>
                <a:latin typeface=".VnAvant" panose="020B7200000000000000" pitchFamily="34" charset="0"/>
              </a:rPr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697623" y="4403168"/>
            <a:ext cx="1167896" cy="193899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0" b="1">
                <a:solidFill>
                  <a:srgbClr val="0070C0"/>
                </a:solidFill>
                <a:latin typeface=".VnAvant" panose="020B7200000000000000" pitchFamily="34" charset="0"/>
              </a:rPr>
              <a:t>8</a:t>
            </a:r>
            <a:endParaRPr lang="en-US" sz="12000" b="1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567290" y="2918438"/>
            <a:ext cx="1550388" cy="15142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64050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L -0.24414 0.1134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14" y="5671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81481E-6 L -0.23971 0.1057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92" y="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">
            <a:extLst>
              <a:ext uri="{FF2B5EF4-FFF2-40B4-BE49-F238E27FC236}">
                <a16:creationId xmlns="" xmlns:a16="http://schemas.microsoft.com/office/drawing/2014/main" id="{0B787DE9-693D-4C74-A38E-53F6F65FCB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0" b="67837"/>
          <a:stretch>
            <a:fillRect/>
          </a:stretch>
        </p:blipFill>
        <p:spPr>
          <a:xfrm>
            <a:off x="0" y="1"/>
            <a:ext cx="1121664" cy="1228881"/>
          </a:xfrm>
          <a:prstGeom prst="rect">
            <a:avLst/>
          </a:prstGeom>
        </p:spPr>
      </p:pic>
      <p:pic>
        <p:nvPicPr>
          <p:cNvPr id="37" name="图片 7">
            <a:extLst>
              <a:ext uri="{FF2B5EF4-FFF2-40B4-BE49-F238E27FC236}">
                <a16:creationId xmlns="" xmlns:a16="http://schemas.microsoft.com/office/drawing/2014/main" id="{CF585C66-3344-498B-80B3-4F55FCF7378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228440" y="6356813"/>
            <a:ext cx="2276695" cy="501187"/>
          </a:xfrm>
          <a:prstGeom prst="rect">
            <a:avLst/>
          </a:prstGeom>
        </p:spPr>
      </p:pic>
      <p:pic>
        <p:nvPicPr>
          <p:cNvPr id="38" name="图片 9">
            <a:extLst>
              <a:ext uri="{FF2B5EF4-FFF2-40B4-BE49-F238E27FC236}">
                <a16:creationId xmlns="" xmlns:a16="http://schemas.microsoft.com/office/drawing/2014/main" id="{D8CD3102-3483-41B3-A6CB-3506216E816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10343037" y="66015"/>
            <a:ext cx="1848964" cy="1411491"/>
          </a:xfrm>
          <a:prstGeom prst="rect">
            <a:avLst/>
          </a:prstGeom>
        </p:spPr>
      </p:pic>
      <p:sp>
        <p:nvSpPr>
          <p:cNvPr id="45" name="圆角矩形 21">
            <a:extLst>
              <a:ext uri="{FF2B5EF4-FFF2-40B4-BE49-F238E27FC236}">
                <a16:creationId xmlns="" xmlns:a16="http://schemas.microsoft.com/office/drawing/2014/main" id="{70E5E02D-DB72-446B-8D32-81F3217ADBFD}"/>
              </a:ext>
            </a:extLst>
          </p:cNvPr>
          <p:cNvSpPr/>
          <p:nvPr/>
        </p:nvSpPr>
        <p:spPr>
          <a:xfrm>
            <a:off x="1048948" y="231251"/>
            <a:ext cx="9547072" cy="1532720"/>
          </a:xfrm>
          <a:prstGeom prst="roundRect">
            <a:avLst>
              <a:gd name="adj" fmla="val 12230"/>
            </a:avLst>
          </a:prstGeom>
          <a:solidFill>
            <a:schemeClr val="bg1"/>
          </a:solidFill>
          <a:ln w="76200">
            <a:solidFill>
              <a:srgbClr val="89FFD8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830BA81-6B95-4FE8-8B80-F0D3B4195C57}"/>
              </a:ext>
            </a:extLst>
          </p:cNvPr>
          <p:cNvSpPr txBox="1"/>
          <p:nvPr/>
        </p:nvSpPr>
        <p:spPr>
          <a:xfrm>
            <a:off x="890031" y="471446"/>
            <a:ext cx="9862637" cy="120032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hãy đếm số táo có trên cây và đặt thẻ số tương ứng?</a:t>
            </a:r>
            <a:endParaRPr lang="vi-VN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31" y="1909835"/>
            <a:ext cx="7811404" cy="505164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423" y="2582334"/>
            <a:ext cx="850765" cy="94031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223" y="2044765"/>
            <a:ext cx="850765" cy="940319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692" y="2256857"/>
            <a:ext cx="850765" cy="94031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792" y="3166278"/>
            <a:ext cx="850765" cy="940319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310" y="3181727"/>
            <a:ext cx="850765" cy="94031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784" y="3417310"/>
            <a:ext cx="850765" cy="940319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167" y="3810002"/>
            <a:ext cx="850765" cy="940319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891" y="3965497"/>
            <a:ext cx="850765" cy="940319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9850777" y="1975134"/>
            <a:ext cx="1388535" cy="14901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10049557" y="1750703"/>
            <a:ext cx="990975" cy="193899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0" b="1">
                <a:latin typeface=".VnAvant" panose="020B7200000000000000" pitchFamily="34" charset="0"/>
              </a:rPr>
              <a:t>8</a:t>
            </a:r>
            <a:endParaRPr lang="en-US" sz="12000" b="1">
              <a:latin typeface=".VnAvant" panose="020B7200000000000000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878985" y="3690588"/>
            <a:ext cx="1388535" cy="14901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0005767" y="3417309"/>
            <a:ext cx="1540335" cy="193899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2000" b="1">
                <a:latin typeface=".VnAvant" panose="020B7200000000000000" pitchFamily="34" charset="0"/>
              </a:rPr>
              <a:t>6</a:t>
            </a:r>
            <a:endParaRPr lang="en-US" sz="12000" b="1">
              <a:latin typeface=".VnAvant" panose="020B7200000000000000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913717" y="5323899"/>
            <a:ext cx="1388535" cy="14901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mtClean="0"/>
              <a:t>777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141769" y="5131871"/>
            <a:ext cx="1047083" cy="193899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2000" b="1">
                <a:latin typeface=".VnAvant" panose="020B7200000000000000" pitchFamily="34" charset="0"/>
              </a:rPr>
              <a:t>7</a:t>
            </a:r>
            <a:endParaRPr lang="en-US" sz="12000" b="1">
              <a:latin typeface=".VnAvant" panose="020B72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13629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2222E-6 L -0.45937 0.4337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69" y="2169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0044 L -0.45937 0.41944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60" y="2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" grpId="0"/>
      <p:bldP spid="57" grpId="0" animBg="1"/>
      <p:bldP spid="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1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475" y="1699629"/>
            <a:ext cx="1548143" cy="11490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86" y="1594603"/>
            <a:ext cx="1548143" cy="11490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567" y="1594603"/>
            <a:ext cx="1548143" cy="11490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710" y="1575191"/>
            <a:ext cx="1548143" cy="114901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002" y="3077755"/>
            <a:ext cx="1548143" cy="114901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425" y="3077755"/>
            <a:ext cx="1548143" cy="1149012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1763485" y="74700"/>
            <a:ext cx="8668139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hãy đếm xem có bao nhiêu quả chuối.Hãy thêm hoặc bớt cho đủ 8 quả chuối?</a:t>
            </a:r>
            <a:endParaRPr lang="en-US" sz="24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382863" y="3872205"/>
            <a:ext cx="1688840" cy="1632856"/>
          </a:xfrm>
          <a:prstGeom prst="rect">
            <a:avLst/>
          </a:prstGeom>
          <a:solidFill>
            <a:srgbClr val="66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2000" b="1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8</a:t>
            </a:r>
            <a:endParaRPr lang="en-US" sz="12000" b="1">
              <a:solidFill>
                <a:schemeClr val="tx1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145" y="2946735"/>
            <a:ext cx="1548143" cy="114901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222" y="4161062"/>
            <a:ext cx="1548143" cy="11490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06082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A_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13" y="1089366"/>
            <a:ext cx="9192987" cy="42943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ECFD09E-6217-435E-BE93-6A3F4A851E14}"/>
              </a:ext>
            </a:extLst>
          </p:cNvPr>
          <p:cNvSpPr txBox="1"/>
          <p:nvPr/>
        </p:nvSpPr>
        <p:spPr>
          <a:xfrm>
            <a:off x="1928388" y="2625506"/>
            <a:ext cx="9143472" cy="215443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2: Nhận biết chữ số 9, số lượng </a:t>
            </a:r>
          </a:p>
          <a:p>
            <a:pPr algn="ctr"/>
            <a:r>
              <a:rPr 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số thứ tự trong phạm vi 9</a:t>
            </a:r>
          </a:p>
          <a:p>
            <a:pPr algn="ctr"/>
            <a:endParaRPr lang="vi-VN" sz="55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27344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">
            <a:extLst>
              <a:ext uri="{FF2B5EF4-FFF2-40B4-BE49-F238E27FC236}">
                <a16:creationId xmlns="" xmlns:a16="http://schemas.microsoft.com/office/drawing/2014/main" id="{0B787DE9-693D-4C74-A38E-53F6F65FCB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0" b="67837"/>
          <a:stretch>
            <a:fillRect/>
          </a:stretch>
        </p:blipFill>
        <p:spPr>
          <a:xfrm>
            <a:off x="-211757" y="-173781"/>
            <a:ext cx="1121664" cy="1228881"/>
          </a:xfrm>
          <a:prstGeom prst="rect">
            <a:avLst/>
          </a:prstGeom>
        </p:spPr>
      </p:pic>
      <p:pic>
        <p:nvPicPr>
          <p:cNvPr id="37" name="图片 7">
            <a:extLst>
              <a:ext uri="{FF2B5EF4-FFF2-40B4-BE49-F238E27FC236}">
                <a16:creationId xmlns="" xmlns:a16="http://schemas.microsoft.com/office/drawing/2014/main" id="{CF585C66-3344-498B-80B3-4F55FCF7378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228440" y="6356813"/>
            <a:ext cx="2276695" cy="501187"/>
          </a:xfrm>
          <a:prstGeom prst="rect">
            <a:avLst/>
          </a:prstGeom>
        </p:spPr>
      </p:pic>
      <p:pic>
        <p:nvPicPr>
          <p:cNvPr id="38" name="图片 9">
            <a:extLst>
              <a:ext uri="{FF2B5EF4-FFF2-40B4-BE49-F238E27FC236}">
                <a16:creationId xmlns="" xmlns:a16="http://schemas.microsoft.com/office/drawing/2014/main" id="{D8CD3102-3483-41B3-A6CB-3506216E816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10343037" y="66015"/>
            <a:ext cx="1848964" cy="14114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608" y="4880931"/>
            <a:ext cx="1767993" cy="21154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2838" y="4880930"/>
            <a:ext cx="1767993" cy="21154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6594" y="4880930"/>
            <a:ext cx="1767993" cy="21154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7708" y="4880929"/>
            <a:ext cx="1767993" cy="21154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4589" y="4880927"/>
            <a:ext cx="1767993" cy="21154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6614" y="4880926"/>
            <a:ext cx="1767993" cy="21154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9030" y="4880926"/>
            <a:ext cx="1767993" cy="21154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1446" y="4844595"/>
            <a:ext cx="1767993" cy="21154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42560" y="4808266"/>
            <a:ext cx="1767993" cy="21154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99" y="2708457"/>
            <a:ext cx="1188060" cy="228303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567" y="2708457"/>
            <a:ext cx="1188060" cy="228303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245" y="2708457"/>
            <a:ext cx="1188060" cy="228303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995" y="2708455"/>
            <a:ext cx="1188060" cy="228303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075" y="2708454"/>
            <a:ext cx="1188060" cy="228303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538" y="2708454"/>
            <a:ext cx="1188060" cy="228303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043" y="2708454"/>
            <a:ext cx="1188060" cy="228303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529" y="2653170"/>
            <a:ext cx="1188060" cy="228303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014" y="2653170"/>
            <a:ext cx="1188060" cy="22830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6541" y="398352"/>
            <a:ext cx="7813140" cy="830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chậu hoa và số hoa số nào nhiều hơn và nhiều hơn là mấy? Vì sao?</a:t>
            </a:r>
            <a:endParaRPr lang="en-US" sz="24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3934" y="1234340"/>
            <a:ext cx="8451655" cy="830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Số chậu hoa nhiều hơn số bông hoa và nhiều hơn là 1 vì thừa ra một chậu hoa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53257" y="416518"/>
            <a:ext cx="7813140" cy="830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hoa và số  chậu hoa số nào ít hơn và ít hơn là mấy? Vì sao?</a:t>
            </a:r>
            <a:endParaRPr lang="en-US" sz="24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39535" y="1206719"/>
            <a:ext cx="8451655" cy="830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Số hoa ít hơn số chậu hoa và ít hơn là 1 vì thiếu một bông hoa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840019" y="2652597"/>
            <a:ext cx="1329061" cy="16567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mtClean="0"/>
              <a:t>9</a:t>
            </a:r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0912391" y="2324046"/>
            <a:ext cx="1144027" cy="240065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51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151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0758770" y="4641142"/>
            <a:ext cx="1329061" cy="16567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mtClean="0"/>
              <a:t>9</a:t>
            </a:r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0845337" y="4269205"/>
            <a:ext cx="1029315" cy="240065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51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151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71918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26" grpId="0"/>
      <p:bldP spid="26" grpId="1"/>
      <p:bldP spid="27" grpId="0"/>
      <p:bldP spid="27" grpId="1"/>
      <p:bldP spid="15" grpId="0" animBg="1"/>
      <p:bldP spid="24" grpId="0"/>
      <p:bldP spid="32" grpId="0" animBg="1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">
            <a:extLst>
              <a:ext uri="{FF2B5EF4-FFF2-40B4-BE49-F238E27FC236}">
                <a16:creationId xmlns="" xmlns:a16="http://schemas.microsoft.com/office/drawing/2014/main" id="{0B787DE9-693D-4C74-A38E-53F6F65FCB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0" b="67837"/>
          <a:stretch>
            <a:fillRect/>
          </a:stretch>
        </p:blipFill>
        <p:spPr>
          <a:xfrm>
            <a:off x="-211757" y="-173781"/>
            <a:ext cx="1121664" cy="1228881"/>
          </a:xfrm>
          <a:prstGeom prst="rect">
            <a:avLst/>
          </a:prstGeom>
        </p:spPr>
      </p:pic>
      <p:pic>
        <p:nvPicPr>
          <p:cNvPr id="36" name="图片 5">
            <a:extLst>
              <a:ext uri="{FF2B5EF4-FFF2-40B4-BE49-F238E27FC236}">
                <a16:creationId xmlns="" xmlns:a16="http://schemas.microsoft.com/office/drawing/2014/main" id="{4AE58ADD-7710-468B-A2DC-EDB32A74D92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10880397" y="6000376"/>
            <a:ext cx="1311603" cy="885616"/>
          </a:xfrm>
          <a:prstGeom prst="rect">
            <a:avLst/>
          </a:prstGeom>
        </p:spPr>
      </p:pic>
      <p:pic>
        <p:nvPicPr>
          <p:cNvPr id="37" name="图片 7">
            <a:extLst>
              <a:ext uri="{FF2B5EF4-FFF2-40B4-BE49-F238E27FC236}">
                <a16:creationId xmlns="" xmlns:a16="http://schemas.microsoft.com/office/drawing/2014/main" id="{CF585C66-3344-498B-80B3-4F55FCF7378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228440" y="6356813"/>
            <a:ext cx="2276695" cy="501187"/>
          </a:xfrm>
          <a:prstGeom prst="rect">
            <a:avLst/>
          </a:prstGeom>
        </p:spPr>
      </p:pic>
      <p:pic>
        <p:nvPicPr>
          <p:cNvPr id="38" name="图片 9">
            <a:extLst>
              <a:ext uri="{FF2B5EF4-FFF2-40B4-BE49-F238E27FC236}">
                <a16:creationId xmlns="" xmlns:a16="http://schemas.microsoft.com/office/drawing/2014/main" id="{D8CD3102-3483-41B3-A6CB-3506216E816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10343037" y="1"/>
            <a:ext cx="1848964" cy="14114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11726" y="204151"/>
            <a:ext cx="3057247" cy="6247864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40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98165" y="440661"/>
            <a:ext cx="475860" cy="240065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510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510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" y="-13645"/>
            <a:ext cx="719391" cy="7193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01872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182 -0.00255 -0.00338 -0.00579 -0.00533 -0.0081 C -0.00625 -0.00903 -0.00755 -0.00856 -0.00846 -0.00949 C -0.00976 -0.01065 -0.01067 -0.01458 -0.01145 -0.0162 C -0.01289 -0.01898 -0.01458 -0.02176 -0.01614 -0.02431 C -0.01679 -0.02569 -0.01731 -0.02824 -0.01835 -0.02847 L -0.02291 -0.02986 C -0.02369 -0.03079 -0.02434 -0.03194 -0.02526 -0.03264 C -0.03632 -0.03958 -0.05742 -0.03634 -0.06354 -0.03657 C -0.0733 -0.03611 -0.08294 -0.03611 -0.09257 -0.03518 C -0.09687 -0.03495 -0.09609 -0.03495 -0.09804 -0.02986 C -0.0983 -0.02662 -0.09791 -0.02315 -0.09869 -0.02037 C -0.09908 -0.01898 -0.10039 -0.01991 -0.10104 -0.01898 C -0.10182 -0.01782 -0.10208 -0.0162 -0.1026 -0.01481 C -0.10429 -0.00556 -0.10299 -0.0088 -0.10559 -0.00393 C -0.10585 -0.00255 -0.10599 -0.00116 -0.10638 0 C -0.10677 0.00116 -0.10768 0.00162 -0.10794 0.00278 C -0.10846 0.0044 -0.10833 0.00648 -0.10872 0.00833 C -0.10911 0.01019 -0.10976 0.01181 -0.11028 0.01366 C -0.11054 0.02107 -0.11041 0.02824 -0.11106 0.03542 C -0.11119 0.03704 -0.11224 0.03796 -0.1125 0.03958 C -0.11484 0.0544 -0.1108 0.04699 -0.1164 0.0544 C -0.12044 0.0838 -0.11757 0.06134 -0.1164 0.13472 C -0.11614 0.14977 -0.11692 0.14607 -0.11406 0.1537 C -0.1125 0.16505 -0.11445 0.15394 -0.11171 0.16319 C -0.11145 0.16458 -0.11132 0.16597 -0.11106 0.16736 C -0.11054 0.16921 -0.10989 0.17107 -0.1095 0.17292 C -0.10911 0.17407 -0.10898 0.17546 -0.10872 0.17685 C -0.10846 0.1787 -0.10833 0.18056 -0.10794 0.18241 C -0.10755 0.1838 -0.10677 0.18495 -0.10638 0.18634 C -0.10612 0.18773 -0.10612 0.18935 -0.10559 0.19051 C -0.10507 0.19167 -0.10416 0.19236 -0.10338 0.19329 C -0.10143 0.19815 -0.10091 0.20185 -0.09804 0.20417 C -0.097 0.20486 -0.09596 0.20509 -0.09492 0.20556 C -0.09414 0.20648 -0.09335 0.20718 -0.09257 0.2081 C -0.09153 0.20949 -0.09062 0.21111 -0.08958 0.21227 C -0.08893 0.21296 -0.08802 0.21296 -0.08724 0.21366 C -0.08645 0.21435 -0.0858 0.21574 -0.08502 0.21644 C -0.08398 0.21713 -0.08294 0.21713 -0.0819 0.21759 C -0.07838 0.21944 -0.07487 0.22153 -0.07122 0.22315 C -0.07018 0.22361 -0.06914 0.22431 -0.06809 0.22454 C -0.06432 0.22546 -0.06054 0.22639 -0.05664 0.22732 C -0.05156 0.22685 -0.04648 0.22662 -0.0414 0.22593 C -0.04023 0.22569 -0.03919 0.22546 -0.03828 0.22454 C -0.03737 0.22361 -0.03684 0.22153 -0.03593 0.22037 C -0.03502 0.21921 -0.03398 0.21852 -0.03294 0.21759 C -0.03072 0.2162 -0.02604 0.21366 -0.02604 0.21366 C -0.0246 0.20579 -0.02643 0.2125 -0.02148 0.20671 C -0.01484 0.19954 -0.02291 0.20509 -0.01679 0.20139 C -0.01614 0.19954 -0.01549 0.19745 -0.01458 0.19583 C -0.01393 0.19514 -0.01302 0.19514 -0.01224 0.19468 C -0.01145 0.19375 -0.01067 0.19282 -0.01002 0.1919 C -0.00846 0.1838 -0.01028 0.19097 -0.00533 0.18241 C -0.00468 0.18125 -0.00442 0.17963 -0.00377 0.17824 C -0.00312 0.17639 -0.00234 0.17454 -0.00156 0.17292 C 0.00026 0.16319 -0.00208 0.175 0.00079 0.16319 C 0.00105 0.16204 0.00105 0.16042 0.00157 0.15926 C 0.00261 0.15671 0.00404 0.15463 0.00534 0.15232 C 0.0056 0.15116 0.00573 0.14954 0.00612 0.14838 C 0.00651 0.14699 0.0073 0.14583 0.00769 0.14421 C 0.01042 0.13102 0.00586 0.14352 0.01068 0.13194 C 0.01276 0.10232 0.0125 0.11065 0.01068 0.05718 C 0.01068 0.05556 0.00951 0.05463 0.00912 0.05324 C 0.00847 0.05046 0.00821 0.04769 0.00769 0.04491 C 0.00795 0.03681 0.00743 0.02847 0.00847 0.0206 C 0.0086 0.01921 0.01016 0.02083 0.01068 0.02176 C 0.01133 0.02338 0.01133 0.02546 0.01146 0.02732 C 0.01185 0.03056 0.01198 0.03357 0.01224 0.03681 C 0.01172 0.18357 0.01758 0.17384 0.0099 0.25023 C 0.00977 0.25255 0.00964 0.25486 0.00912 0.25718 C 0.00795 0.26389 0.00756 0.26065 0.00691 0.26667 C 0.00625 0.27199 0.00586 0.27755 0.00534 0.28287 C 0.00521 0.28472 0.00482 0.28657 0.00456 0.28843 C 0.00417 0.29236 0.00417 0.29815 0.003 0.30208 C 0.00235 0.3044 0.00157 0.30648 0.00079 0.3088 C -0.00065 0.32361 0.00092 0.31065 -0.00156 0.32384 C -0.00364 0.33495 -0.00065 0.32361 -0.00377 0.33472 C -0.00403 0.33866 -0.00403 0.34282 -0.00455 0.34699 C -0.00481 0.34838 -0.00585 0.34954 -0.00612 0.35093 C -0.00885 0.36574 -0.00494 0.35394 -0.00846 0.36319 C -0.00872 0.3669 -0.00872 0.37407 -0.01002 0.37824 C -0.01041 0.37963 -0.01106 0.38079 -0.01145 0.38218 C -0.01289 0.38727 -0.01132 0.38704 -0.01458 0.39167 C -0.01523 0.39259 -0.01614 0.39259 -0.01679 0.39306 C -0.01757 0.39444 -0.01849 0.39583 -0.01914 0.39722 C -0.01979 0.39838 -0.01992 0.40023 -0.0207 0.40139 C -0.02135 0.40208 -0.02213 0.40232 -0.02291 0.40255 C -0.02474 0.40324 -0.02656 0.40347 -0.02838 0.40394 C -0.04674 0.41389 -0.02526 0.40347 -0.04362 0.40949 C -0.04518 0.40995 -0.04674 0.41134 -0.04817 0.41227 C -0.04947 0.41273 -0.05078 0.41319 -0.05208 0.41366 C -0.06028 0.41319 -0.06835 0.41296 -0.07656 0.41227 C -0.07916 0.41204 -0.08125 0.41065 -0.08346 0.4081 C -0.0845 0.40694 -0.08528 0.40486 -0.08645 0.40394 C -0.08776 0.40301 -0.08906 0.40301 -0.09036 0.40255 C -0.09088 0.40139 -0.09114 0.39977 -0.09192 0.39861 C -0.09505 0.39352 -0.09557 0.39375 -0.09869 0.39167 C -0.09947 0.39005 -0.10013 0.38773 -0.10104 0.38634 C -0.10221 0.38449 -0.10481 0.3831 -0.10638 0.38218 C -0.10807 0.37917 -0.10885 0.37732 -0.11106 0.37546 C -0.11171 0.37477 -0.1125 0.37454 -0.11328 0.37407 C -0.1138 0.37315 -0.11445 0.37245 -0.11484 0.3713 C -0.11523 0.37014 -0.11549 0.36875 -0.11562 0.36736 C -0.11601 0.36088 -0.11536 0.3544 -0.1164 0.34815 C -0.11666 0.3463 -0.11835 0.34653 -0.1194 0.3456 C -0.11966 0.3419 -0.11953 0.33819 -0.12018 0.33472 C -0.12057 0.33287 -0.122 0.33241 -0.12252 0.33056 C -0.12317 0.32801 -0.12291 0.32523 -0.1233 0.32245 C -0.12343 0.3206 -0.12382 0.31875 -0.12395 0.3169 C -0.12382 0.31528 -0.12369 0.31319 -0.1233 0.31157 C -0.12291 0.31042 -0.12174 0.3088 -0.12174 0.3088 " pathEditMode="relative" ptsTypes="AAAAAAAAAAAAAAAAAAAAAAAAAAAAAAAAAAAAAAAAAAAAAAAAAAAAAAAAAAAAAAAAAAAAAAAAAAAAAAAAAAAAAAAAAAAAAAAAAAAAAAAAAAAAAAAA">
                                      <p:cBhvr>
                                        <p:cTn id="31" dur="8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5" grpId="3"/>
      <p:bldP spid="2" grpId="0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  <p:tag name="TIMING" val="|0|2.1|1.2|1|2.8|6.5|3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  <p:tag name="TIMING" val="|1.2|6.3|1.4|1.4|12.1|5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7.3|2.1|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.7|1.9|2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  <p:tag name="TIMING" val="|5|0.6|5.2|0.8|0.8|0.9|0.9|0.8|0.7|8|2.2|6|0.6|0.7|6.7|0.8|0.9|1|8.4|1.2|5.1|0.7|0.6|6.8|1.2|5.4|8.3|14|1.6|1.7|1.2|1.2|1.1|1.3|1.4|1.1|3.8|7.5|1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  <p:tag name="TIMING" val="|21.3|0.6|0.6|0.7|0.6|0.6|0.7|0.7|7.9|0.8|0.8|0.8|0.7|0.8|0.7|0.7|17.9|14.1|0.8|0.7|0.7|0.6|0.8|0.7|0.7|0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8.2|0.6|0.8|0.8|0.8|0.8|0.8|0.8|0.8|11.2|8.3|1|0.8|0.8|0.9|0.8|0.8|0.8|0.7|6.9|9.2|0.8|0.9|0.8|0.8|0.8|20.2|1|0.9|0.8|0.9|0.9|0.8|0.9|0.8|8.4|6.1|0.8|0.8|0.7|0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5|0.9|0.9|0.8|0.9|0.9|0.9|20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  <p:tag name="TIMING" val="|0.4|0.8|11.4|1.1|1.1|1|1.1|1|1.4|1|15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5.4|0.8|0.9|1|0.8|0.8|14.1|0.9|9.8|1|1.2|1.1|0.9|1|0.9|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  <p:tag name="TIMING" val="|6.8|6.1|0.8|0.8|0.8|0.7|0.8|0.7|0.7|4.7|8.3|6.9|0.9|8.7|6.3|11.8|10.3|0.9|1|1.1|0.9|1|1|1|1|9.6|1.1|0.9|1.1|1.2|1|1.1|1|1.1|19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1663</TotalTime>
  <Words>335</Words>
  <Application>Microsoft Office PowerPoint</Application>
  <PresentationFormat>Custom</PresentationFormat>
  <Paragraphs>92</Paragraphs>
  <Slides>20</Slides>
  <Notes>6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Điền dãy số tự nhiên theo thứ tự từ bé đến lớn</vt:lpstr>
      <vt:lpstr>Điền dãy số tự nhiên theo thứ tự từ lớn đến bé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Techsi.vn</cp:lastModifiedBy>
  <cp:revision>119</cp:revision>
  <dcterms:created xsi:type="dcterms:W3CDTF">2021-11-30T14:47:51Z</dcterms:created>
  <dcterms:modified xsi:type="dcterms:W3CDTF">2026-01-07T10:01:44Z</dcterms:modified>
</cp:coreProperties>
</file>