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12" r:id="rId26"/>
    <p:sldId id="313" r:id="rId27"/>
    <p:sldId id="315" r:id="rId28"/>
    <p:sldId id="316" r:id="rId29"/>
    <p:sldId id="317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3/19/2026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3/19/2026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090" y="1317998"/>
            <a:ext cx="7077820" cy="976849"/>
          </a:xfrm>
        </p:spPr>
        <p:txBody>
          <a:bodyPr>
            <a:normAutofit/>
          </a:bodyPr>
          <a:lstStyle/>
          <a:p>
            <a:r>
              <a:rPr lang="en-US" sz="3600"/>
              <a:t>GIÁO ÁN PHÁT TRIỂN NGÔN NGỮ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61099" y="2723949"/>
            <a:ext cx="5917426" cy="1410102"/>
          </a:xfrm>
        </p:spPr>
        <p:txBody>
          <a:bodyPr>
            <a:normAutofit fontScale="85000" lnSpcReduction="20000"/>
          </a:bodyPr>
          <a:lstStyle/>
          <a:p>
            <a:r>
              <a:rPr lang="en-US" sz="4000">
                <a:solidFill>
                  <a:schemeClr val="tx1"/>
                </a:solidFill>
              </a:rPr>
              <a:t>Đề tài thơ: Đèn giao thông</a:t>
            </a:r>
          </a:p>
          <a:p>
            <a:r>
              <a:rPr lang="en-US" sz="4000">
                <a:solidFill>
                  <a:schemeClr val="tx1"/>
                </a:solidFill>
              </a:rPr>
              <a:t>Lứa tuổi: 4-5 tuổi</a:t>
            </a:r>
          </a:p>
          <a:p>
            <a:r>
              <a:rPr lang="en-US" sz="4000">
                <a:solidFill>
                  <a:schemeClr val="tx1"/>
                </a:solidFill>
              </a:rPr>
              <a:t> Lê Thị Toan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 Box 52" hidden="1">
            <a:extLst>
              <a:ext uri="{FF2B5EF4-FFF2-40B4-BE49-F238E27FC236}">
                <a16:creationId xmlns:a16="http://schemas.microsoft.com/office/drawing/2014/main" id="{905DB475-20C7-2ED0-D4EC-E1FB1E6C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1763713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99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Đề tài: Thơ “ Đèn giao thông”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8AAC299-7B3E-A202-E642-E374D64D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850" y="115888"/>
            <a:ext cx="4785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UỶ BAN NHÂN DÂN PHƯỜNG VIỆT HƯNG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TRƯỜNG MẦM NON ĐỨC GIANG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0BA95F-2A55-55B5-F7D2-5E773E2F1169}"/>
              </a:ext>
            </a:extLst>
          </p:cNvPr>
          <p:cNvSpPr txBox="1">
            <a:spLocks/>
          </p:cNvSpPr>
          <p:nvPr/>
        </p:nvSpPr>
        <p:spPr>
          <a:xfrm>
            <a:off x="3995056" y="6370668"/>
            <a:ext cx="4133996" cy="4873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Năm học: 2025-2026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%20choi%20pho">
            <a:extLst>
              <a:ext uri="{FF2B5EF4-FFF2-40B4-BE49-F238E27FC236}">
                <a16:creationId xmlns:a16="http://schemas.microsoft.com/office/drawing/2014/main" id="{8226805D-DD4F-A18C-36CF-FB14F373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1DB42BB-0AD1-0D0D-B7D6-B338D55C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984253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ĐÀM THOẠI</a:t>
            </a:r>
            <a:br>
              <a:rPr lang="en-US"/>
            </a:br>
            <a:r>
              <a:rPr lang="en-US"/>
              <a:t>TRÍCH DẪN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7833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Cô vừa đọc bài thơ gì?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3A37A7-0D57-D5BF-FE3F-C15A5D9E848F}"/>
              </a:ext>
            </a:extLst>
          </p:cNvPr>
          <p:cNvSpPr txBox="1">
            <a:spLocks/>
          </p:cNvSpPr>
          <p:nvPr/>
        </p:nvSpPr>
        <p:spPr>
          <a:xfrm>
            <a:off x="1036320" y="3510204"/>
            <a:ext cx="3108960" cy="7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- Bài thơ đó của tác giả nào?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B3D6FB-AF8C-AD39-821E-F93C6DFA0F2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C6D38-85C6-9A73-B5B9-1C5DE0C7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457200"/>
            <a:ext cx="667512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B5BDB8DD-8D26-D48A-11A5-E75D56EC997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5791200" cy="5715000"/>
            <a:chOff x="1872" y="288"/>
            <a:chExt cx="3648" cy="3600"/>
          </a:xfrm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A0F9A64E-D771-1FEB-7E3F-8B589E58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A7054759-A1B8-D465-38DC-76F0F2B5A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5BEA48E-7104-8014-2F9A-56FE3A8C7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7A4D245-1DB9-9DEC-E3E1-54AD459F0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FDE33236-C950-A7E1-7214-A776DE082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31E88EF5-C49A-7146-FF9D-A45544A82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AD733A07-0D5B-E3FD-F0C9-A0CA5A4E2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36797515-F217-B4EC-472D-A8B9A1265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B0F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39554D6B-09C3-8D37-ED73-1D112EFC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E9671028-B0FD-ACF7-203B-F5E1C2633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1549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B1E94D30-5A7F-23AA-7D40-EF368F6D8824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304800"/>
            <a:ext cx="2971800" cy="1708150"/>
            <a:chOff x="336" y="336"/>
            <a:chExt cx="1872" cy="1076"/>
          </a:xfrm>
        </p:grpSpPr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B75A3F5F-BFF1-D5E2-DCCD-02649A0D2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6CC4A5A-D8CA-50BC-5A7C-64BE2FD38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5" name="Text Box 19">
            <a:extLst>
              <a:ext uri="{FF2B5EF4-FFF2-40B4-BE49-F238E27FC236}">
                <a16:creationId xmlns:a16="http://schemas.microsoft.com/office/drawing/2014/main" id="{CA6EB80C-1640-4BD7-0CE3-9885DB375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3565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14_1024x768">
            <a:extLst>
              <a:ext uri="{FF2B5EF4-FFF2-40B4-BE49-F238E27FC236}">
                <a16:creationId xmlns:a16="http://schemas.microsoft.com/office/drawing/2014/main" id="{90FAE47E-F284-C43A-6975-6BECCBA5F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001" r="13750" b="4818"/>
          <a:stretch/>
        </p:blipFill>
        <p:spPr bwMode="auto">
          <a:xfrm>
            <a:off x="4495800" y="0"/>
            <a:ext cx="7696200" cy="6858000"/>
          </a:xfrm>
          <a:prstGeom prst="rect">
            <a:avLst/>
          </a:prstGeom>
          <a:noFill/>
          <a:ln>
            <a:noFill/>
          </a:ln>
          <a:effectLst>
            <a:outerShdw blurRad="660400" dist="889000" dir="1308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F088BAE5-631B-4F2B-C3AB-549DC177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97075"/>
            <a:ext cx="34290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 có màu gì?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2029E5E-801B-0D2C-90DB-06588D85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5029200"/>
            <a:ext cx="7845425" cy="1323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	 đèn đỏ 	đèn vàng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0681B97-40A2-4760-4E5F-00197C4A0D8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823913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A564651A-9D14-F577-5ED4-284852C2F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56ED3724-EE38-7985-B46F-33A642EAE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836B52EC-F094-1F81-803F-978D4960E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3E5B5872-6483-ADDF-9EFB-B4C448A11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9D1DA022-FBBB-6FA4-3F3A-040037F10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30F03C4E-A9D4-BF9A-5C7D-E53F447E5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71DEF0D-9429-90F0-C7DB-D66343B0C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B816B7AC-F0B6-B274-6ED0-3040FADA7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22125DBB-63C5-815C-AFFE-82395D273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" y="2563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B493D29E-92FF-5062-C298-B56FB132E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1539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59D94AD-4F9B-5318-4ACE-A904D0FA485D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214313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8273B1F2-DF35-1D4C-F0D0-8607BFD4B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CBBE172-B279-C35C-E944-AA01625DC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19">
            <a:extLst>
              <a:ext uri="{FF2B5EF4-FFF2-40B4-BE49-F238E27FC236}">
                <a16:creationId xmlns:a16="http://schemas.microsoft.com/office/drawing/2014/main" id="{94096551-5E7F-31CC-4224-911317958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554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457AF0-3C7E-A4B3-595D-162F4232DEF5}"/>
              </a:ext>
            </a:extLst>
          </p:cNvPr>
          <p:cNvSpPr/>
          <p:nvPr/>
        </p:nvSpPr>
        <p:spPr>
          <a:xfrm>
            <a:off x="177800" y="563563"/>
            <a:ext cx="4394200" cy="5546725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SC07680a~1">
            <a:extLst>
              <a:ext uri="{FF2B5EF4-FFF2-40B4-BE49-F238E27FC236}">
                <a16:creationId xmlns:a16="http://schemas.microsoft.com/office/drawing/2014/main" id="{B563BE84-7044-ED6E-D0FA-5E6BA752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6671EC76-8BC0-0234-5BE9-E7AC6D7C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93" y="1074737"/>
            <a:ext cx="251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Đi đường bé nhớ điều gì?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Khi đèn vàng xuất hiện thì sao?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916DDCE-07ED-6F29-EE36-5609AED3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091113"/>
            <a:ext cx="61595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Đi đường bé nhớ nghe không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Đèn xanh tín hiệu đã thông đường rồi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Đèn vàng châm lại dừng thôi</a:t>
            </a:r>
          </a:p>
        </p:txBody>
      </p:sp>
    </p:spTree>
    <p:extLst>
      <p:ext uri="{BB962C8B-B14F-4D97-AF65-F5344CB8AC3E}">
        <p14:creationId xmlns:p14="http://schemas.microsoft.com/office/powerpoint/2010/main" val="24754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1203D93E-A438-1CFE-2A47-02535022769C}"/>
              </a:ext>
            </a:extLst>
          </p:cNvPr>
          <p:cNvSpPr/>
          <p:nvPr/>
        </p:nvSpPr>
        <p:spPr>
          <a:xfrm>
            <a:off x="6096000" y="1066800"/>
            <a:ext cx="5867400" cy="5334000"/>
          </a:xfrm>
          <a:prstGeom prst="bevel">
            <a:avLst>
              <a:gd name="adj" fmla="val 57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9281F5F7-696E-D9BD-5A06-6B3210CE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48990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- “Tín hiệu giao thông” và “Thông đường” là gì ?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527707F-B903-097E-25E0-DC1E58FDDC6A}"/>
              </a:ext>
            </a:extLst>
          </p:cNvPr>
          <p:cNvGrpSpPr>
            <a:grpSpLocks/>
          </p:cNvGrpSpPr>
          <p:nvPr/>
        </p:nvGrpSpPr>
        <p:grpSpPr bwMode="auto">
          <a:xfrm>
            <a:off x="0" y="1246188"/>
            <a:ext cx="5137150" cy="4365625"/>
            <a:chOff x="327025" y="2133600"/>
            <a:chExt cx="5137150" cy="436548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3081345D-A65C-EE5D-B0DC-0820C0C333B3}"/>
                </a:ext>
              </a:extLst>
            </p:cNvPr>
            <p:cNvSpPr/>
            <p:nvPr/>
          </p:nvSpPr>
          <p:spPr>
            <a:xfrm>
              <a:off x="838200" y="2133600"/>
              <a:ext cx="4191000" cy="4365485"/>
            </a:xfrm>
            <a:prstGeom prst="right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A101534A-C184-BFF5-8A40-29A2640E2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025" y="3962399"/>
              <a:ext cx="51371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002060"/>
                  </a:solidFill>
                  <a:latin typeface="Arial" panose="020B0604020202020204" pitchFamily="34" charset="0"/>
                </a:rPr>
                <a:t>Bé có biết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9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8D0B8CE-EC94-CD0B-CCA2-5EA7184200E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EDF794BB-D75A-F40D-05FF-C69427AF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 hidden="1">
              <a:extLst>
                <a:ext uri="{FF2B5EF4-FFF2-40B4-BE49-F238E27FC236}">
                  <a16:creationId xmlns:a16="http://schemas.microsoft.com/office/drawing/2014/main" id="{B699B357-5C49-430A-7FA6-5848BCC93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EEAEEC14-8456-F2D4-A2C8-9A5778ECC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5CF8F323-3070-B93D-1325-377221B4A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7CC6894B-7C38-B2C3-D86F-E40AF8306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9C9D0849-0DD8-7B9E-89E7-C214DB0C4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0326B8AD-0B7F-34C0-2473-C7BB626C0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5DCF59B0-E63A-12A7-3E6A-5D4CEBCFE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4DC03B58-0839-589F-4CEF-0EAF26460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ADB867BB-CC3C-58B1-8BB3-39A8AC86B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7" y="1523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B6C2FA9-984C-D552-8415-D7C29CA724AC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457200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BBFD7AF9-3B04-94D8-8ECA-973D1B9C8D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49D0013C-3EA3-A27E-FD36-B49189E1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2243ED02-8FAC-20EA-BE59-AE268141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11573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7682a~1">
            <a:extLst>
              <a:ext uri="{FF2B5EF4-FFF2-40B4-BE49-F238E27FC236}">
                <a16:creationId xmlns:a16="http://schemas.microsoft.com/office/drawing/2014/main" id="{3C1D5504-F07A-0B3C-808B-5E38D93A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63C07B3A-C3FB-77F6-A06F-A660F063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791200"/>
            <a:ext cx="7200900" cy="646113"/>
          </a:xfrm>
          <a:prstGeom prst="rect">
            <a:avLst/>
          </a:prstGeom>
          <a:noFill/>
          <a:ln>
            <a:noFill/>
          </a:ln>
          <a:effectLst>
            <a:outerShdw blurRad="254000"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>
                <a:solidFill>
                  <a:srgbClr val="002060"/>
                </a:solidFill>
              </a:rPr>
              <a:t>Đèn đỏ dừng lại kẻo rồi đâm nhau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705CE-F692-E3C6-A395-92BF7B48127D}"/>
              </a:ext>
            </a:extLst>
          </p:cNvPr>
          <p:cNvSpPr/>
          <p:nvPr/>
        </p:nvSpPr>
        <p:spPr>
          <a:xfrm>
            <a:off x="7620000" y="795338"/>
            <a:ext cx="4394200" cy="5546725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CB052BF-568C-FCEC-4EFC-AA3604B0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51063"/>
            <a:ext cx="43942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đèn đỏ bật lên, các phương tiện giao thông phải làm gì?</a:t>
            </a:r>
          </a:p>
        </p:txBody>
      </p:sp>
    </p:spTree>
    <p:extLst>
      <p:ext uri="{BB962C8B-B14F-4D97-AF65-F5344CB8AC3E}">
        <p14:creationId xmlns:p14="http://schemas.microsoft.com/office/powerpoint/2010/main" val="1186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F9E6A65-802B-753E-78F6-064C26355AA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5791200" cy="5715000"/>
            <a:chOff x="1872" y="288"/>
            <a:chExt cx="3648" cy="36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CA813261-29A9-88C5-E38F-4BFC5A6DA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7F273A01-5064-D432-6B09-F6FCA7B93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3AE8BF52-56E0-4994-3C64-DDA60536B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10EFF6D1-31D3-2FB5-BEFB-45081AA3A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AB8303A3-612F-3799-EF02-ED33F3A21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chemeClr val="hlink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3E34C351-6EC0-B531-4923-82AC86BF0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BAAA672F-5EDD-C5EB-36F6-CCE8E1B23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CC8294E8-8169-006E-57E9-BBF1F7B78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44C5FA0-3AB4-1D5A-8C61-B507A179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2592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C0A2A67-047D-0C12-B188-4FD87153D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591"/>
              <a:ext cx="720" cy="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0600" b="1">
                  <a:solidFill>
                    <a:srgbClr val="0099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CF7DAC69-296E-E49E-AE2E-FEE784CA64AE}"/>
              </a:ext>
            </a:extLst>
          </p:cNvPr>
          <p:cNvGrpSpPr>
            <a:grpSpLocks/>
          </p:cNvGrpSpPr>
          <p:nvPr/>
        </p:nvGrpSpPr>
        <p:grpSpPr bwMode="auto">
          <a:xfrm rot="-883164">
            <a:off x="1676400" y="457200"/>
            <a:ext cx="2971800" cy="1708150"/>
            <a:chOff x="336" y="336"/>
            <a:chExt cx="1872" cy="1076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16CEBF6C-5CCB-4DC0-0CE2-C5D767675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3153CBB-60F4-D4E9-8B0C-BE9B45AD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36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19">
            <a:extLst>
              <a:ext uri="{FF2B5EF4-FFF2-40B4-BE49-F238E27FC236}">
                <a16:creationId xmlns:a16="http://schemas.microsoft.com/office/drawing/2014/main" id="{472B46BD-785E-C6D3-9F42-D5C1BB94F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31977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Mục đích – yêu cầu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1. Kiến thức: </a:t>
            </a:r>
          </a:p>
          <a:p>
            <a:r>
              <a:rPr lang="en-US"/>
              <a:t>Trẻ biết được tên bài thơ, tên tác giả</a:t>
            </a:r>
          </a:p>
          <a:p>
            <a:r>
              <a:rPr lang="en-US"/>
              <a:t>Hiểu được nội dung bài thơ, cảm nhận được âm điệu trong bài thơ</a:t>
            </a:r>
          </a:p>
          <a:p>
            <a:r>
              <a:rPr lang="en-US"/>
              <a:t>2. Kỹ năng</a:t>
            </a:r>
          </a:p>
          <a:p>
            <a:r>
              <a:rPr lang="en-US"/>
              <a:t>Trẻ đọc to, rõ ràng</a:t>
            </a:r>
          </a:p>
          <a:p>
            <a:r>
              <a:rPr lang="en-US"/>
              <a:t>Rèn kỹ năng đọc diễn cảm bài thơ</a:t>
            </a:r>
          </a:p>
          <a:p>
            <a:r>
              <a:rPr lang="en-US"/>
              <a:t>3. Thái độ:</a:t>
            </a:r>
          </a:p>
          <a:p>
            <a:r>
              <a:rPr lang="en-US"/>
              <a:t>Trẻ thực hiện được  luật lệ an toàn giao thông đơn giản  khi đi bộ và khi đi trên các phương tiện giao thông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%20choi%20pho">
            <a:extLst>
              <a:ext uri="{FF2B5EF4-FFF2-40B4-BE49-F238E27FC236}">
                <a16:creationId xmlns:a16="http://schemas.microsoft.com/office/drawing/2014/main" id="{DF334847-41B2-935D-200B-5D4B1048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39624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30A25B4-559B-1308-7F11-F69E3E2C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81600"/>
            <a:ext cx="8534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0D215D-7E78-3B37-67A8-D1143BB6E4B6}"/>
              </a:ext>
            </a:extLst>
          </p:cNvPr>
          <p:cNvSpPr/>
          <p:nvPr/>
        </p:nvSpPr>
        <p:spPr>
          <a:xfrm>
            <a:off x="381000" y="957263"/>
            <a:ext cx="3276600" cy="5548312"/>
          </a:xfrm>
          <a:prstGeom prst="roundRect">
            <a:avLst/>
          </a:prstGeom>
          <a:solidFill>
            <a:srgbClr val="0099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31A242C-4D50-78FD-BA1B-82A0C9F4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30350"/>
            <a:ext cx="2819400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em bé Ngoan các con phải nhớ điều gì khi tham gia giao thông?</a:t>
            </a:r>
          </a:p>
        </p:txBody>
      </p:sp>
    </p:spTree>
    <p:extLst>
      <p:ext uri="{BB962C8B-B14F-4D97-AF65-F5344CB8AC3E}">
        <p14:creationId xmlns:p14="http://schemas.microsoft.com/office/powerpoint/2010/main" val="35105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extLst>
              <a:ext uri="{FF2B5EF4-FFF2-40B4-BE49-F238E27FC236}">
                <a16:creationId xmlns:a16="http://schemas.microsoft.com/office/drawing/2014/main" id="{EFBF893F-15F1-E192-FF11-30BBD2904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640013"/>
            <a:ext cx="5800725" cy="1577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CC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</a:t>
            </a:r>
            <a:endParaRPr lang="en-US" sz="3600" b="1" kern="10">
              <a:solidFill>
                <a:srgbClr val="CC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B1C611C-8BA1-DD4E-B8AC-1E7C964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361950"/>
            <a:ext cx="135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FA2469-3C4C-F2A9-A2F4-EA2124E9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82575"/>
            <a:ext cx="1412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27B1495-7CD2-694F-03DD-E621E6FA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30" y="365125"/>
            <a:ext cx="14732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E5AF09B1-DDA7-5807-08B5-EE6069C8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5167527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8104D1D-6831-8426-53B6-C02A4468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546742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</p:txBody>
      </p:sp>
    </p:spTree>
    <p:extLst>
      <p:ext uri="{BB962C8B-B14F-4D97-AF65-F5344CB8AC3E}">
        <p14:creationId xmlns:p14="http://schemas.microsoft.com/office/powerpoint/2010/main" val="40239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7680a~1">
            <a:extLst>
              <a:ext uri="{FF2B5EF4-FFF2-40B4-BE49-F238E27FC236}">
                <a16:creationId xmlns:a16="http://schemas.microsoft.com/office/drawing/2014/main" id="{4CE3B0A1-D9E9-9339-EA29-7EEA578F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953CC-46EE-D4FC-C827-BC1E68AA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" y="5257800"/>
            <a:ext cx="1216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</p:spTree>
    <p:extLst>
      <p:ext uri="{BB962C8B-B14F-4D97-AF65-F5344CB8AC3E}">
        <p14:creationId xmlns:p14="http://schemas.microsoft.com/office/powerpoint/2010/main" val="28233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5AD79E-1BC6-5765-C0BC-066B4CA440DD}"/>
              </a:ext>
            </a:extLst>
          </p:cNvPr>
          <p:cNvGrpSpPr/>
          <p:nvPr/>
        </p:nvGrpSpPr>
        <p:grpSpPr>
          <a:xfrm>
            <a:off x="19050" y="0"/>
            <a:ext cx="12172950" cy="6858000"/>
            <a:chOff x="77666" y="109182"/>
            <a:chExt cx="12172950" cy="6858000"/>
          </a:xfrm>
        </p:grpSpPr>
        <p:pic>
          <p:nvPicPr>
            <p:cNvPr id="5" name="Picture 4" descr="IMG_2751b~1">
              <a:extLst>
                <a:ext uri="{FF2B5EF4-FFF2-40B4-BE49-F238E27FC236}">
                  <a16:creationId xmlns:a16="http://schemas.microsoft.com/office/drawing/2014/main" id="{05B7F74D-844C-E247-FDBE-DE3C0D3E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" y="109182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F38D4E-69C0-693F-2717-777D6C8C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6453" y="708025"/>
              <a:ext cx="686321" cy="686321"/>
            </a:xfrm>
            <a:prstGeom prst="rect">
              <a:avLst/>
            </a:prstGeom>
          </p:spPr>
        </p:pic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E57939D2-240E-3C48-7989-950DB8EC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371" y="-109182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3CF9A2-00E0-E0D5-25E5-F03011618A2C}"/>
              </a:ext>
            </a:extLst>
          </p:cNvPr>
          <p:cNvSpPr/>
          <p:nvPr/>
        </p:nvSpPr>
        <p:spPr>
          <a:xfrm>
            <a:off x="5700713" y="2143125"/>
            <a:ext cx="395287" cy="3714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7682a~1">
            <a:extLst>
              <a:ext uri="{FF2B5EF4-FFF2-40B4-BE49-F238E27FC236}">
                <a16:creationId xmlns:a16="http://schemas.microsoft.com/office/drawing/2014/main" id="{A524862A-8865-2125-C2B6-E82F5D19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8E006A3E-A33A-9F12-DD5A-6C541B6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</p:spTree>
    <p:extLst>
      <p:ext uri="{BB962C8B-B14F-4D97-AF65-F5344CB8AC3E}">
        <p14:creationId xmlns:p14="http://schemas.microsoft.com/office/powerpoint/2010/main" val="15288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%20choi%20pho">
            <a:extLst>
              <a:ext uri="{FF2B5EF4-FFF2-40B4-BE49-F238E27FC236}">
                <a16:creationId xmlns:a16="http://schemas.microsoft.com/office/drawing/2014/main" id="{8226805D-DD4F-A18C-36CF-FB14F373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1DB42BB-0AD1-0D0D-B7D6-B338D55C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984253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              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28412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00FB6AF-4656-5F7D-D010-5825D047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362" y="1043057"/>
            <a:ext cx="76512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Kết thúc: Hát “Em đi qua ngã tư đường phố”</a:t>
            </a:r>
          </a:p>
        </p:txBody>
      </p:sp>
    </p:spTree>
    <p:extLst>
      <p:ext uri="{BB962C8B-B14F-4D97-AF65-F5344CB8AC3E}">
        <p14:creationId xmlns:p14="http://schemas.microsoft.com/office/powerpoint/2010/main" val="9972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370A9D-E14D-D4CB-B6EC-64B873B079D2}"/>
              </a:ext>
            </a:extLst>
          </p:cNvPr>
          <p:cNvSpPr txBox="1">
            <a:spLocks/>
          </p:cNvSpPr>
          <p:nvPr/>
        </p:nvSpPr>
        <p:spPr>
          <a:xfrm>
            <a:off x="5216098" y="641012"/>
            <a:ext cx="1759804" cy="629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CÂU ĐỐ </a:t>
            </a:r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E5EFF2-3AAA-9EB8-D9F3-8DB2CB91FDC4}"/>
              </a:ext>
            </a:extLst>
          </p:cNvPr>
          <p:cNvSpPr txBox="1">
            <a:spLocks/>
          </p:cNvSpPr>
          <p:nvPr/>
        </p:nvSpPr>
        <p:spPr>
          <a:xfrm>
            <a:off x="2946400" y="1441212"/>
            <a:ext cx="6241142" cy="333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Mắt đỏ,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mắt vàng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mắt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Đêm ngày đứng canh</a:t>
            </a:r>
          </a:p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Ngã tư đường phố</a:t>
            </a:r>
          </a:p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Mắt đỏ báo "dừng"</a:t>
            </a:r>
          </a:p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Mắt xanh báo “đi”</a:t>
            </a:r>
          </a:p>
          <a:p>
            <a:pPr algn="ct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Vàng "chờ tí nhé"</a:t>
            </a:r>
          </a:p>
          <a:p>
            <a:pPr algn="r"/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Đố bé đèn gì?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8740"/>
            <a:ext cx="5709313" cy="643594"/>
          </a:xfrm>
        </p:spPr>
        <p:txBody>
          <a:bodyPr/>
          <a:lstStyle/>
          <a:p>
            <a:r>
              <a:rPr lang="en-US"/>
              <a:t>Đàm thoại về nội dung bài hát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Con vừa hát bài hát gì? </a:t>
            </a:r>
            <a:endParaRPr lang="en-US" dirty="0"/>
          </a:p>
          <a:p>
            <a:r>
              <a:rPr lang="en-US"/>
              <a:t>Trên sân trường bạn nhỏ chơi trò gì?</a:t>
            </a:r>
            <a:endParaRPr lang="en-US" dirty="0"/>
          </a:p>
          <a:p>
            <a:r>
              <a:rPr lang="en-US"/>
              <a:t>Khi tham gia giao thông trên đường phố con thấy những phương tiện giao thông nào?</a:t>
            </a:r>
          </a:p>
          <a:p>
            <a:r>
              <a:rPr lang="en-US"/>
              <a:t>Hôm nay cô mang đến cho các con những bức tranh minh hoạ nội dung của 1 bài thơ hôm nay chúng mình học. Các con xem tranh và đoán tên bài thơ đó là gì nhé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EA41B5D-33A5-234D-BB47-6BBA37BC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74" y="1485899"/>
            <a:ext cx="2703143" cy="19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4A020-5B4A-C771-659A-6654DF6D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60" y="1485899"/>
            <a:ext cx="2875078" cy="1983093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2A159EE-1C47-3872-7009-07FDCDF3B6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89" y="3547872"/>
            <a:ext cx="2703144" cy="20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D5846-35FD-EE79-7085-7DEBDD488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960" y="3519178"/>
            <a:ext cx="2875079" cy="2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64" y="261708"/>
            <a:ext cx="5354472" cy="1053027"/>
          </a:xfrm>
        </p:spPr>
        <p:txBody>
          <a:bodyPr>
            <a:normAutofit fontScale="90000"/>
          </a:bodyPr>
          <a:lstStyle/>
          <a:p>
            <a:pPr algn="r"/>
            <a:r>
              <a:rPr lang="en-US"/>
              <a:t>BÀI THƠ: ĐÈN GIAO THÔNG</a:t>
            </a:r>
            <a:br>
              <a:rPr lang="en-US"/>
            </a:br>
            <a:r>
              <a:rPr lang="en-US"/>
              <a:t>Tác giả: Mỹ Trang</a:t>
            </a:r>
            <a:endParaRPr lang="en-US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5749021-7552-44CA-CF6F-1D492CDF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1843610"/>
            <a:ext cx="6099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50ECB22-0599-FCD9-D0E4-D60FF6D1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2648473"/>
            <a:ext cx="6099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92934FC-B52D-A4EF-6DDE-3D047CDD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2" y="3461272"/>
            <a:ext cx="6326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1ED94FC-F3BB-17CC-6ABD-BBD888DD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1" y="3847035"/>
            <a:ext cx="5808664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14380D12-F054-B549-6F0B-454E477A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10572"/>
            <a:ext cx="60579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       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Bé ngoan bé nhớ làu làu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Xanh đi, đỏ phải dừng mau đúng rồi.</a:t>
            </a:r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4" grpId="1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B1C611C-8BA1-DD4E-B8AC-1E7C964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7" y="361950"/>
            <a:ext cx="135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FA2469-3C4C-F2A9-A2F4-EA2124E9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82575"/>
            <a:ext cx="1412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27B1495-7CD2-694F-03DD-E621E6FA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30" y="365125"/>
            <a:ext cx="14732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E5AF09B1-DDA7-5807-08B5-EE6069C8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5167527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đèn tín hiệu an toàn giao thông</a:t>
            </a:r>
            <a:endParaRPr lang="en-US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8104D1D-6831-8426-53B6-C02A4468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546742"/>
            <a:ext cx="784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đèn đỏ đèn vàng</a:t>
            </a: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7680a~1">
            <a:extLst>
              <a:ext uri="{FF2B5EF4-FFF2-40B4-BE49-F238E27FC236}">
                <a16:creationId xmlns:a16="http://schemas.microsoft.com/office/drawing/2014/main" id="{4CE3B0A1-D9E9-9339-EA29-7EEA578F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953CC-46EE-D4FC-C827-BC1E68AA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" y="5257800"/>
            <a:ext cx="1216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đường bé nhớ nghe không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tín hiệu đã thông đường rồi</a:t>
            </a:r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5AD79E-1BC6-5765-C0BC-066B4CA440DD}"/>
              </a:ext>
            </a:extLst>
          </p:cNvPr>
          <p:cNvGrpSpPr/>
          <p:nvPr/>
        </p:nvGrpSpPr>
        <p:grpSpPr>
          <a:xfrm>
            <a:off x="19050" y="0"/>
            <a:ext cx="12172950" cy="6858000"/>
            <a:chOff x="77666" y="109182"/>
            <a:chExt cx="12172950" cy="6858000"/>
          </a:xfrm>
        </p:grpSpPr>
        <p:pic>
          <p:nvPicPr>
            <p:cNvPr id="5" name="Picture 4" descr="IMG_2751b~1">
              <a:extLst>
                <a:ext uri="{FF2B5EF4-FFF2-40B4-BE49-F238E27FC236}">
                  <a16:creationId xmlns:a16="http://schemas.microsoft.com/office/drawing/2014/main" id="{05B7F74D-844C-E247-FDBE-DE3C0D3E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" y="109182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F38D4E-69C0-693F-2717-777D6C8C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6453" y="708025"/>
              <a:ext cx="686321" cy="686321"/>
            </a:xfrm>
            <a:prstGeom prst="rect">
              <a:avLst/>
            </a:prstGeom>
          </p:spPr>
        </p:pic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E57939D2-240E-3C48-7989-950DB8EC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371" y="-109182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chậm lại dừng thôi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3CF9A2-00E0-E0D5-25E5-F03011618A2C}"/>
              </a:ext>
            </a:extLst>
          </p:cNvPr>
          <p:cNvSpPr/>
          <p:nvPr/>
        </p:nvSpPr>
        <p:spPr>
          <a:xfrm>
            <a:off x="5700713" y="2143125"/>
            <a:ext cx="395287" cy="3714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7682a~1">
            <a:extLst>
              <a:ext uri="{FF2B5EF4-FFF2-40B4-BE49-F238E27FC236}">
                <a16:creationId xmlns:a16="http://schemas.microsoft.com/office/drawing/2014/main" id="{A524862A-8865-2125-C2B6-E82F5D19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8E006A3E-A33A-9F12-DD5A-6C541B6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đỏ dừng lại kẻo rồi đâm nhau</a:t>
            </a: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216</TotalTime>
  <Words>668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</vt:lpstr>
      <vt:lpstr>Times New Roman</vt:lpstr>
      <vt:lpstr>Back to School 16x9</vt:lpstr>
      <vt:lpstr>GIÁO ÁN PHÁT TRIỂN NGÔN NGỮ</vt:lpstr>
      <vt:lpstr>Mục đích – yêu cầu</vt:lpstr>
      <vt:lpstr>PowerPoint Presentation</vt:lpstr>
      <vt:lpstr>Đàm thoại về nội dung bài hát</vt:lpstr>
      <vt:lpstr>BÀI THƠ: ĐÈN GIAO THÔNG Tác giả: Mỹ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PHÁT TRIỂN NGÔN NGỮ</dc:title>
  <dc:creator>Administrator</dc:creator>
  <cp:lastModifiedBy>Convertio</cp:lastModifiedBy>
  <cp:revision>15</cp:revision>
  <dcterms:created xsi:type="dcterms:W3CDTF">2024-04-04T05:58:56Z</dcterms:created>
  <dcterms:modified xsi:type="dcterms:W3CDTF">2026-03-19T14:31:11Z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