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2" r:id="rId2"/>
    <p:sldId id="257" r:id="rId3"/>
    <p:sldId id="264" r:id="rId4"/>
    <p:sldId id="263" r:id="rId5"/>
    <p:sldId id="266" r:id="rId6"/>
    <p:sldId id="260" r:id="rId7"/>
    <p:sldId id="267" r:id="rId8"/>
    <p:sldId id="268" r:id="rId9"/>
    <p:sldId id="261" r:id="rId10"/>
    <p:sldId id="258" r:id="rId11"/>
    <p:sldId id="274" r:id="rId12"/>
    <p:sldId id="278" r:id="rId13"/>
    <p:sldId id="280" r:id="rId14"/>
    <p:sldId id="281" r:id="rId15"/>
    <p:sldId id="282" r:id="rId16"/>
    <p:sldId id="277" r:id="rId17"/>
    <p:sldId id="283"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4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BC262E-B5B8-45CB-ABF9-CBA0131919FF}"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BC262E-B5B8-45CB-ABF9-CBA0131919FF}"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BC262E-B5B8-45CB-ABF9-CBA0131919FF}"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BC262E-B5B8-45CB-ABF9-CBA0131919FF}"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BC262E-B5B8-45CB-ABF9-CBA0131919FF}"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BC262E-B5B8-45CB-ABF9-CBA0131919FF}"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BC262E-B5B8-45CB-ABF9-CBA0131919FF}"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BC262E-B5B8-45CB-ABF9-CBA0131919FF}"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C262E-B5B8-45CB-ABF9-CBA0131919FF}"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BC262E-B5B8-45CB-ABF9-CBA0131919FF}"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BC262E-B5B8-45CB-ABF9-CBA0131919FF}"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6036E-1CB0-4976-BA89-96F58AD01E8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C262E-B5B8-45CB-ABF9-CBA0131919FF}" type="datetimeFigureOut">
              <a:rPr lang="en-US" smtClean="0"/>
              <a:t>11/3/2026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6036E-1CB0-4976-BA89-96F58AD01E8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WordArt 6"/>
          <p:cNvSpPr>
            <a:spLocks noChangeArrowheads="1" noChangeShapeType="1" noTextEdit="1"/>
          </p:cNvSpPr>
          <p:nvPr/>
        </p:nvSpPr>
        <p:spPr bwMode="auto">
          <a:xfrm>
            <a:off x="3551477" y="455163"/>
            <a:ext cx="5089045" cy="9511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2700" b="1" kern="10" dirty="0">
                <a:ln w="9525">
                  <a:solidFill>
                    <a:srgbClr val="000000"/>
                  </a:solidFill>
                  <a:round/>
                </a:ln>
                <a:solidFill>
                  <a:srgbClr val="101FB0"/>
                </a:solidFill>
                <a:latin typeface="Times New Roman" panose="02020603050405020304" pitchFamily="18" charset="0"/>
                <a:cs typeface="Times New Roman" panose="02020603050405020304" pitchFamily="18" charset="0"/>
              </a:rPr>
              <a:t>UBND PHƯỜNG VIỆT HƯNG</a:t>
            </a:r>
          </a:p>
          <a:p>
            <a:pPr algn="ctr">
              <a:spcBef>
                <a:spcPct val="20000"/>
              </a:spcBef>
              <a:defRPr/>
            </a:pPr>
            <a:r>
              <a:rPr lang="en-US" sz="2700" b="1" kern="10" dirty="0">
                <a:ln w="9525">
                  <a:solidFill>
                    <a:srgbClr val="000000"/>
                  </a:solidFill>
                  <a:round/>
                </a:ln>
                <a:solidFill>
                  <a:srgbClr val="101FB0"/>
                </a:solidFill>
                <a:latin typeface="Times New Roman" panose="02020603050405020304" pitchFamily="18" charset="0"/>
                <a:cs typeface="Times New Roman" panose="02020603050405020304" pitchFamily="18" charset="0"/>
              </a:rPr>
              <a:t>TRƯỜNG MẦM NON ĐỨC GIANG</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078" y="3103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4"/>
          <p:cNvSpPr>
            <a:spLocks noChangeArrowheads="1" noChangeShapeType="1" noTextEdit="1"/>
          </p:cNvSpPr>
          <p:nvPr/>
        </p:nvSpPr>
        <p:spPr bwMode="auto">
          <a:xfrm>
            <a:off x="691661" y="1552532"/>
            <a:ext cx="11002169" cy="1257616"/>
          </a:xfrm>
          <a:prstGeom prst="rect">
            <a:avLst/>
          </a:prstGeom>
        </p:spPr>
        <p:txBody>
          <a:bodyPr wrap="none" fromWordArt="1">
            <a:prstTxWarp prst="textCanDown">
              <a:avLst>
                <a:gd name="adj" fmla="val 14287"/>
              </a:avLst>
            </a:prstTxWarp>
          </a:bodyPr>
          <a:lstStyle/>
          <a:p>
            <a:pPr algn="ctr"/>
            <a:r>
              <a:rPr lang="en-US" sz="3600" b="1" kern="10" dirty="0">
                <a:ln w="9525">
                  <a:solidFill>
                    <a:srgbClr val="000000"/>
                  </a:solidFill>
                  <a:round/>
                </a:ln>
                <a:solidFill>
                  <a:srgbClr val="00B050"/>
                </a:solidFill>
                <a:effectLst>
                  <a:outerShdw dist="35921" dir="2700000" algn="ctr" rotWithShape="0">
                    <a:srgbClr val="808080">
                      <a:alpha val="79999"/>
                    </a:srgbClr>
                  </a:outerShdw>
                </a:effectLst>
                <a:latin typeface="TTesim new roman"/>
                <a:cs typeface="Times New Roman" panose="02020603050405020304" pitchFamily="18" charset="0"/>
              </a:rPr>
              <a:t>GIÁO ÁN: Lĩnh vực phát triển ngôn ngữ</a:t>
            </a:r>
          </a:p>
        </p:txBody>
      </p:sp>
      <p:sp>
        <p:nvSpPr>
          <p:cNvPr id="9" name="WordArt 5"/>
          <p:cNvSpPr>
            <a:spLocks noChangeArrowheads="1" noChangeShapeType="1" noTextEdit="1"/>
          </p:cNvSpPr>
          <p:nvPr/>
        </p:nvSpPr>
        <p:spPr bwMode="auto">
          <a:xfrm>
            <a:off x="1228026" y="3286539"/>
            <a:ext cx="9284677" cy="1076141"/>
          </a:xfrm>
          <a:prstGeom prst="rect">
            <a:avLst/>
          </a:prstGeom>
        </p:spPr>
        <p:txBody>
          <a:bodyPr wrap="none" fromWordArt="1">
            <a:prstTxWarp prst="textWave1">
              <a:avLst>
                <a:gd name="adj1" fmla="val 13005"/>
                <a:gd name="adj2" fmla="val 714"/>
              </a:avLst>
            </a:prstTxWarp>
          </a:bodyPr>
          <a:lstStyle/>
          <a:p>
            <a:pPr algn="ctr"/>
            <a:r>
              <a:rPr lang="en-US" sz="3600" b="1" kern="10" dirty="0">
                <a:ln w="12700">
                  <a:solidFill>
                    <a:srgbClr val="0000FF"/>
                  </a:solidFill>
                  <a:round/>
                </a:ln>
                <a:solidFill>
                  <a:srgbClr val="FF0000"/>
                </a:solidFill>
                <a:effectLst>
                  <a:outerShdw dist="35921" dir="2700000" sy="50000" kx="2115830" algn="bl" rotWithShape="0">
                    <a:srgbClr val="C0C0C0">
                      <a:alpha val="80000"/>
                    </a:srgbClr>
                  </a:outerShdw>
                </a:effectLst>
                <a:latin typeface=".tiems new ro man"/>
              </a:rPr>
              <a:t>Thơ: Bó hoa </a:t>
            </a:r>
            <a:r>
              <a:rPr lang="en-US" sz="3600" b="1" kern="10">
                <a:ln w="12700">
                  <a:solidFill>
                    <a:srgbClr val="0000FF"/>
                  </a:solidFill>
                  <a:round/>
                </a:ln>
                <a:solidFill>
                  <a:srgbClr val="FF0000"/>
                </a:solidFill>
                <a:effectLst>
                  <a:outerShdw dist="35921" dir="2700000" sy="50000" kx="2115830" algn="bl" rotWithShape="0">
                    <a:srgbClr val="C0C0C0">
                      <a:alpha val="80000"/>
                    </a:srgbClr>
                  </a:outerShdw>
                </a:effectLst>
                <a:latin typeface=".tiems new ro man"/>
              </a:rPr>
              <a:t>tặng cô</a:t>
            </a:r>
          </a:p>
        </p:txBody>
      </p:sp>
      <p:sp>
        <p:nvSpPr>
          <p:cNvPr id="6" name="TextBox 5">
            <a:extLst>
              <a:ext uri="{FF2B5EF4-FFF2-40B4-BE49-F238E27FC236}">
                <a16:creationId xmlns:a16="http://schemas.microsoft.com/office/drawing/2014/main" id="{90D87A62-E48B-7FDD-538B-29D15C793A4C}"/>
              </a:ext>
            </a:extLst>
          </p:cNvPr>
          <p:cNvSpPr txBox="1"/>
          <p:nvPr/>
        </p:nvSpPr>
        <p:spPr>
          <a:xfrm>
            <a:off x="2451758" y="4362680"/>
            <a:ext cx="61887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2700">
                  <a:solidFill>
                    <a:srgbClr val="0000FF"/>
                  </a:solidFill>
                  <a:round/>
                </a:ln>
                <a:effectLst>
                  <a:outerShdw dist="35921" dir="2700000" sy="50000" kx="2115830" algn="bl" rotWithShape="0">
                    <a:srgbClr val="C0C0C0">
                      <a:alpha val="80000"/>
                    </a:srgbClr>
                  </a:outerShdw>
                </a:effectLst>
                <a:uLnTx/>
                <a:uFillTx/>
                <a:latin typeface=".VnAvant" panose="020B7200000000000000" pitchFamily="34" charset="0"/>
                <a:ea typeface="+mn-ea"/>
                <a:cs typeface="+mn-cs"/>
              </a:rPr>
              <a:t>GV: Đào Thị Thu Thuỷ</a:t>
            </a:r>
            <a:endParaRPr kumimoji="0" lang="en-US" sz="3600" b="1" i="0" u="none" strike="noStrike" kern="10" cap="none" spc="0" normalizeH="0" baseline="0" noProof="0" dirty="0">
              <a:ln w="12700">
                <a:solidFill>
                  <a:srgbClr val="0000FF"/>
                </a:solidFill>
                <a:round/>
              </a:ln>
              <a:effectLst>
                <a:outerShdw dist="35921" dir="2700000" sy="50000" kx="2115830" algn="bl" rotWithShape="0">
                  <a:srgbClr val="C0C0C0">
                    <a:alpha val="80000"/>
                  </a:srgbClr>
                </a:outerShdw>
              </a:effectLst>
              <a:uLnTx/>
              <a:uFillTx/>
              <a:latin typeface=".VnAvant" panose="020B7200000000000000"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76"/>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4085" y="3079376"/>
            <a:ext cx="6096000" cy="1754326"/>
          </a:xfrm>
          <a:prstGeom prst="rect">
            <a:avLst/>
          </a:prstGeom>
        </p:spPr>
        <p:txBody>
          <a:bodyPr>
            <a:spAutoFit/>
          </a:bodyPr>
          <a:lstStyle/>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Bó hoa của các bạn nhỏ có những loại hoa nào?</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Bó hoa của em đây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Vàng tươi hoa cúc áo</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Hồng hồng hoa cối xay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Đỏ rực nụ dong riềng</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Tim tím hoa bìm bìm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901"/>
            <a:ext cx="12192000" cy="7218484"/>
          </a:xfrm>
          <a:prstGeom prst="rect">
            <a:avLst/>
          </a:prstGeom>
        </p:spPr>
      </p:pic>
      <p:sp>
        <p:nvSpPr>
          <p:cNvPr id="4" name="Rectangle 3"/>
          <p:cNvSpPr/>
          <p:nvPr/>
        </p:nvSpPr>
        <p:spPr>
          <a:xfrm>
            <a:off x="9035561" y="228490"/>
            <a:ext cx="2455985" cy="1477328"/>
          </a:xfrm>
          <a:prstGeom prst="rect">
            <a:avLst/>
          </a:prstGeom>
        </p:spPr>
        <p:txBody>
          <a:bodyPr wrap="square">
            <a:spAutoFit/>
          </a:bodyPr>
          <a:lstStyle/>
          <a:p>
            <a:pPr>
              <a:spcAft>
                <a:spcPts val="0"/>
              </a:spcAft>
            </a:pPr>
            <a:r>
              <a:rPr lang="en-US" b="1" i="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“Bó </a:t>
            </a: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hoa của em đây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Vàng tươi hoa cúc áo</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Hồng hồng hoa cối xay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Đỏ rực nụ dong riềng</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Tim tím hoa bìm bìm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down)">
                                      <p:cBhvr>
                                        <p:cTn id="21" dur="500"/>
                                        <p:tgtEl>
                                          <p:spTgt spid="4">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down)">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76"/>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4085" y="3079376"/>
            <a:ext cx="3925003" cy="369332"/>
          </a:xfrm>
          <a:prstGeom prst="rect">
            <a:avLst/>
          </a:prstGeom>
        </p:spPr>
        <p:txBody>
          <a:bodyPr wrap="square">
            <a:spAutoFit/>
          </a:bodyPr>
          <a:lstStyle/>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Sau khi hái hoa các bạn nhỏ đã làm gì?</a:t>
            </a: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18484"/>
          </a:xfrm>
          <a:prstGeom prst="rect">
            <a:avLst/>
          </a:prstGeom>
        </p:spPr>
      </p:pic>
      <p:sp>
        <p:nvSpPr>
          <p:cNvPr id="4" name="Rectangle 3"/>
          <p:cNvSpPr/>
          <p:nvPr/>
        </p:nvSpPr>
        <p:spPr>
          <a:xfrm>
            <a:off x="9035561" y="228490"/>
            <a:ext cx="2455985" cy="646331"/>
          </a:xfrm>
          <a:prstGeom prst="rect">
            <a:avLst/>
          </a:prstGeom>
        </p:spPr>
        <p:txBody>
          <a:bodyPr wrap="square">
            <a:spAutoFit/>
          </a:bodyPr>
          <a:lstStyle/>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Dây tơ hồng em cuốn </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Thành bó vừa xinh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4"/>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63952" y="3028664"/>
            <a:ext cx="7485888" cy="1508105"/>
          </a:xfrm>
          <a:prstGeom prst="rect">
            <a:avLst/>
          </a:prstGeom>
        </p:spPr>
        <p:txBody>
          <a:bodyPr wrap="square">
            <a:spAutoFit/>
          </a:bodyPr>
          <a:lstStyle/>
          <a:p>
            <a:pPr>
              <a:spcAft>
                <a:spcPts val="0"/>
              </a:spcAft>
            </a:pPr>
            <a:r>
              <a:rPr lang="en-US"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Giảng giải</a:t>
            </a:r>
            <a:r>
              <a:rPr lang="en-US" sz="2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Dây tơ hồng: có nghĩa là một loại cây có thân mềm thường sống bám trên các thân cây cao, các bạn nhỏ đã dùng dây tơ hồng để bó nhũng bông hoa lại thành 1 </a:t>
            </a:r>
            <a:r>
              <a:rPr lang="en-US" i="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bó hoa.</a:t>
            </a:r>
            <a:endParaRPr lang="en-US"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4"/>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53640" y="2943006"/>
            <a:ext cx="6096000" cy="923330"/>
          </a:xfrm>
          <a:prstGeom prst="rect">
            <a:avLst/>
          </a:prstGeom>
        </p:spPr>
        <p:txBody>
          <a:bodyPr>
            <a:spAutoFit/>
          </a:bodyPr>
          <a:lstStyle/>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 tặng  cô giáo hoa tâm trạng các bạn như thế nào ?</a:t>
            </a:r>
          </a:p>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Sao em hồi hộp thế</a:t>
            </a:r>
          </a:p>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Chẳng nói được câu nào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
            <a:ext cx="12192000" cy="6891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 y="-43027"/>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16480" y="3112382"/>
            <a:ext cx="6096000" cy="1200329"/>
          </a:xfrm>
          <a:prstGeom prst="rect">
            <a:avLst/>
          </a:prstGeom>
        </p:spPr>
        <p:txBody>
          <a:bodyPr>
            <a:spAutoFit/>
          </a:bodyPr>
          <a:lstStyle/>
          <a:p>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Câu thơ nào nói lên tình cảm của cô giáo đối với các bạn?</a:t>
            </a: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“Lời cô thân thiết sao</a:t>
            </a: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Vòng tay cô dịu quá”</a:t>
            </a: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 y="-43027"/>
            <a:ext cx="12301728" cy="6954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 y="-43027"/>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62458" y="2702122"/>
            <a:ext cx="8878237" cy="2862322"/>
          </a:xfrm>
          <a:prstGeom prst="rect">
            <a:avLst/>
          </a:prstGeom>
        </p:spPr>
        <p:txBody>
          <a:bodyPr wrap="square">
            <a:spAutoFit/>
          </a:bodyPr>
          <a:lstStyle/>
          <a:p>
            <a:pPr algn="ctr">
              <a:spcAft>
                <a:spcPts val="0"/>
              </a:spcAft>
            </a:pP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Đọc trích dẫn những câu thơ cuối</a:t>
            </a: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Có phải hoa  nói hộ</a:t>
            </a: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Cho lòng em xôn xao</a:t>
            </a: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Ôi chùm hoa bé nhỏ </a:t>
            </a: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 đồng quê ngọt ngào</a:t>
            </a:r>
          </a:p>
          <a:p>
            <a:pPr algn="ctr">
              <a:spcAft>
                <a:spcPts val="0"/>
              </a:spcAft>
            </a:pPr>
            <a:endPar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Các con có yêu thương cô giáo của mình không?</a:t>
            </a:r>
          </a:p>
          <a:p>
            <a:pPr algn="ct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Yêu thương cô giáo thì các con sẽ làm gì để các cô vui lòng?</a:t>
            </a:r>
          </a:p>
          <a:p>
            <a:pPr algn="ctr">
              <a:spcAft>
                <a:spcPts val="0"/>
              </a:spcAft>
            </a:pPr>
            <a:endPar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1793" y="3048298"/>
            <a:ext cx="10283303" cy="2169825"/>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thơ đã nói lên tình cảm của các bạn nhỏ đối với các cô nhân ngày ngày 8/3 các bạn nhỏ ở nông thôn đã hái những đóa hoa đồng nội đem về tặng cô giáo của mình, bó hoa có nhiều bông hoa có màu sắc và tên gọi khác nhau. Khi tặng hoa cho cô các bạn rất bồi hồi xúc động không nói lên lời  và cô đã đón nhận bó hoa của các bạn với tất cả niềm yêu thương trìu mến.</a:t>
            </a:r>
          </a:p>
          <a:p>
            <a:pPr>
              <a:lnSpc>
                <a:spcPct val="150000"/>
              </a:lnSpc>
              <a:spcAft>
                <a:spcPts val="0"/>
              </a:spcAft>
            </a:pP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GD:</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Trẻ biết yêu quý kính  trọng biết ơn cô giáo và trẻ  biết ý nghĩa ngày 8-3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59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34083" y="2330245"/>
            <a:ext cx="8716109" cy="2106859"/>
          </a:xfrm>
          <a:prstGeom prst="rect">
            <a:avLst/>
          </a:prstGeom>
        </p:spPr>
        <p:txBody>
          <a:bodyPr wrap="square">
            <a:spAutoFit/>
          </a:bodyPr>
          <a:lstStyle/>
          <a:p>
            <a:pPr>
              <a:lnSpc>
                <a:spcPct val="107000"/>
              </a:lnSpc>
              <a:spcAft>
                <a:spcPts val="750"/>
              </a:spcAft>
            </a:pPr>
            <a:r>
              <a:rPr lang="pt-BR"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Dạy trẻ đọc thơ</a:t>
            </a:r>
            <a:endParaRPr lang="en-US" sz="24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pt-BR"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a:solidFill>
                  <a:srgbClr val="7030A0"/>
                </a:solidFill>
                <a:latin typeface="Times New Roman" panose="02020603050405020304" pitchFamily="18" charset="0"/>
              </a:rPr>
              <a:t>Lớp đọc, tổ </a:t>
            </a:r>
            <a:r>
              <a:rPr lang="en-US" altLang="en-US" sz="2400">
                <a:solidFill>
                  <a:srgbClr val="7030A0"/>
                </a:solidFill>
                <a:latin typeface="Times New Roman" panose="02020603050405020304" pitchFamily="18" charset="0"/>
              </a:rPr>
              <a:t>đọc (đọc </a:t>
            </a:r>
            <a:r>
              <a:rPr lang="en-US" altLang="en-US" sz="2400" dirty="0">
                <a:solidFill>
                  <a:srgbClr val="7030A0"/>
                </a:solidFill>
                <a:latin typeface="Times New Roman" panose="02020603050405020304" pitchFamily="18" charset="0"/>
              </a:rPr>
              <a:t>nối tiếp), nhóm đọc</a:t>
            </a:r>
          </a:p>
          <a:p>
            <a:r>
              <a:rPr lang="en-US" altLang="en-US" sz="2400" dirty="0">
                <a:solidFill>
                  <a:srgbClr val="7030A0"/>
                </a:solidFill>
                <a:latin typeface="Times New Roman" panose="02020603050405020304" pitchFamily="18" charset="0"/>
              </a:rPr>
              <a:t>(Đọc thơ theo tranh)</a:t>
            </a:r>
          </a:p>
          <a:p>
            <a:r>
              <a:rPr lang="en-US" altLang="en-US" sz="2400" dirty="0">
                <a:solidFill>
                  <a:srgbClr val="7030A0"/>
                </a:solidFill>
                <a:latin typeface="Times New Roman" panose="02020603050405020304" pitchFamily="18" charset="0"/>
              </a:rPr>
              <a:t>- Cá nhân trẻ đọc sử dụng Powponit</a:t>
            </a:r>
            <a:endParaRPr lang="en-US" altLang="en-US" sz="2400" dirty="0">
              <a:solidFill>
                <a:srgbClr val="7030A0"/>
              </a:solidFill>
            </a:endParaRPr>
          </a:p>
          <a:p>
            <a:pPr>
              <a:spcAft>
                <a:spcPts val="750"/>
              </a:spcAft>
            </a:pPr>
            <a:endParaRPr lang="pt-BR" dirty="0">
              <a:latin typeface="Times New Roman" panose="02020603050405020304" pitchFamily="18" charset="0"/>
              <a:ea typeface="Times New Roman" panose="02020603050405020304" pitchFamily="18" charset="0"/>
            </a:endParaRPr>
          </a:p>
        </p:txBody>
      </p:sp>
      <p:sp>
        <p:nvSpPr>
          <p:cNvPr id="8" name="TextBox 1"/>
          <p:cNvSpPr txBox="1">
            <a:spLocks noChangeArrowheads="1"/>
          </p:cNvSpPr>
          <p:nvPr/>
        </p:nvSpPr>
        <p:spPr bwMode="auto">
          <a:xfrm>
            <a:off x="380411" y="4437104"/>
            <a:ext cx="914693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3. Kết thúc</a:t>
            </a:r>
          </a:p>
          <a:p>
            <a:pPr>
              <a:spcBef>
                <a:spcPct val="0"/>
              </a:spcBef>
              <a:buClrTx/>
              <a:buSzTx/>
              <a:buNone/>
            </a:pPr>
            <a:r>
              <a:rPr lang="pt-BR" sz="2400" b="1" dirty="0">
                <a:solidFill>
                  <a:srgbClr val="7030A0"/>
                </a:solidFill>
                <a:latin typeface="Times New Roman" panose="02020603050405020304" pitchFamily="18" charset="0"/>
                <a:ea typeface="Times New Roman" panose="02020603050405020304" pitchFamily="18" charset="0"/>
              </a:rPr>
              <a:t>              </a:t>
            </a:r>
            <a:r>
              <a:rPr lang="pt-BR" sz="2400" dirty="0">
                <a:solidFill>
                  <a:srgbClr val="7030A0"/>
                </a:solidFill>
                <a:latin typeface="Times New Roman" panose="02020603050405020304" pitchFamily="18" charset="0"/>
                <a:ea typeface="Times New Roman" panose="02020603050405020304" pitchFamily="18" charset="0"/>
              </a:rPr>
              <a:t>Cô cùng trẻ hát </a:t>
            </a:r>
            <a:r>
              <a:rPr lang="pt-BR" sz="2400">
                <a:solidFill>
                  <a:srgbClr val="7030A0"/>
                </a:solidFill>
                <a:latin typeface="Times New Roman" panose="02020603050405020304" pitchFamily="18" charset="0"/>
                <a:ea typeface="Times New Roman" panose="02020603050405020304" pitchFamily="18" charset="0"/>
              </a:rPr>
              <a:t>bài hát: </a:t>
            </a:r>
            <a:r>
              <a:rPr lang="pt-BR" sz="2400" dirty="0">
                <a:solidFill>
                  <a:srgbClr val="7030A0"/>
                </a:solidFill>
                <a:latin typeface="Times New Roman" panose="02020603050405020304" pitchFamily="18" charset="0"/>
                <a:ea typeface="Times New Roman" panose="02020603050405020304" pitchFamily="18" charset="0"/>
              </a:rPr>
              <a:t>“Bông hoa tặng cô”.</a:t>
            </a:r>
            <a:endParaRPr lang="en-US" sz="2400" dirty="0">
              <a:solidFill>
                <a:srgbClr val="7030A0"/>
              </a:solidFill>
            </a:endParaRPr>
          </a:p>
          <a:p>
            <a:pPr eaLnBrk="1" hangingPunct="1">
              <a:spcBef>
                <a:spcPct val="0"/>
              </a:spcBef>
              <a:buClrTx/>
              <a:buSzTx/>
              <a:buFontTx/>
              <a:buNone/>
            </a:pPr>
            <a:endParaRPr lang="en-US" altLang="en-US" sz="20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900" y="188581"/>
            <a:ext cx="1063171" cy="954419"/>
          </a:xfrm>
          <a:prstGeom prst="rect">
            <a:avLst/>
          </a:prstGeom>
        </p:spPr>
      </p:pic>
      <p:sp>
        <p:nvSpPr>
          <p:cNvPr id="6" name="WordArt 6"/>
          <p:cNvSpPr>
            <a:spLocks noChangeArrowheads="1" noChangeShapeType="1" noTextEdit="1"/>
          </p:cNvSpPr>
          <p:nvPr/>
        </p:nvSpPr>
        <p:spPr bwMode="auto">
          <a:xfrm>
            <a:off x="3013529" y="188581"/>
            <a:ext cx="5439066" cy="779616"/>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700" b="1" kern="10" dirty="0">
              <a:ln w="9525">
                <a:solidFill>
                  <a:srgbClr val="000000"/>
                </a:solidFill>
                <a:round/>
              </a:ln>
              <a:solidFill>
                <a:srgbClr val="002060"/>
              </a:solidFill>
              <a:latin typeface="tiems newroman"/>
            </a:endParaRPr>
          </a:p>
        </p:txBody>
      </p:sp>
      <p:sp>
        <p:nvSpPr>
          <p:cNvPr id="7" name="WordArt 35"/>
          <p:cNvSpPr>
            <a:spLocks noChangeArrowheads="1" noChangeShapeType="1" noTextEdit="1"/>
          </p:cNvSpPr>
          <p:nvPr/>
        </p:nvSpPr>
        <p:spPr bwMode="auto">
          <a:xfrm>
            <a:off x="466031" y="1512277"/>
            <a:ext cx="11554452" cy="2125835"/>
          </a:xfrm>
          <a:prstGeom prst="rect">
            <a:avLst/>
          </a:prstGeom>
        </p:spPr>
        <p:txBody>
          <a:bodyPr wrap="none" fromWordArt="1">
            <a:prstTxWarp prst="textCurveUp">
              <a:avLst>
                <a:gd name="adj" fmla="val 40356"/>
              </a:avLst>
            </a:prstTxWarp>
          </a:bodyPr>
          <a:lstStyle/>
          <a:p>
            <a:pPr algn="ctr">
              <a:buFontTx/>
              <a:buNone/>
            </a:pPr>
            <a:r>
              <a:rPr lang="en-US" sz="2700" kern="10" dirty="0">
                <a:ln w="12700">
                  <a:solidFill>
                    <a:srgbClr val="0000FF"/>
                  </a:solidFill>
                  <a:rou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rPr>
              <a:t>Xin chào hẹn gặp lại các bé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614853" y="1049524"/>
            <a:ext cx="8469924" cy="4570482"/>
          </a:xfrm>
          <a:prstGeom prst="rect">
            <a:avLst/>
          </a:prstGeom>
        </p:spPr>
        <p:txBody>
          <a:bodyPr wrap="square">
            <a:spAutoFit/>
          </a:bodyPr>
          <a:lstStyle/>
          <a:p>
            <a:pPr algn="ctr">
              <a:lnSpc>
                <a:spcPct val="150000"/>
              </a:lnSpc>
              <a:spcAft>
                <a:spcPts val="0"/>
              </a:spcAft>
            </a:pPr>
            <a:r>
              <a:rPr lang="nl-NL" b="1" dirty="0">
                <a:solidFill>
                  <a:srgbClr val="FF0000"/>
                </a:solidFill>
                <a:latin typeface="Times New Roman" panose="02020603050405020304" pitchFamily="18" charset="0"/>
                <a:ea typeface="Times New Roman" panose="02020603050405020304" pitchFamily="18" charset="0"/>
              </a:rPr>
              <a:t>MỤC ĐÍCH - YÊU CẦU</a:t>
            </a:r>
            <a:endParaRPr lang="en-US" sz="1600" dirty="0">
              <a:solidFill>
                <a:srgbClr val="FF0000"/>
              </a:solidFill>
              <a:latin typeface="Times New Roman" panose="02020603050405020304" pitchFamily="18" charset="0"/>
              <a:ea typeface="Times New Roman" panose="02020603050405020304" pitchFamily="18" charset="0"/>
            </a:endParaRPr>
          </a:p>
          <a:p>
            <a:r>
              <a:rPr lang="en-US" sz="2800" b="1" dirty="0">
                <a:solidFill>
                  <a:srgbClr val="004BE2"/>
                </a:solidFill>
                <a:latin typeface="Times New Roman" panose="02020603050405020304" pitchFamily="18" charset="0"/>
                <a:cs typeface="Times New Roman" panose="02020603050405020304" pitchFamily="18" charset="0"/>
              </a:rPr>
              <a:t>1. Kiến thức  </a:t>
            </a:r>
          </a:p>
          <a:p>
            <a:pPr algn="just"/>
            <a:r>
              <a:rPr lang="en-US" b="1" i="1" dirty="0">
                <a:solidFill>
                  <a:srgbClr val="7030A0"/>
                </a:solidFill>
                <a:latin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cs typeface="Times New Roman" panose="02020603050405020304" pitchFamily="18" charset="0"/>
              </a:rPr>
              <a:t>Trẻ nhớ tên bài thơ, tên tác giả.</a:t>
            </a:r>
          </a:p>
          <a:p>
            <a:pPr algn="just"/>
            <a:r>
              <a:rPr lang="en-US" dirty="0">
                <a:solidFill>
                  <a:srgbClr val="7030A0"/>
                </a:solidFill>
                <a:latin typeface="Times New Roman" panose="02020603050405020304" pitchFamily="18" charset="0"/>
                <a:cs typeface="Times New Roman" panose="02020603050405020304" pitchFamily="18" charset="0"/>
              </a:rPr>
              <a:t>- Trẻ hiểu được nội dung bài thơ “ Bó hoa tặng cô” : Nói lên tình cảm của các bạn nhỏ đối với các cô nhân ngày ngày 8/3. Các bạn nhỏ ở nông thôn đã hái những đóa hoa đồng nội đem về tặng cô giáo của mình, bó hoa có nhiều bông hoa có màu sắc và tên gọi khác nhau khi tặng hoa cho cô các bạn rất bồi hồi xúc động không nói lên lời nào và cô đón nhận bó hoa cảu các bạn với tất cả niềm yêu thương trìu mến.</a:t>
            </a:r>
          </a:p>
          <a:p>
            <a:pPr algn="just"/>
            <a:r>
              <a:rPr lang="en-US" dirty="0">
                <a:solidFill>
                  <a:srgbClr val="7030A0"/>
                </a:solidFill>
                <a:latin typeface="Times New Roman" panose="02020603050405020304" pitchFamily="18" charset="0"/>
                <a:cs typeface="Times New Roman" panose="02020603050405020304" pitchFamily="18" charset="0"/>
              </a:rPr>
              <a:t>- Trẻ biết cảm nhận âm điệu vui tươi của </a:t>
            </a:r>
            <a:r>
              <a:rPr lang="en-US">
                <a:solidFill>
                  <a:srgbClr val="7030A0"/>
                </a:solidFill>
                <a:latin typeface="Times New Roman" panose="02020603050405020304" pitchFamily="18" charset="0"/>
                <a:cs typeface="Times New Roman" panose="02020603050405020304" pitchFamily="18" charset="0"/>
              </a:rPr>
              <a:t>bài thơ.</a:t>
            </a:r>
            <a:endParaRPr lang="en-US" dirty="0">
              <a:solidFill>
                <a:srgbClr val="7030A0"/>
              </a:solidFill>
              <a:latin typeface="Times New Roman" panose="02020603050405020304" pitchFamily="18" charset="0"/>
              <a:cs typeface="Times New Roman" panose="02020603050405020304" pitchFamily="18" charset="0"/>
            </a:endParaRPr>
          </a:p>
          <a:p>
            <a:r>
              <a:rPr lang="en-US" sz="2800" b="1" dirty="0">
                <a:solidFill>
                  <a:srgbClr val="004BE2"/>
                </a:solidFill>
                <a:latin typeface="Times New Roman" panose="02020603050405020304" pitchFamily="18" charset="0"/>
                <a:cs typeface="Times New Roman" panose="02020603050405020304" pitchFamily="18" charset="0"/>
              </a:rPr>
              <a:t>2. Kĩ năng </a:t>
            </a:r>
          </a:p>
          <a:p>
            <a:r>
              <a:rPr lang="en-US" dirty="0">
                <a:solidFill>
                  <a:srgbClr val="7030A0"/>
                </a:solidFill>
                <a:latin typeface="Times New Roman" panose="02020603050405020304" pitchFamily="18" charset="0"/>
                <a:cs typeface="Times New Roman" panose="02020603050405020304" pitchFamily="18" charset="0"/>
              </a:rPr>
              <a:t>- Trẻ phát triển được khả năng quan sát, ghi nhớ và sự chú ý cho trẻ.</a:t>
            </a:r>
          </a:p>
          <a:p>
            <a:r>
              <a:rPr lang="en-US" dirty="0">
                <a:solidFill>
                  <a:srgbClr val="7030A0"/>
                </a:solidFill>
                <a:latin typeface="Times New Roman" panose="02020603050405020304" pitchFamily="18" charset="0"/>
                <a:cs typeface="Times New Roman" panose="02020603050405020304" pitchFamily="18" charset="0"/>
              </a:rPr>
              <a:t>- Trẻ trả lời rõ ràng câu hỏi của cô, phát triển ngôn ngữ mạch lạc </a:t>
            </a:r>
            <a:r>
              <a:rPr lang="en-US">
                <a:solidFill>
                  <a:srgbClr val="7030A0"/>
                </a:solidFill>
                <a:latin typeface="Times New Roman" panose="02020603050405020304" pitchFamily="18" charset="0"/>
                <a:cs typeface="Times New Roman" panose="02020603050405020304" pitchFamily="18" charset="0"/>
              </a:rPr>
              <a:t>cho trẻ.</a:t>
            </a:r>
            <a:endParaRPr lang="en-US" dirty="0">
              <a:solidFill>
                <a:srgbClr val="7030A0"/>
              </a:solidFill>
              <a:latin typeface="Times New Roman" panose="02020603050405020304" pitchFamily="18" charset="0"/>
              <a:cs typeface="Times New Roman" panose="02020603050405020304" pitchFamily="18" charset="0"/>
            </a:endParaRPr>
          </a:p>
          <a:p>
            <a:r>
              <a:rPr lang="en-US" sz="2800" b="1" dirty="0">
                <a:solidFill>
                  <a:srgbClr val="004BE2"/>
                </a:solidFill>
                <a:latin typeface="Times New Roman" panose="02020603050405020304" pitchFamily="18" charset="0"/>
                <a:cs typeface="Times New Roman" panose="02020603050405020304" pitchFamily="18" charset="0"/>
              </a:rPr>
              <a:t>3.Giáo dục</a:t>
            </a:r>
          </a:p>
          <a:p>
            <a:r>
              <a:rPr lang="en-US" dirty="0">
                <a:solidFill>
                  <a:srgbClr val="7030A0"/>
                </a:solidFill>
                <a:latin typeface="Times New Roman" panose="02020603050405020304" pitchFamily="18" charset="0"/>
                <a:cs typeface="Times New Roman" panose="02020603050405020304" pitchFamily="18" charset="0"/>
              </a:rPr>
              <a:t>- Giáo dục trẻ biết yêu quý kính trọng, biết ơn cô giáo, trẻ biết ý nghĩa </a:t>
            </a:r>
            <a:r>
              <a:rPr lang="en-US">
                <a:solidFill>
                  <a:srgbClr val="7030A0"/>
                </a:solidFill>
                <a:latin typeface="Times New Roman" panose="02020603050405020304" pitchFamily="18" charset="0"/>
                <a:cs typeface="Times New Roman" panose="02020603050405020304" pitchFamily="18" charset="0"/>
              </a:rPr>
              <a:t>ngày 8-3.</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620565" y="486112"/>
            <a:ext cx="646114" cy="651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81926" y="2474893"/>
            <a:ext cx="9434836" cy="1384995"/>
          </a:xfrm>
          <a:prstGeom prst="rect">
            <a:avLst/>
          </a:prstGeom>
          <a:noFill/>
        </p:spPr>
        <p:txBody>
          <a:bodyPr wrap="square">
            <a:spAutoFit/>
          </a:bodyPr>
          <a:lstStyle/>
          <a:p>
            <a:pPr marL="457200" indent="-457200" algn="ctr">
              <a:buFontTx/>
              <a:buAutoNum type="arabicPeriod"/>
              <a:defRPr/>
            </a:pPr>
            <a:r>
              <a:rPr lang="en-US" sz="2800" b="1" dirty="0">
                <a:solidFill>
                  <a:srgbClr val="FF0000"/>
                </a:solidFill>
                <a:latin typeface="Times New Roman" panose="02020603050405020304" pitchFamily="18" charset="0"/>
                <a:cs typeface="Times New Roman" panose="02020603050405020304" pitchFamily="18" charset="0"/>
              </a:rPr>
              <a:t>Ổn định tổ chức, gây hứng thú</a:t>
            </a:r>
          </a:p>
          <a:p>
            <a:pPr marL="457200" indent="-457200" algn="ctr">
              <a:buFontTx/>
              <a:buAutoNum type="arabicPeriod"/>
              <a:defRPr/>
            </a:pPr>
            <a:endParaRPr lang="en-US" sz="2800" b="1" dirty="0">
              <a:solidFill>
                <a:srgbClr val="FF0000"/>
              </a:solidFill>
              <a:latin typeface="Times New Roman" panose="02020603050405020304" pitchFamily="18" charset="0"/>
              <a:cs typeface="Times New Roman" panose="02020603050405020304" pitchFamily="18" charset="0"/>
            </a:endParaRPr>
          </a:p>
          <a:p>
            <a:pPr>
              <a:defRPr/>
            </a:pPr>
            <a:r>
              <a:rPr lang="en-US" sz="2800" b="1" dirty="0">
                <a:solidFill>
                  <a:srgbClr val="0070C0"/>
                </a:solidFill>
                <a:latin typeface="Times New Roman" panose="02020603050405020304" pitchFamily="18" charset="0"/>
                <a:cs typeface="Times New Roman" panose="02020603050405020304" pitchFamily="18" charset="0"/>
              </a:rPr>
              <a:t>Cô và trẻ cùng vận động theo nhịp bài hát hoa 8-3</a:t>
            </a:r>
          </a:p>
        </p:txBody>
      </p:sp>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esktop\A2 nam 2021-2022\logotruong.jpg"/>
          <p:cNvPicPr>
            <a:picLocks noChangeAspect="1" noChangeArrowheads="1"/>
          </p:cNvPicPr>
          <p:nvPr/>
        </p:nvPicPr>
        <p:blipFill>
          <a:blip r:embed="rId4"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pic>
        <p:nvPicPr>
          <p:cNvPr id="5" name="hoa 8-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3636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p:cNvSpPr txBox="1">
            <a:spLocks noChangeArrowheads="1"/>
          </p:cNvSpPr>
          <p:nvPr/>
        </p:nvSpPr>
        <p:spPr bwMode="auto">
          <a:xfrm>
            <a:off x="2394523" y="2579108"/>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2. Phương pháp và hình thức tổ chức</a:t>
            </a:r>
          </a:p>
        </p:txBody>
      </p:sp>
      <p:sp>
        <p:nvSpPr>
          <p:cNvPr id="9" name="Rectangle 8"/>
          <p:cNvSpPr/>
          <p:nvPr/>
        </p:nvSpPr>
        <p:spPr>
          <a:xfrm>
            <a:off x="1808285" y="3041171"/>
            <a:ext cx="6096000" cy="1446550"/>
          </a:xfrm>
          <a:prstGeom prst="rect">
            <a:avLst/>
          </a:prstGeom>
        </p:spPr>
        <p:txBody>
          <a:bodyPr>
            <a:spAutoFit/>
          </a:bodyPr>
          <a:lstStyle/>
          <a:p>
            <a:pPr>
              <a:spcBef>
                <a:spcPct val="0"/>
              </a:spcBef>
            </a:pPr>
            <a:endParaRPr lang="en-US" altLang="en-US" sz="2000" b="1" i="1" dirty="0">
              <a:solidFill>
                <a:srgbClr val="FF0000"/>
              </a:solidFill>
              <a:latin typeface="Times New Roman" panose="02020603050405020304" pitchFamily="18" charset="0"/>
            </a:endParaRPr>
          </a:p>
          <a:p>
            <a:pPr>
              <a:spcBef>
                <a:spcPct val="0"/>
              </a:spcBef>
            </a:pPr>
            <a:r>
              <a:rPr lang="en-US" altLang="en-US" sz="2400" b="1" i="1" dirty="0">
                <a:solidFill>
                  <a:srgbClr val="FF0000"/>
                </a:solidFill>
                <a:latin typeface="Times New Roman" panose="02020603050405020304" pitchFamily="18" charset="0"/>
              </a:rPr>
              <a:t>Đọc thơ cho trẻ nghe</a:t>
            </a:r>
          </a:p>
          <a:p>
            <a:pPr>
              <a:spcBef>
                <a:spcPct val="0"/>
              </a:spcBef>
            </a:pPr>
            <a:r>
              <a:rPr lang="en-US" altLang="en-US" sz="2400" dirty="0">
                <a:solidFill>
                  <a:srgbClr val="7030A0"/>
                </a:solidFill>
                <a:latin typeface="Times New Roman" panose="02020603050405020304" pitchFamily="18" charset="0"/>
              </a:rPr>
              <a:t>    </a:t>
            </a:r>
            <a:r>
              <a:rPr lang="en-US" altLang="en-US" sz="2000" dirty="0">
                <a:solidFill>
                  <a:srgbClr val="7030A0"/>
                </a:solidFill>
                <a:latin typeface="Times New Roman" panose="02020603050405020304" pitchFamily="18" charset="0"/>
              </a:rPr>
              <a:t>Lần 1 bằng lời và kết hợp cử chỉ </a:t>
            </a:r>
          </a:p>
          <a:p>
            <a:pPr>
              <a:spcBef>
                <a:spcPct val="0"/>
              </a:spcBef>
            </a:pPr>
            <a:r>
              <a:rPr lang="en-US" altLang="en-US" sz="2000" dirty="0">
                <a:solidFill>
                  <a:srgbClr val="7030A0"/>
                </a:solidFill>
                <a:latin typeface="Times New Roman" panose="02020603050405020304" pitchFamily="18" charset="0"/>
              </a:rPr>
              <a:t>     Lần 2 kết hợp vi deo</a:t>
            </a:r>
            <a:endParaRPr lang="en-US" altLang="en-US" sz="2000" dirty="0">
              <a:solidFill>
                <a:srgbClr val="7030A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 deo căt 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898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43453" y="2312267"/>
            <a:ext cx="9718431" cy="2616101"/>
          </a:xfrm>
          <a:prstGeom prst="rect">
            <a:avLst/>
          </a:prstGeom>
        </p:spPr>
        <p:txBody>
          <a:bodyPr wrap="square">
            <a:spAutoFit/>
          </a:bodyPr>
          <a:lstStyle/>
          <a:p>
            <a:pPr>
              <a:spcBef>
                <a:spcPct val="0"/>
              </a:spcBef>
              <a:buClrTx/>
              <a:buSzTx/>
              <a:buNone/>
            </a:pPr>
            <a:r>
              <a:rPr lang="en-US" altLang="en-US" sz="2400" b="1" i="1" dirty="0">
                <a:solidFill>
                  <a:srgbClr val="FF0000"/>
                </a:solidFill>
                <a:latin typeface="Times New Roman" panose="02020603050405020304" pitchFamily="18" charset="0"/>
              </a:rPr>
              <a:t>Đàm thoại - Trích dẫn</a:t>
            </a:r>
          </a:p>
          <a:p>
            <a:pPr>
              <a:buNone/>
            </a:pP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sz="2000" dirty="0">
                <a:solidFill>
                  <a:srgbClr val="7030A0"/>
                </a:solidFill>
                <a:latin typeface="Times New Roman" panose="02020603050405020304" pitchFamily="18" charset="0"/>
                <a:cs typeface="Times New Roman" panose="02020603050405020304" pitchFamily="18" charset="0"/>
              </a:rPr>
              <a:t>- Cô vừa đọc cho các con nghe bài thơ có tên là gì?  Do ai sáng tác?</a:t>
            </a:r>
          </a:p>
          <a:p>
            <a:pPr marL="342900" indent="-342900">
              <a:buFontTx/>
              <a:buChar char="-"/>
            </a:pP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 thơ nói về điều gì?</a:t>
            </a:r>
          </a:p>
          <a:p>
            <a:r>
              <a:rPr lang="en-US" sz="2000">
                <a:solidFill>
                  <a:srgbClr val="7030A0"/>
                </a:solidFill>
                <a:latin typeface="Times New Roman" panose="02020603050405020304" pitchFamily="18" charset="0"/>
                <a:cs typeface="Times New Roman" panose="02020603050405020304" pitchFamily="18" charset="0"/>
              </a:rPr>
              <a:t>Bài thơ: </a:t>
            </a:r>
            <a:r>
              <a:rPr lang="en-US" sz="2000" dirty="0">
                <a:solidFill>
                  <a:srgbClr val="7030A0"/>
                </a:solidFill>
                <a:latin typeface="Times New Roman" panose="02020603050405020304" pitchFamily="18" charset="0"/>
                <a:cs typeface="Times New Roman" panose="02020603050405020304" pitchFamily="18" charset="0"/>
              </a:rPr>
              <a:t>Nói về tình cảm của các bạn nhở đối với  cô giáo nhân ngày ngày 8/3 các bạn nhỏ nông thôn đã hái những đóa hoa đồng nội đem về tặng cô giáo của mình, bó hoa có nhiều bông </a:t>
            </a:r>
            <a:r>
              <a:rPr lang="en-US" sz="2000">
                <a:solidFill>
                  <a:srgbClr val="7030A0"/>
                </a:solidFill>
                <a:latin typeface="Times New Roman" panose="02020603050405020304" pitchFamily="18" charset="0"/>
                <a:cs typeface="Times New Roman" panose="02020603050405020304" pitchFamily="18" charset="0"/>
              </a:rPr>
              <a:t>hoa có, màu </a:t>
            </a:r>
            <a:r>
              <a:rPr lang="en-US" sz="2000" dirty="0">
                <a:solidFill>
                  <a:srgbClr val="7030A0"/>
                </a:solidFill>
                <a:latin typeface="Times New Roman" panose="02020603050405020304" pitchFamily="18" charset="0"/>
                <a:cs typeface="Times New Roman" panose="02020603050405020304" pitchFamily="18" charset="0"/>
              </a:rPr>
              <a:t>sắc và tên gọi khác nhau khi tặng hoa cho cô các bạn rất bòi hồi xúc động không nói lên lời nào và cô đón nhận bó hoa cảu các bạn với tất cả niềm yêu thương trìu mến</a:t>
            </a:r>
          </a:p>
          <a:p>
            <a:endPar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33"/>
            <a:ext cx="12192000" cy="6881331"/>
          </a:xfrm>
          <a:prstGeom prst="rect">
            <a:avLst/>
          </a:prstGeom>
        </p:spPr>
      </p:pic>
      <p:pic>
        <p:nvPicPr>
          <p:cNvPr id="3" name="Picture 2"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85150" y="3094168"/>
            <a:ext cx="3704860" cy="646331"/>
          </a:xfrm>
          <a:prstGeom prst="rect">
            <a:avLst/>
          </a:prstGeom>
        </p:spPr>
        <p:txBody>
          <a:bodyPr wrap="none">
            <a:spAutoFit/>
          </a:bodyPr>
          <a:lstStyle/>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Ngày mùng tám tháng ba là ngày gì ? </a:t>
            </a:r>
          </a:p>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 bạn nhỏ đã làm gì ?</a:t>
            </a:r>
          </a:p>
        </p:txBody>
      </p:sp>
      <p:pic>
        <p:nvPicPr>
          <p:cNvPr id="6" name="Picture 5"/>
          <p:cNvPicPr>
            <a:picLocks noChangeAspect="1"/>
          </p:cNvPicPr>
          <p:nvPr/>
        </p:nvPicPr>
        <p:blipFill>
          <a:blip r:embed="rId4"/>
          <a:stretch>
            <a:fillRect/>
          </a:stretch>
        </p:blipFill>
        <p:spPr>
          <a:xfrm>
            <a:off x="0" y="-23333"/>
            <a:ext cx="12256008" cy="6981092"/>
          </a:xfrm>
          <a:prstGeom prst="rect">
            <a:avLst/>
          </a:prstGeom>
        </p:spPr>
      </p:pic>
      <p:sp>
        <p:nvSpPr>
          <p:cNvPr id="7" name="Rectangle 6"/>
          <p:cNvSpPr/>
          <p:nvPr/>
        </p:nvSpPr>
        <p:spPr>
          <a:xfrm>
            <a:off x="7764194" y="9135898"/>
            <a:ext cx="3670910" cy="1015663"/>
          </a:xfrm>
          <a:prstGeom prst="rect">
            <a:avLst/>
          </a:prstGeom>
        </p:spPr>
        <p:txBody>
          <a:bodyPr wrap="square">
            <a:spAutoFit/>
          </a:bodyPr>
          <a:lstStyle/>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mùng tám tháng ba</a:t>
            </a:r>
          </a:p>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Chúng em đi hái hoa</a:t>
            </a:r>
          </a:p>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 về tặng cô giáo”</a:t>
            </a:r>
          </a:p>
        </p:txBody>
      </p:sp>
      <p:sp>
        <p:nvSpPr>
          <p:cNvPr id="8" name="Rectangle 7"/>
          <p:cNvSpPr/>
          <p:nvPr/>
        </p:nvSpPr>
        <p:spPr>
          <a:xfrm>
            <a:off x="7627034" y="5254741"/>
            <a:ext cx="3651738" cy="1015663"/>
          </a:xfrm>
          <a:prstGeom prst="rect">
            <a:avLst/>
          </a:prstGeom>
        </p:spPr>
        <p:txBody>
          <a:bodyPr wrap="square">
            <a:spAutoFit/>
          </a:bodyPr>
          <a:lstStyle/>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mùng tám tháng ba</a:t>
            </a:r>
          </a:p>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Chúng em đi hái hoa</a:t>
            </a:r>
          </a:p>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 về tặng cô giáo”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865</Words>
  <Application>Microsoft Office PowerPoint</Application>
  <PresentationFormat>Widescreen</PresentationFormat>
  <Paragraphs>77</Paragraphs>
  <Slides>18</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 tiems newroman</vt:lpstr>
      <vt:lpstr>.tiems new ro man</vt:lpstr>
      <vt:lpstr>.VnAvant</vt:lpstr>
      <vt:lpstr>Arial</vt:lpstr>
      <vt:lpstr>Calibri</vt:lpstr>
      <vt:lpstr>Calibri Light</vt:lpstr>
      <vt:lpstr>tiems newroman</vt:lpstr>
      <vt:lpstr>Times New Roman</vt:lpstr>
      <vt:lpstr>TTesim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Administrator</cp:lastModifiedBy>
  <cp:revision>16</cp:revision>
  <dcterms:created xsi:type="dcterms:W3CDTF">2025-03-02T13:49:00Z</dcterms:created>
  <dcterms:modified xsi:type="dcterms:W3CDTF">2026-03-11T08:02:09Z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574DF11986A9444F809D4C7D80E4D196_12</vt:lpwstr>
  </property>
  <property fmtid="{D5CDD505-2E9C-101B-9397-08002B2CF9AE}" pid="3" name="KSOProductBuildVer">
    <vt:lpwstr>1033-12.2.0.22549</vt:lpwstr>
  </property>
</Properties>
</file>