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9" r:id="rId4"/>
    <p:sldId id="258" r:id="rId5"/>
    <p:sldId id="266" r:id="rId6"/>
    <p:sldId id="261" r:id="rId7"/>
    <p:sldId id="267" r:id="rId8"/>
    <p:sldId id="264" r:id="rId9"/>
    <p:sldId id="263" r:id="rId10"/>
    <p:sldId id="262" r:id="rId11"/>
    <p:sldId id="268" r:id="rId12"/>
    <p:sldId id="269" r:id="rId13"/>
    <p:sldId id="270" r:id="rId14"/>
    <p:sldId id="271" r:id="rId15"/>
    <p:sldId id="272" r:id="rId16"/>
    <p:sldId id="273" r:id="rId17"/>
    <p:sldId id="274" r:id="rId18"/>
    <p:sldId id="275"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7249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228780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8701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E5DCF-6849-45B4-8313-F18E7B2EDB5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06287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BE5DCF-6849-45B4-8313-F18E7B2EDB5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93984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E5DCF-6849-45B4-8313-F18E7B2EDB5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305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E5DCF-6849-45B4-8313-F18E7B2EDB54}"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06169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E5DCF-6849-45B4-8313-F18E7B2EDB54}"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1840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E5DCF-6849-45B4-8313-F18E7B2EDB54}"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356060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16635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BE5DCF-6849-45B4-8313-F18E7B2EDB5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3B821-7462-49E3-B7D6-39EDB6DD061E}" type="slidenum">
              <a:rPr lang="en-US" smtClean="0"/>
              <a:t>‹#›</a:t>
            </a:fld>
            <a:endParaRPr lang="en-US"/>
          </a:p>
        </p:txBody>
      </p:sp>
    </p:spTree>
    <p:extLst>
      <p:ext uri="{BB962C8B-B14F-4D97-AF65-F5344CB8AC3E}">
        <p14:creationId xmlns:p14="http://schemas.microsoft.com/office/powerpoint/2010/main" val="128142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E5DCF-6849-45B4-8313-F18E7B2EDB54}" type="datetimeFigureOut">
              <a:rPr lang="en-US" smtClean="0"/>
              <a:t>4/8/2026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B821-7462-49E3-B7D6-39EDB6DD061E}" type="slidenum">
              <a:rPr lang="en-US" smtClean="0"/>
              <a:t>‹#›</a:t>
            </a:fld>
            <a:endParaRPr lang="en-US"/>
          </a:p>
        </p:txBody>
      </p:sp>
    </p:spTree>
    <p:extLst>
      <p:ext uri="{BB962C8B-B14F-4D97-AF65-F5344CB8AC3E}">
        <p14:creationId xmlns:p14="http://schemas.microsoft.com/office/powerpoint/2010/main" val="1273490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jp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13.jpe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6" y="-20689"/>
            <a:ext cx="12192000" cy="6878689"/>
          </a:xfrm>
          <a:prstGeom prst="rect">
            <a:avLst/>
          </a:prstGeom>
        </p:spPr>
      </p:pic>
      <p:sp>
        <p:nvSpPr>
          <p:cNvPr id="3" name="Rectangle 2"/>
          <p:cNvSpPr/>
          <p:nvPr/>
        </p:nvSpPr>
        <p:spPr>
          <a:xfrm>
            <a:off x="1999672" y="293094"/>
            <a:ext cx="8174182" cy="830997"/>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ỦY BAN NHÂN </a:t>
            </a:r>
            <a:r>
              <a:rPr lang="en-US" sz="2400" b="1">
                <a:solidFill>
                  <a:srgbClr val="FF0000"/>
                </a:solidFill>
                <a:latin typeface="Times New Roman" panose="02020603050405020304" pitchFamily="18" charset="0"/>
                <a:cs typeface="Times New Roman" panose="02020603050405020304" pitchFamily="18" charset="0"/>
              </a:rPr>
              <a:t>DÂN </a:t>
            </a:r>
            <a:r>
              <a:rPr lang="en-US" sz="2400" b="1" smtClean="0">
                <a:solidFill>
                  <a:srgbClr val="FF0000"/>
                </a:solidFill>
                <a:latin typeface="Times New Roman" panose="02020603050405020304" pitchFamily="18" charset="0"/>
                <a:cs typeface="Times New Roman" panose="02020603050405020304" pitchFamily="18" charset="0"/>
              </a:rPr>
              <a:t>PHƯỜNG VIỆT HƯNG</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TRƯỜNG MẦM NON ĐỨC GIANG</a:t>
            </a:r>
          </a:p>
        </p:txBody>
      </p:sp>
      <p:pic>
        <p:nvPicPr>
          <p:cNvPr id="4" name="Picture 3">
            <a:extLst>
              <a:ext uri="{FF2B5EF4-FFF2-40B4-BE49-F238E27FC236}">
                <a16:creationId xmlns:a16="http://schemas.microsoft.com/office/drawing/2014/main" id="{C443E091-8372-6FA9-E7B5-803267D1A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211" y="1445000"/>
            <a:ext cx="1238251" cy="1229969"/>
          </a:xfrm>
          <a:prstGeom prst="rect">
            <a:avLst/>
          </a:prstGeom>
        </p:spPr>
      </p:pic>
      <p:sp>
        <p:nvSpPr>
          <p:cNvPr id="5" name="Rectangle 4"/>
          <p:cNvSpPr/>
          <p:nvPr/>
        </p:nvSpPr>
        <p:spPr>
          <a:xfrm>
            <a:off x="2735674" y="2749657"/>
            <a:ext cx="6900956" cy="1384995"/>
          </a:xfrm>
          <a:prstGeom prst="rect">
            <a:avLst/>
          </a:prstGeom>
        </p:spPr>
        <p:txBody>
          <a:bodyPr wrap="square">
            <a:spAutoFit/>
          </a:bodyPr>
          <a:lstStyle/>
          <a:p>
            <a:pPr algn="ctr"/>
            <a:r>
              <a:rPr lang="vi-VN" sz="2800" b="1" dirty="0" smtClean="0">
                <a:solidFill>
                  <a:srgbClr val="7030A0"/>
                </a:solidFill>
                <a:latin typeface="Times New Roman" panose="02020603050405020304" pitchFamily="18" charset="0"/>
                <a:cs typeface="Times New Roman" panose="02020603050405020304" pitchFamily="18" charset="0"/>
              </a:rPr>
              <a:t>LĨNH VỰC PHÁT TRIỂN NHẬN THỨC</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sz="2800" b="1" smtClean="0">
              <a:solidFill>
                <a:srgbClr val="7030A0"/>
              </a:solidFill>
              <a:latin typeface="Times New Roman" panose="02020603050405020304" pitchFamily="18" charset="0"/>
              <a:cs typeface="Times New Roman" panose="02020603050405020304" pitchFamily="18" charset="0"/>
            </a:endParaRPr>
          </a:p>
          <a:p>
            <a:pPr algn="ctr"/>
            <a:r>
              <a:rPr lang="vi-VN" sz="2800" b="1" smtClean="0">
                <a:solidFill>
                  <a:srgbClr val="7030A0"/>
                </a:solidFill>
                <a:latin typeface="Times New Roman" panose="02020603050405020304" pitchFamily="18" charset="0"/>
                <a:cs typeface="Times New Roman" panose="02020603050405020304" pitchFamily="18" charset="0"/>
              </a:rPr>
              <a:t>KHÁM PHÁ </a:t>
            </a:r>
            <a:r>
              <a:rPr lang="en-US" sz="2800" b="1" smtClean="0">
                <a:solidFill>
                  <a:srgbClr val="7030A0"/>
                </a:solidFill>
                <a:latin typeface="Times New Roman" panose="02020603050405020304" pitchFamily="18" charset="0"/>
                <a:cs typeface="Times New Roman" panose="02020603050405020304" pitchFamily="18" charset="0"/>
              </a:rPr>
              <a:t>MÙA HÈ</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rot="10800000" flipV="1">
            <a:off x="3810878" y="4209340"/>
            <a:ext cx="4488915" cy="830997"/>
          </a:xfrm>
          <a:prstGeom prst="rect">
            <a:avLst/>
          </a:prstGeom>
        </p:spPr>
        <p:txBody>
          <a:bodyPr wrap="square">
            <a:spAutoFit/>
          </a:bodyPr>
          <a:lstStyle/>
          <a:p>
            <a:pPr algn="ctr"/>
            <a:r>
              <a:rPr lang="vi-VN" sz="2400" b="1" dirty="0" smtClean="0">
                <a:solidFill>
                  <a:srgbClr val="FF0000"/>
                </a:solidFill>
                <a:latin typeface="Times New Roman" panose="02020603050405020304" pitchFamily="18" charset="0"/>
                <a:cs typeface="Times New Roman" panose="02020603050405020304" pitchFamily="18" charset="0"/>
              </a:rPr>
              <a:t>LỨA</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TUỔI </a:t>
            </a:r>
            <a:r>
              <a:rPr lang="vi-VN" sz="2400" b="1" smtClean="0">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4</a:t>
            </a:r>
            <a:r>
              <a:rPr lang="en-US" sz="2400" b="1" smtClean="0">
                <a:solidFill>
                  <a:srgbClr val="FF0000"/>
                </a:solidFill>
                <a:latin typeface="Times New Roman" panose="02020603050405020304" pitchFamily="18" charset="0"/>
                <a:cs typeface="Times New Roman" panose="02020603050405020304" pitchFamily="18" charset="0"/>
              </a:rPr>
              <a:t> – 5 tuổi</a:t>
            </a:r>
            <a:endParaRPr lang="vi-VN" sz="2400" b="1" dirty="0" smtClean="0">
              <a:solidFill>
                <a:srgbClr val="FF0000"/>
              </a:solidFill>
              <a:latin typeface="Times New Roman" panose="02020603050405020304" pitchFamily="18" charset="0"/>
              <a:cs typeface="Times New Roman" panose="02020603050405020304" pitchFamily="18" charset="0"/>
            </a:endParaRPr>
          </a:p>
          <a:p>
            <a:pPr algn="ct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rot="10800000" flipV="1">
            <a:off x="4174385" y="4670938"/>
            <a:ext cx="3761899" cy="461665"/>
          </a:xfrm>
          <a:prstGeom prst="rect">
            <a:avLst/>
          </a:prstGeom>
        </p:spPr>
        <p:txBody>
          <a:bodyPr wrap="square">
            <a:spAutoFit/>
          </a:bodyPr>
          <a:lstStyle/>
          <a:p>
            <a:pPr algn="ctr"/>
            <a:r>
              <a:rPr lang="en-US" sz="2400" b="1" smtClean="0">
                <a:solidFill>
                  <a:schemeClr val="accent2">
                    <a:lumMod val="75000"/>
                  </a:schemeClr>
                </a:solidFill>
                <a:latin typeface="Times New Roman" panose="02020603050405020304" pitchFamily="18" charset="0"/>
                <a:cs typeface="Times New Roman" panose="02020603050405020304" pitchFamily="18" charset="0"/>
              </a:rPr>
              <a:t>Giáo viên: Bành Thị Tâm</a:t>
            </a:r>
            <a:endParaRPr lang="en-US" sz="24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2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52" y="1164763"/>
            <a:ext cx="5666254" cy="55713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24" y="1164763"/>
            <a:ext cx="5941358" cy="5571373"/>
          </a:xfrm>
          <a:prstGeom prst="rect">
            <a:avLst/>
          </a:prstGeom>
        </p:spPr>
      </p:pic>
      <p:sp>
        <p:nvSpPr>
          <p:cNvPr id="5" name="TextBox 4"/>
          <p:cNvSpPr txBox="1"/>
          <p:nvPr/>
        </p:nvSpPr>
        <p:spPr>
          <a:xfrm>
            <a:off x="2281456" y="289994"/>
            <a:ext cx="7194299" cy="584775"/>
          </a:xfrm>
          <a:prstGeom prst="rect">
            <a:avLst/>
          </a:prstGeom>
          <a:noFill/>
        </p:spPr>
        <p:txBody>
          <a:bodyPr wrap="square" rtlCol="0">
            <a:spAutoFit/>
          </a:bodyPr>
          <a:lstStyle/>
          <a:p>
            <a:pPr algn="just"/>
            <a:r>
              <a:rPr lang="en-US" sz="3200" b="1" smtClean="0">
                <a:solidFill>
                  <a:srgbClr val="FF0000"/>
                </a:solidFill>
              </a:rPr>
              <a:t>Loài hoa đặc trưng của mùa hè là hoa gì?</a:t>
            </a:r>
            <a:endParaRPr lang="en-US" sz="3200" b="1">
              <a:solidFill>
                <a:srgbClr val="FF0000"/>
              </a:solidFill>
            </a:endParaRPr>
          </a:p>
        </p:txBody>
      </p:sp>
    </p:spTree>
    <p:extLst>
      <p:ext uri="{BB962C8B-B14F-4D97-AF65-F5344CB8AC3E}">
        <p14:creationId xmlns:p14="http://schemas.microsoft.com/office/powerpoint/2010/main" val="211423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40" y="794864"/>
            <a:ext cx="4898604" cy="30815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883" y="857731"/>
            <a:ext cx="5378889" cy="29557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4057510"/>
            <a:ext cx="10058400" cy="2721075"/>
          </a:xfrm>
          <a:prstGeom prst="rect">
            <a:avLst/>
          </a:prstGeom>
        </p:spPr>
      </p:pic>
    </p:spTree>
    <p:extLst>
      <p:ext uri="{BB962C8B-B14F-4D97-AF65-F5344CB8AC3E}">
        <p14:creationId xmlns:p14="http://schemas.microsoft.com/office/powerpoint/2010/main" val="2993537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593043" y="2644170"/>
            <a:ext cx="7209863" cy="1569660"/>
          </a:xfrm>
          <a:prstGeom prst="rect">
            <a:avLst/>
          </a:prstGeom>
          <a:noFill/>
        </p:spPr>
        <p:txBody>
          <a:bodyPr wrap="square" rtlCol="0">
            <a:spAutoFit/>
          </a:bodyPr>
          <a:lstStyle/>
          <a:p>
            <a:pPr algn="just"/>
            <a:r>
              <a:rPr lang="en-US" sz="3200" b="1" smtClean="0">
                <a:solidFill>
                  <a:srgbClr val="002060"/>
                </a:solidFill>
              </a:rPr>
              <a:t>Giáo dục:Mùa hè thời tiết nóng bức, các con mặc quần áo cho phù hợp. Khi đi ra ngoài đường thì các con nhớ đội mũ nhé! </a:t>
            </a:r>
            <a:endParaRPr lang="en-US" sz="3200" b="1">
              <a:solidFill>
                <a:srgbClr val="002060"/>
              </a:solidFill>
            </a:endParaRPr>
          </a:p>
        </p:txBody>
      </p:sp>
    </p:spTree>
    <p:extLst>
      <p:ext uri="{BB962C8B-B14F-4D97-AF65-F5344CB8AC3E}">
        <p14:creationId xmlns:p14="http://schemas.microsoft.com/office/powerpoint/2010/main" val="428060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49E97-2C55-D7BC-EA62-ACA41BF560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697381" y="1124652"/>
            <a:ext cx="4797238" cy="584775"/>
          </a:xfrm>
          <a:prstGeom prst="rect">
            <a:avLst/>
          </a:prstGeom>
          <a:noFill/>
        </p:spPr>
        <p:txBody>
          <a:bodyPr wrap="square" rtlCol="0">
            <a:spAutoFit/>
          </a:bodyPr>
          <a:lstStyle/>
          <a:p>
            <a:pPr algn="just"/>
            <a:r>
              <a:rPr lang="en-US" sz="3200" b="1" smtClean="0">
                <a:solidFill>
                  <a:srgbClr val="002060"/>
                </a:solidFill>
              </a:rPr>
              <a:t>Trò chơi 1: Ai thông minh </a:t>
            </a:r>
            <a:endParaRPr lang="en-US" sz="3200" b="1">
              <a:solidFill>
                <a:srgbClr val="002060"/>
              </a:solidFill>
            </a:endParaRPr>
          </a:p>
        </p:txBody>
      </p:sp>
      <p:sp>
        <p:nvSpPr>
          <p:cNvPr id="4" name="TextBox 3"/>
          <p:cNvSpPr txBox="1"/>
          <p:nvPr/>
        </p:nvSpPr>
        <p:spPr>
          <a:xfrm>
            <a:off x="2514039" y="2630723"/>
            <a:ext cx="7799855" cy="2062103"/>
          </a:xfrm>
          <a:prstGeom prst="rect">
            <a:avLst/>
          </a:prstGeom>
          <a:noFill/>
        </p:spPr>
        <p:txBody>
          <a:bodyPr wrap="square" rtlCol="0">
            <a:spAutoFit/>
          </a:bodyPr>
          <a:lstStyle/>
          <a:p>
            <a:pPr algn="just"/>
            <a:r>
              <a:rPr lang="en-US" sz="3200" b="1" smtClean="0">
                <a:solidFill>
                  <a:srgbClr val="0070C0"/>
                </a:solidFill>
              </a:rPr>
              <a:t>Trên màn hình xuất hiện các câu hỏi. Mỗi câu hỏi đều có 2 đáp án để các con lựa chọn  1 đáp án đúng. Thời gian suy nghĩ cho mỗi câu hỏi là 5 giây? </a:t>
            </a:r>
            <a:endParaRPr lang="en-US" sz="3200" b="1">
              <a:solidFill>
                <a:srgbClr val="0070C0"/>
              </a:solidFill>
            </a:endParaRPr>
          </a:p>
        </p:txBody>
      </p:sp>
    </p:spTree>
    <p:extLst>
      <p:ext uri="{BB962C8B-B14F-4D97-AF65-F5344CB8AC3E}">
        <p14:creationId xmlns:p14="http://schemas.microsoft.com/office/powerpoint/2010/main" val="22366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7576"/>
            <a:ext cx="12192000" cy="6858000"/>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55"/>
          <p:cNvSpPr txBox="1">
            <a:spLocks noChangeArrowheads="1"/>
          </p:cNvSpPr>
          <p:nvPr/>
        </p:nvSpPr>
        <p:spPr bwMode="auto">
          <a:xfrm>
            <a:off x="2451848" y="309282"/>
            <a:ext cx="6248400" cy="584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smtClean="0">
                <a:latin typeface="Times New Roman" panose="02020603050405020304" pitchFamily="18" charset="0"/>
              </a:rPr>
              <a:t>Thời tiết của mùa hè như thế nào?</a:t>
            </a:r>
            <a:endParaRPr lang="en-US" altLang="en-US" b="1"/>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933" y="1561779"/>
            <a:ext cx="5150539" cy="351929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7694" y="1521437"/>
            <a:ext cx="5155365" cy="3559631"/>
          </a:xfrm>
          <a:prstGeom prst="rect">
            <a:avLst/>
          </a:prstGeom>
        </p:spPr>
      </p:pic>
      <p:sp>
        <p:nvSpPr>
          <p:cNvPr id="6" name="Oval 5"/>
          <p:cNvSpPr/>
          <p:nvPr/>
        </p:nvSpPr>
        <p:spPr>
          <a:xfrm>
            <a:off x="2313652" y="5407500"/>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1</a:t>
            </a:r>
            <a:endParaRPr lang="en-US" sz="5400" b="1">
              <a:solidFill>
                <a:srgbClr val="FF0000"/>
              </a:solidFill>
            </a:endParaRPr>
          </a:p>
        </p:txBody>
      </p:sp>
      <p:sp>
        <p:nvSpPr>
          <p:cNvPr id="7" name="Oval 6"/>
          <p:cNvSpPr/>
          <p:nvPr/>
        </p:nvSpPr>
        <p:spPr>
          <a:xfrm>
            <a:off x="8875816" y="5367157"/>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2</a:t>
            </a:r>
            <a:endParaRPr lang="en-US" sz="5400" b="1">
              <a:solidFill>
                <a:srgbClr val="FF0000"/>
              </a:solidFill>
            </a:endParaRPr>
          </a:p>
        </p:txBody>
      </p:sp>
      <p:sp>
        <p:nvSpPr>
          <p:cNvPr id="8" name="Oval 7"/>
          <p:cNvSpPr/>
          <p:nvPr/>
        </p:nvSpPr>
        <p:spPr>
          <a:xfrm>
            <a:off x="5310030" y="4916803"/>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60184" y="5178536"/>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1" name="TextBox 10"/>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2" name="TextBox 11"/>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3" name="TextBox 12"/>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4" name="TextBox 13"/>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8298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par>
                                <p:cTn id="29" presetID="21" presetClass="entr" presetSubtype="1" repeatCount="500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1000"/>
                                        <p:tgtEl>
                                          <p:spTgt spid="9"/>
                                        </p:tgtEl>
                                      </p:cBhvr>
                                    </p:animEffect>
                                  </p:childTnLst>
                                </p:cTn>
                              </p:par>
                              <p:par>
                                <p:cTn id="32" presetID="1" presetClass="entr" presetSubtype="0" fill="hold"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4" presetID="1" presetClass="exit" presetSubtype="0" fill="hold"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38" presetID="1" presetClass="exit" presetSubtype="0" fill="hold" nodeType="withEffect">
                                  <p:stCondLst>
                                    <p:cond delay="2000"/>
                                  </p:stCondLst>
                                  <p:childTnLst>
                                    <p:set>
                                      <p:cBhvr>
                                        <p:cTn id="39" dur="1" fill="hold">
                                          <p:stCondLst>
                                            <p:cond delay="0"/>
                                          </p:stCondLst>
                                        </p:cTn>
                                        <p:tgtEl>
                                          <p:spTgt spid="11">
                                            <p:txEl>
                                              <p:pRg st="0" end="0"/>
                                            </p:txEl>
                                          </p:spTgt>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2" presetID="1" presetClass="exit" presetSubtype="0" fill="hold" nodeType="withEffect">
                                  <p:stCondLst>
                                    <p:cond delay="3000"/>
                                  </p:stCondLst>
                                  <p:childTnLst>
                                    <p:set>
                                      <p:cBhvr>
                                        <p:cTn id="43" dur="1" fill="hold">
                                          <p:stCondLst>
                                            <p:cond delay="0"/>
                                          </p:stCondLst>
                                        </p:cTn>
                                        <p:tgtEl>
                                          <p:spTgt spid="12">
                                            <p:txEl>
                                              <p:pRg st="0" end="0"/>
                                            </p:txEl>
                                          </p:spTgt>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6" presetID="1" presetClass="exit" presetSubtype="0" fill="hold" nodeType="withEffect">
                                  <p:stCondLst>
                                    <p:cond delay="400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5000"/>
                                  </p:stCondLst>
                                  <p:childTnLst>
                                    <p:set>
                                      <p:cBhvr>
                                        <p:cTn id="51"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10"/>
                                        <p:tgtEl>
                                          <p:spTgt spid="8"/>
                                        </p:tgtEl>
                                      </p:cBhvr>
                                    </p:animEffect>
                                    <p:set>
                                      <p:cBhvr>
                                        <p:cTn id="56" dur="1" fill="hold">
                                          <p:stCondLst>
                                            <p:cond delay="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
                                        <p:tgtEl>
                                          <p:spTgt spid="9"/>
                                        </p:tgtEl>
                                      </p:cBhvr>
                                    </p:animEffect>
                                    <p:set>
                                      <p:cBhvr>
                                        <p:cTn id="59" dur="1" fill="hold">
                                          <p:stCondLst>
                                            <p:cond delay="9"/>
                                          </p:stCondLst>
                                        </p:cTn>
                                        <p:tgtEl>
                                          <p:spTgt spid="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bomb.wav"/>
                                        </p:tgtEl>
                                      </p:cMediaNode>
                                    </p:audio>
                                  </p:sub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5"/>
                                        </p:tgtEl>
                                        <p:attrNameLst>
                                          <p:attrName>ppt_w</p:attrName>
                                        </p:attrNameLst>
                                      </p:cBhvr>
                                      <p:tavLst>
                                        <p:tav tm="0">
                                          <p:val>
                                            <p:strVal val="ppt_w"/>
                                          </p:val>
                                        </p:tav>
                                        <p:tav tm="100000">
                                          <p:val>
                                            <p:fltVal val="0"/>
                                          </p:val>
                                        </p:tav>
                                      </p:tavLst>
                                    </p:anim>
                                    <p:anim calcmode="lin" valueType="num">
                                      <p:cBhvr>
                                        <p:cTn id="64" dur="500"/>
                                        <p:tgtEl>
                                          <p:spTgt spid="5"/>
                                        </p:tgtEl>
                                        <p:attrNameLst>
                                          <p:attrName>ppt_h</p:attrName>
                                        </p:attrNameLst>
                                      </p:cBhvr>
                                      <p:tavLst>
                                        <p:tav tm="0">
                                          <p:val>
                                            <p:strVal val="ppt_h"/>
                                          </p:val>
                                        </p:tav>
                                        <p:tav tm="100000">
                                          <p:val>
                                            <p:fltVal val="0"/>
                                          </p:val>
                                        </p:tav>
                                      </p:tavLst>
                                    </p:anim>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7"/>
                                        </p:tgtEl>
                                        <p:attrNameLst>
                                          <p:attrName>ppt_w</p:attrName>
                                        </p:attrNameLst>
                                      </p:cBhvr>
                                      <p:tavLst>
                                        <p:tav tm="0">
                                          <p:val>
                                            <p:strVal val="ppt_w"/>
                                          </p:val>
                                        </p:tav>
                                        <p:tav tm="100000">
                                          <p:val>
                                            <p:fltVal val="0"/>
                                          </p:val>
                                        </p:tav>
                                      </p:tavLst>
                                    </p:anim>
                                    <p:anim calcmode="lin" valueType="num">
                                      <p:cBhvr>
                                        <p:cTn id="69" dur="500"/>
                                        <p:tgtEl>
                                          <p:spTgt spid="7"/>
                                        </p:tgtEl>
                                        <p:attrNameLst>
                                          <p:attrName>ppt_h</p:attrName>
                                        </p:attrNameLst>
                                      </p:cBhvr>
                                      <p:tavLst>
                                        <p:tav tm="0">
                                          <p:val>
                                            <p:strVal val="ppt_h"/>
                                          </p:val>
                                        </p:tav>
                                        <p:tav tm="100000">
                                          <p:val>
                                            <p:fltVal val="0"/>
                                          </p:val>
                                        </p:tav>
                                      </p:tavLst>
                                    </p:anim>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0"/>
                                  </p:stCondLst>
                                  <p:childTnLst>
                                    <p:animRot by="120000">
                                      <p:cBhvr>
                                        <p:cTn id="75" dur="100" fill="hold">
                                          <p:stCondLst>
                                            <p:cond delay="0"/>
                                          </p:stCondLst>
                                        </p:cTn>
                                        <p:tgtEl>
                                          <p:spTgt spid="4"/>
                                        </p:tgtEl>
                                        <p:attrNameLst>
                                          <p:attrName>r</p:attrName>
                                        </p:attrNameLst>
                                      </p:cBhvr>
                                    </p:animRot>
                                    <p:animRot by="-240000">
                                      <p:cBhvr>
                                        <p:cTn id="76" dur="200" fill="hold">
                                          <p:stCondLst>
                                            <p:cond delay="200"/>
                                          </p:stCondLst>
                                        </p:cTn>
                                        <p:tgtEl>
                                          <p:spTgt spid="4"/>
                                        </p:tgtEl>
                                        <p:attrNameLst>
                                          <p:attrName>r</p:attrName>
                                        </p:attrNameLst>
                                      </p:cBhvr>
                                    </p:animRot>
                                    <p:animRot by="240000">
                                      <p:cBhvr>
                                        <p:cTn id="77" dur="200" fill="hold">
                                          <p:stCondLst>
                                            <p:cond delay="400"/>
                                          </p:stCondLst>
                                        </p:cTn>
                                        <p:tgtEl>
                                          <p:spTgt spid="4"/>
                                        </p:tgtEl>
                                        <p:attrNameLst>
                                          <p:attrName>r</p:attrName>
                                        </p:attrNameLst>
                                      </p:cBhvr>
                                    </p:animRot>
                                    <p:animRot by="-240000">
                                      <p:cBhvr>
                                        <p:cTn id="78" dur="200" fill="hold">
                                          <p:stCondLst>
                                            <p:cond delay="600"/>
                                          </p:stCondLst>
                                        </p:cTn>
                                        <p:tgtEl>
                                          <p:spTgt spid="4"/>
                                        </p:tgtEl>
                                        <p:attrNameLst>
                                          <p:attrName>r</p:attrName>
                                        </p:attrNameLst>
                                      </p:cBhvr>
                                    </p:animRot>
                                    <p:animRot by="120000">
                                      <p:cBhvr>
                                        <p:cTn id="79" dur="200" fill="hold">
                                          <p:stCondLst>
                                            <p:cond delay="800"/>
                                          </p:stCondLst>
                                        </p:cTn>
                                        <p:tgtEl>
                                          <p:spTgt spid="4"/>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par>
                                <p:cTn id="80" presetID="32" presetClass="emph" presetSubtype="0" fill="hold" grpId="1" nodeType="withEffect">
                                  <p:stCondLst>
                                    <p:cond delay="0"/>
                                  </p:stCondLst>
                                  <p:childTnLst>
                                    <p:animRot by="120000">
                                      <p:cBhvr>
                                        <p:cTn id="81" dur="100" fill="hold">
                                          <p:stCondLst>
                                            <p:cond delay="0"/>
                                          </p:stCondLst>
                                        </p:cTn>
                                        <p:tgtEl>
                                          <p:spTgt spid="6"/>
                                        </p:tgtEl>
                                        <p:attrNameLst>
                                          <p:attrName>r</p:attrName>
                                        </p:attrNameLst>
                                      </p:cBhvr>
                                    </p:animRot>
                                    <p:animRot by="-240000">
                                      <p:cBhvr>
                                        <p:cTn id="82" dur="200" fill="hold">
                                          <p:stCondLst>
                                            <p:cond delay="200"/>
                                          </p:stCondLst>
                                        </p:cTn>
                                        <p:tgtEl>
                                          <p:spTgt spid="6"/>
                                        </p:tgtEl>
                                        <p:attrNameLst>
                                          <p:attrName>r</p:attrName>
                                        </p:attrNameLst>
                                      </p:cBhvr>
                                    </p:animRot>
                                    <p:animRot by="240000">
                                      <p:cBhvr>
                                        <p:cTn id="83" dur="200" fill="hold">
                                          <p:stCondLst>
                                            <p:cond delay="400"/>
                                          </p:stCondLst>
                                        </p:cTn>
                                        <p:tgtEl>
                                          <p:spTgt spid="6"/>
                                        </p:tgtEl>
                                        <p:attrNameLst>
                                          <p:attrName>r</p:attrName>
                                        </p:attrNameLst>
                                      </p:cBhvr>
                                    </p:animRot>
                                    <p:animRot by="-240000">
                                      <p:cBhvr>
                                        <p:cTn id="84" dur="200" fill="hold">
                                          <p:stCondLst>
                                            <p:cond delay="600"/>
                                          </p:stCondLst>
                                        </p:cTn>
                                        <p:tgtEl>
                                          <p:spTgt spid="6"/>
                                        </p:tgtEl>
                                        <p:attrNameLst>
                                          <p:attrName>r</p:attrName>
                                        </p:attrNameLst>
                                      </p:cBhvr>
                                    </p:animRot>
                                    <p:animRot by="120000">
                                      <p:cBhvr>
                                        <p:cTn id="85" dur="200" fill="hold">
                                          <p:stCondLst>
                                            <p:cond delay="800"/>
                                          </p:stCondLst>
                                        </p:cTn>
                                        <p:tgtEl>
                                          <p:spTgt spid="6"/>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7576"/>
            <a:ext cx="12192000" cy="6858000"/>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55"/>
          <p:cNvSpPr txBox="1">
            <a:spLocks noChangeArrowheads="1"/>
          </p:cNvSpPr>
          <p:nvPr/>
        </p:nvSpPr>
        <p:spPr bwMode="auto">
          <a:xfrm>
            <a:off x="1961030" y="329990"/>
            <a:ext cx="7223312" cy="584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b="1">
                <a:latin typeface="Times New Roman" panose="02020603050405020304" pitchFamily="18" charset="0"/>
                <a:ea typeface="Calibri" panose="020F0502020204030204" pitchFamily="34" charset="0"/>
                <a:cs typeface="Calibri" panose="020F0502020204030204" pitchFamily="34" charset="0"/>
              </a:rPr>
              <a:t>Hoa gì nở đặc trưng nhất của mùa hè</a:t>
            </a:r>
            <a:r>
              <a:rPr lang="en-US" altLang="en-US" b="1">
                <a:latin typeface="Times New Roman" panose="02020603050405020304" pitchFamily="18" charset="0"/>
                <a:ea typeface="Calibri" panose="020F0502020204030204" pitchFamily="34" charset="0"/>
                <a:cs typeface="Calibri" panose="020F0502020204030204" pitchFamily="34" charset="0"/>
              </a:rPr>
              <a:t>?</a:t>
            </a:r>
            <a:endParaRPr lang="en-US" altLang="en-US" b="1"/>
          </a:p>
        </p:txBody>
      </p:sp>
      <p:pic>
        <p:nvPicPr>
          <p:cNvPr id="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802" y="1352334"/>
            <a:ext cx="5341845" cy="35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1859" y="1352332"/>
            <a:ext cx="5732930" cy="3502055"/>
          </a:xfrm>
          <a:prstGeom prst="rect">
            <a:avLst/>
          </a:prstGeom>
        </p:spPr>
      </p:pic>
      <p:sp>
        <p:nvSpPr>
          <p:cNvPr id="9" name="Oval 8"/>
          <p:cNvSpPr/>
          <p:nvPr/>
        </p:nvSpPr>
        <p:spPr>
          <a:xfrm>
            <a:off x="2367440" y="5099652"/>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1</a:t>
            </a:r>
            <a:endParaRPr lang="en-US" sz="5400" b="1">
              <a:solidFill>
                <a:srgbClr val="FF0000"/>
              </a:solidFill>
            </a:endParaRPr>
          </a:p>
        </p:txBody>
      </p:sp>
      <p:sp>
        <p:nvSpPr>
          <p:cNvPr id="10" name="Oval 9"/>
          <p:cNvSpPr/>
          <p:nvPr/>
        </p:nvSpPr>
        <p:spPr>
          <a:xfrm>
            <a:off x="8929604" y="5059309"/>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2</a:t>
            </a:r>
            <a:endParaRPr lang="en-US" sz="5400" b="1">
              <a:solidFill>
                <a:srgbClr val="FF0000"/>
              </a:solidFill>
            </a:endParaRPr>
          </a:p>
        </p:txBody>
      </p:sp>
      <p:sp>
        <p:nvSpPr>
          <p:cNvPr id="11" name="Oval 10"/>
          <p:cNvSpPr/>
          <p:nvPr/>
        </p:nvSpPr>
        <p:spPr>
          <a:xfrm>
            <a:off x="5310030" y="4916803"/>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60184" y="5178536"/>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4" name="TextBox 13"/>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5" name="TextBox 14"/>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6" name="TextBox 15"/>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7" name="TextBox 16"/>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7787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par>
                                <p:cTn id="31" presetID="21" presetClass="entr" presetSubtype="1" repeatCount="500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1000"/>
                                        <p:tgtEl>
                                          <p:spTgt spid="12"/>
                                        </p:tgtEl>
                                      </p:cBhvr>
                                    </p:animEffect>
                                  </p:childTnLst>
                                </p:cTn>
                              </p:par>
                              <p:par>
                                <p:cTn id="34" presetID="1" presetClass="entr" presetSubtype="0" fill="hold"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6" presetID="1" presetClass="exit" presetSubtype="0" fill="hold" nodeType="withEffect">
                                  <p:stCondLst>
                                    <p:cond delay="0"/>
                                  </p:stCondLst>
                                  <p:childTnLst>
                                    <p:set>
                                      <p:cBhvr>
                                        <p:cTn id="37" dur="1" fill="hold">
                                          <p:stCondLst>
                                            <p:cond delay="0"/>
                                          </p:stCondLst>
                                        </p:cTn>
                                        <p:tgtEl>
                                          <p:spTgt spid="13">
                                            <p:txEl>
                                              <p:pRg st="0" end="0"/>
                                            </p:txEl>
                                          </p:spTgt>
                                        </p:tgtEl>
                                        <p:attrNameLst>
                                          <p:attrName>style.visibility</p:attrName>
                                        </p:attrNameLst>
                                      </p:cBhvr>
                                      <p:to>
                                        <p:strVal val="hidden"/>
                                      </p:to>
                                    </p:set>
                                  </p:childTnLst>
                                </p:cTn>
                              </p:par>
                              <p:par>
                                <p:cTn id="38" presetID="1" presetClass="entr" presetSubtype="0" fill="hold" nodeType="withEffect">
                                  <p:stCondLst>
                                    <p:cond delay="1000"/>
                                  </p:stCondLst>
                                  <p:childTnLst>
                                    <p:set>
                                      <p:cBhvr>
                                        <p:cTn id="39"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xit" presetSubtype="0" fill="hold" nodeType="withEffect">
                                  <p:stCondLst>
                                    <p:cond delay="2000"/>
                                  </p:stCondLst>
                                  <p:childTnLst>
                                    <p:set>
                                      <p:cBhvr>
                                        <p:cTn id="41" dur="1" fill="hold">
                                          <p:stCondLst>
                                            <p:cond delay="0"/>
                                          </p:stCondLst>
                                        </p:cTn>
                                        <p:tgtEl>
                                          <p:spTgt spid="14">
                                            <p:txEl>
                                              <p:pRg st="0" end="0"/>
                                            </p:txEl>
                                          </p:spTgt>
                                        </p:tgtEl>
                                        <p:attrNameLst>
                                          <p:attrName>style.visibility</p:attrName>
                                        </p:attrNameLst>
                                      </p:cBhvr>
                                      <p:to>
                                        <p:strVal val="hidden"/>
                                      </p:to>
                                    </p:set>
                                  </p:childTnLst>
                                </p:cTn>
                              </p:par>
                              <p:par>
                                <p:cTn id="42" presetID="1" presetClass="entr" presetSubtype="0" fill="hold" nodeType="withEffect">
                                  <p:stCondLst>
                                    <p:cond delay="2000"/>
                                  </p:stCondLst>
                                  <p:childTnLst>
                                    <p:set>
                                      <p:cBhvr>
                                        <p:cTn id="43"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xit" presetSubtype="0" fill="hold" nodeType="withEffect">
                                  <p:stCondLst>
                                    <p:cond delay="3000"/>
                                  </p:stCondLst>
                                  <p:childTnLst>
                                    <p:set>
                                      <p:cBhvr>
                                        <p:cTn id="45" dur="1" fill="hold">
                                          <p:stCondLst>
                                            <p:cond delay="0"/>
                                          </p:stCondLst>
                                        </p:cTn>
                                        <p:tgtEl>
                                          <p:spTgt spid="15">
                                            <p:txEl>
                                              <p:pRg st="0" end="0"/>
                                            </p:txEl>
                                          </p:spTgt>
                                        </p:tgtEl>
                                        <p:attrNameLst>
                                          <p:attrName>style.visibility</p:attrName>
                                        </p:attrNameLst>
                                      </p:cBhvr>
                                      <p:to>
                                        <p:strVal val="hidden"/>
                                      </p:to>
                                    </p:set>
                                  </p:childTnLst>
                                </p:cTn>
                              </p:par>
                              <p:par>
                                <p:cTn id="46" presetID="1" presetClass="entr" presetSubtype="0" fill="hold" nodeType="withEffect">
                                  <p:stCondLst>
                                    <p:cond delay="3000"/>
                                  </p:stCondLst>
                                  <p:childTnLst>
                                    <p:set>
                                      <p:cBhvr>
                                        <p:cTn id="47"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xit" presetSubtype="0" fill="hold" nodeType="withEffect">
                                  <p:stCondLst>
                                    <p:cond delay="4000"/>
                                  </p:stCondLst>
                                  <p:childTnLst>
                                    <p:set>
                                      <p:cBhvr>
                                        <p:cTn id="49" dur="1" fill="hold">
                                          <p:stCondLst>
                                            <p:cond delay="0"/>
                                          </p:stCondLst>
                                        </p:cTn>
                                        <p:tgtEl>
                                          <p:spTgt spid="16">
                                            <p:txEl>
                                              <p:pRg st="0" end="0"/>
                                            </p:txEl>
                                          </p:spTgt>
                                        </p:tgtEl>
                                        <p:attrNameLst>
                                          <p:attrName>style.visibility</p:attrName>
                                        </p:attrNameLst>
                                      </p:cBhvr>
                                      <p:to>
                                        <p:strVal val="hidden"/>
                                      </p:to>
                                    </p:set>
                                  </p:childTnLst>
                                </p:cTn>
                              </p:par>
                              <p:par>
                                <p:cTn id="50" presetID="1" presetClass="entr" presetSubtype="0" fill="hold" nodeType="withEffect">
                                  <p:stCondLst>
                                    <p:cond delay="4000"/>
                                  </p:stCondLst>
                                  <p:childTnLst>
                                    <p:set>
                                      <p:cBhvr>
                                        <p:cTn id="51"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xit" presetSubtype="0" fill="hold" nodeType="withEffect">
                                  <p:stCondLst>
                                    <p:cond delay="5000"/>
                                  </p:stCondLst>
                                  <p:childTnLst>
                                    <p:set>
                                      <p:cBhvr>
                                        <p:cTn id="53"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
                                        <p:tgtEl>
                                          <p:spTgt spid="11"/>
                                        </p:tgtEl>
                                      </p:cBhvr>
                                    </p:animEffect>
                                    <p:set>
                                      <p:cBhvr>
                                        <p:cTn id="58" dur="1" fill="hold">
                                          <p:stCondLst>
                                            <p:cond delay="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
                                        <p:tgtEl>
                                          <p:spTgt spid="12"/>
                                        </p:tgtEl>
                                      </p:cBhvr>
                                    </p:animEffect>
                                    <p:set>
                                      <p:cBhvr>
                                        <p:cTn id="61" dur="1" fill="hold">
                                          <p:stCondLst>
                                            <p:cond delay="9"/>
                                          </p:stCondLst>
                                        </p:cTn>
                                        <p:tgtEl>
                                          <p:spTgt spid="1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0"/>
                                        </p:tgtEl>
                                        <p:attrNameLst>
                                          <p:attrName>ppt_w</p:attrName>
                                        </p:attrNameLst>
                                      </p:cBhvr>
                                      <p:tavLst>
                                        <p:tav tm="0">
                                          <p:val>
                                            <p:strVal val="ppt_w"/>
                                          </p:val>
                                        </p:tav>
                                        <p:tav tm="100000">
                                          <p:val>
                                            <p:fltVal val="0"/>
                                          </p:val>
                                        </p:tav>
                                      </p:tavLst>
                                    </p:anim>
                                    <p:anim calcmode="lin" valueType="num">
                                      <p:cBhvr>
                                        <p:cTn id="71" dur="500"/>
                                        <p:tgtEl>
                                          <p:spTgt spid="10"/>
                                        </p:tgtEl>
                                        <p:attrNameLst>
                                          <p:attrName>ppt_h</p:attrName>
                                        </p:attrNameLst>
                                      </p:cBhvr>
                                      <p:tavLst>
                                        <p:tav tm="0">
                                          <p:val>
                                            <p:strVal val="ppt_h"/>
                                          </p:val>
                                        </p:tav>
                                        <p:tav tm="100000">
                                          <p:val>
                                            <p:fltVal val="0"/>
                                          </p:val>
                                        </p:tav>
                                      </p:tavLst>
                                    </p:anim>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6" presetClass="path" presetSubtype="0" accel="50000" decel="50000" fill="hold" nodeType="clickEffect">
                                  <p:stCondLst>
                                    <p:cond delay="0"/>
                                  </p:stCondLst>
                                  <p:childTnLst>
                                    <p:animMotion origin="layout" path="M -1.25E-6 3.7037E-6 L 0.25703 -0.02107 " pathEditMode="relative" rAng="0" ptsTypes="AA">
                                      <p:cBhvr>
                                        <p:cTn id="77" dur="2000" fill="hold"/>
                                        <p:tgtEl>
                                          <p:spTgt spid="4"/>
                                        </p:tgtEl>
                                        <p:attrNameLst>
                                          <p:attrName>ppt_x</p:attrName>
                                          <p:attrName>ppt_y</p:attrName>
                                        </p:attrNameLst>
                                      </p:cBhvr>
                                      <p:rCtr x="12852" y="-1065"/>
                                    </p:animMotion>
                                  </p:childTnLst>
                                  <p:subTnLst>
                                    <p:audio>
                                      <p:cMediaNode>
                                        <p:cTn display="0" masterRel="sameClick">
                                          <p:stCondLst>
                                            <p:cond evt="begin" delay="0">
                                              <p:tn val="76"/>
                                            </p:cond>
                                          </p:stCondLst>
                                          <p:endCondLst>
                                            <p:cond evt="onStopAudio" delay="0">
                                              <p:tgtEl>
                                                <p:sldTgt/>
                                              </p:tgtEl>
                                            </p:cond>
                                          </p:endCondLst>
                                        </p:cTn>
                                        <p:tgtEl>
                                          <p:sndTgt r:embed="rId4" name="chimes.wav"/>
                                        </p:tgtEl>
                                      </p:cMediaNode>
                                    </p:audio>
                                  </p:subTnLst>
                                </p:cTn>
                              </p:par>
                              <p:par>
                                <p:cTn id="78" presetID="56" presetClass="path" presetSubtype="0" accel="50000" decel="50000" fill="hold" grpId="1" nodeType="withEffect">
                                  <p:stCondLst>
                                    <p:cond delay="0"/>
                                  </p:stCondLst>
                                  <p:childTnLst>
                                    <p:animMotion origin="layout" path="M 1.45833E-6 2.96296E-6 L 0.29453 -0.02153 " pathEditMode="relative" rAng="0" ptsTypes="AA">
                                      <p:cBhvr>
                                        <p:cTn id="79" dur="2000" fill="hold"/>
                                        <p:tgtEl>
                                          <p:spTgt spid="9"/>
                                        </p:tgtEl>
                                        <p:attrNameLst>
                                          <p:attrName>ppt_x</p:attrName>
                                          <p:attrName>ppt_y</p:attrName>
                                        </p:attrNameLst>
                                      </p:cBhvr>
                                      <p:rCtr x="14727" y="-1088"/>
                                    </p:animMotion>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7576"/>
            <a:ext cx="12192000" cy="6858000"/>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55"/>
          <p:cNvSpPr txBox="1">
            <a:spLocks noChangeArrowheads="1"/>
          </p:cNvSpPr>
          <p:nvPr/>
        </p:nvSpPr>
        <p:spPr bwMode="auto">
          <a:xfrm>
            <a:off x="2451848" y="309282"/>
            <a:ext cx="6248400" cy="5847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smtClean="0">
                <a:latin typeface="Times New Roman" panose="02020603050405020304" pitchFamily="18" charset="0"/>
              </a:rPr>
              <a:t>Mùa hè mọi người thường đi đâu?</a:t>
            </a:r>
            <a:endParaRPr lang="en-US" altLang="en-US" b="1"/>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1859" y="1182710"/>
            <a:ext cx="5818113" cy="409547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8" y="1182710"/>
            <a:ext cx="5703202" cy="4095471"/>
          </a:xfrm>
          <a:prstGeom prst="rect">
            <a:avLst/>
          </a:prstGeom>
        </p:spPr>
      </p:pic>
      <p:sp>
        <p:nvSpPr>
          <p:cNvPr id="6" name="Oval 5"/>
          <p:cNvSpPr/>
          <p:nvPr/>
        </p:nvSpPr>
        <p:spPr>
          <a:xfrm>
            <a:off x="2313652" y="5407500"/>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1</a:t>
            </a:r>
            <a:endParaRPr lang="en-US" sz="5400" b="1">
              <a:solidFill>
                <a:srgbClr val="FF0000"/>
              </a:solidFill>
            </a:endParaRPr>
          </a:p>
        </p:txBody>
      </p:sp>
      <p:sp>
        <p:nvSpPr>
          <p:cNvPr id="7" name="Oval 6"/>
          <p:cNvSpPr/>
          <p:nvPr/>
        </p:nvSpPr>
        <p:spPr>
          <a:xfrm>
            <a:off x="8875816" y="5367157"/>
            <a:ext cx="579550" cy="682581"/>
          </a:xfrm>
          <a:prstGeom prst="ellipse">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0000"/>
                </a:solidFill>
              </a:rPr>
              <a:t>2</a:t>
            </a:r>
            <a:endParaRPr lang="en-US" sz="5400" b="1">
              <a:solidFill>
                <a:srgbClr val="FF0000"/>
              </a:solidFill>
            </a:endParaRPr>
          </a:p>
        </p:txBody>
      </p:sp>
      <p:sp>
        <p:nvSpPr>
          <p:cNvPr id="8" name="Oval 7"/>
          <p:cNvSpPr/>
          <p:nvPr/>
        </p:nvSpPr>
        <p:spPr>
          <a:xfrm>
            <a:off x="5310030" y="4916803"/>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60184" y="5178536"/>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1" name="TextBox 10"/>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2" name="TextBox 11"/>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3" name="TextBox 12"/>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4" name="TextBox 13"/>
          <p:cNvSpPr txBox="1"/>
          <p:nvPr/>
        </p:nvSpPr>
        <p:spPr>
          <a:xfrm>
            <a:off x="5811740" y="5016312"/>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3043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900" decel="100000" fill="hold"/>
                                        <p:tgtEl>
                                          <p:spTgt spid="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4" presetID="37"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900" decel="100000" fill="hold"/>
                                        <p:tgtEl>
                                          <p:spTgt spid="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par>
                                <p:cTn id="35" presetID="21" presetClass="entr" presetSubtype="1" repeatCount="5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1000"/>
                                        <p:tgtEl>
                                          <p:spTgt spid="9"/>
                                        </p:tgtEl>
                                      </p:cBhvr>
                                    </p:animEffect>
                                  </p:childTnLst>
                                </p:cTn>
                              </p:par>
                              <p:par>
                                <p:cTn id="38" presetID="1" presetClass="entr" presetSubtype="0" fill="hold" nodeType="with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xit" presetSubtype="0" fill="hold" nodeType="withEffect">
                                  <p:stCondLst>
                                    <p:cond delay="0"/>
                                  </p:stCondLst>
                                  <p:childTnLst>
                                    <p:set>
                                      <p:cBhvr>
                                        <p:cTn id="41" dur="1" fill="hold">
                                          <p:stCondLst>
                                            <p:cond delay="0"/>
                                          </p:stCondLst>
                                        </p:cTn>
                                        <p:tgtEl>
                                          <p:spTgt spid="10">
                                            <p:txEl>
                                              <p:pRg st="0" end="0"/>
                                            </p:txEl>
                                          </p:spTgt>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xit" presetSubtype="0" fill="hold" nodeType="withEffect">
                                  <p:stCondLst>
                                    <p:cond delay="2000"/>
                                  </p:stCondLst>
                                  <p:childTnLst>
                                    <p:set>
                                      <p:cBhvr>
                                        <p:cTn id="45" dur="1" fill="hold">
                                          <p:stCondLst>
                                            <p:cond delay="0"/>
                                          </p:stCondLst>
                                        </p:cTn>
                                        <p:tgtEl>
                                          <p:spTgt spid="11">
                                            <p:txEl>
                                              <p:pRg st="0" end="0"/>
                                            </p:txEl>
                                          </p:spTgt>
                                        </p:tgtEl>
                                        <p:attrNameLst>
                                          <p:attrName>style.visibility</p:attrName>
                                        </p:attrNameLst>
                                      </p:cBhvr>
                                      <p:to>
                                        <p:strVal val="hidden"/>
                                      </p:to>
                                    </p:set>
                                  </p:childTnLst>
                                </p:cTn>
                              </p:par>
                              <p:par>
                                <p:cTn id="46" presetID="1" presetClass="entr" presetSubtype="0" fill="hold" nodeType="withEffect">
                                  <p:stCondLst>
                                    <p:cond delay="2000"/>
                                  </p:stCondLst>
                                  <p:childTnLst>
                                    <p:set>
                                      <p:cBhvr>
                                        <p:cTn id="47"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xit" presetSubtype="0" fill="hold" nodeType="withEffect">
                                  <p:stCondLst>
                                    <p:cond delay="3000"/>
                                  </p:stCondLst>
                                  <p:childTnLst>
                                    <p:set>
                                      <p:cBhvr>
                                        <p:cTn id="49" dur="1" fill="hold">
                                          <p:stCondLst>
                                            <p:cond delay="0"/>
                                          </p:stCondLst>
                                        </p:cTn>
                                        <p:tgtEl>
                                          <p:spTgt spid="12">
                                            <p:txEl>
                                              <p:pRg st="0" end="0"/>
                                            </p:txEl>
                                          </p:spTgt>
                                        </p:tgtEl>
                                        <p:attrNameLst>
                                          <p:attrName>style.visibility</p:attrName>
                                        </p:attrNameLst>
                                      </p:cBhvr>
                                      <p:to>
                                        <p:strVal val="hidden"/>
                                      </p:to>
                                    </p:set>
                                  </p:childTnLst>
                                </p:cTn>
                              </p:par>
                              <p:par>
                                <p:cTn id="50" presetID="1" presetClass="entr" presetSubtype="0" fill="hold" nodeType="withEffect">
                                  <p:stCondLst>
                                    <p:cond delay="3000"/>
                                  </p:stCondLst>
                                  <p:childTnLst>
                                    <p:set>
                                      <p:cBhvr>
                                        <p:cTn id="51"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xit" presetSubtype="0" fill="hold" nodeType="withEffect">
                                  <p:stCondLst>
                                    <p:cond delay="4000"/>
                                  </p:stCondLst>
                                  <p:childTnLst>
                                    <p:set>
                                      <p:cBhvr>
                                        <p:cTn id="53" dur="1" fill="hold">
                                          <p:stCondLst>
                                            <p:cond delay="0"/>
                                          </p:stCondLst>
                                        </p:cTn>
                                        <p:tgtEl>
                                          <p:spTgt spid="13">
                                            <p:txEl>
                                              <p:pRg st="0" end="0"/>
                                            </p:txEl>
                                          </p:spTgt>
                                        </p:tgtEl>
                                        <p:attrNameLst>
                                          <p:attrName>style.visibility</p:attrName>
                                        </p:attrNameLst>
                                      </p:cBhvr>
                                      <p:to>
                                        <p:strVal val="hidden"/>
                                      </p:to>
                                    </p:set>
                                  </p:childTnLst>
                                </p:cTn>
                              </p:par>
                              <p:par>
                                <p:cTn id="54" presetID="1" presetClass="entr" presetSubtype="0" fill="hold" nodeType="withEffect">
                                  <p:stCondLst>
                                    <p:cond delay="4000"/>
                                  </p:stCondLst>
                                  <p:childTnLst>
                                    <p:set>
                                      <p:cBhvr>
                                        <p:cTn id="55"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xit" presetSubtype="0" fill="hold" nodeType="withEffect">
                                  <p:stCondLst>
                                    <p:cond delay="5000"/>
                                  </p:stCondLst>
                                  <p:childTnLst>
                                    <p:set>
                                      <p:cBhvr>
                                        <p:cTn id="57"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
                                        <p:tgtEl>
                                          <p:spTgt spid="8"/>
                                        </p:tgtEl>
                                      </p:cBhvr>
                                    </p:animEffect>
                                    <p:set>
                                      <p:cBhvr>
                                        <p:cTn id="62" dur="1" fill="hold">
                                          <p:stCondLst>
                                            <p:cond delay="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
                                        <p:tgtEl>
                                          <p:spTgt spid="9"/>
                                        </p:tgtEl>
                                      </p:cBhvr>
                                    </p:animEffect>
                                    <p:set>
                                      <p:cBhvr>
                                        <p:cTn id="65" dur="1" fill="hold">
                                          <p:stCondLst>
                                            <p:cond delay="9"/>
                                          </p:stCondLst>
                                        </p:cTn>
                                        <p:tgtEl>
                                          <p:spTgt spid="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par>
                    <p:cTn id="66" fill="hold">
                      <p:stCondLst>
                        <p:cond delay="indefinite"/>
                      </p:stCondLst>
                      <p:childTnLst>
                        <p:par>
                          <p:cTn id="67" fill="hold">
                            <p:stCondLst>
                              <p:cond delay="0"/>
                            </p:stCondLst>
                            <p:childTnLst>
                              <p:par>
                                <p:cTn id="68" presetID="20" presetClass="exit" presetSubtype="0" fill="hold" nodeType="clickEffect">
                                  <p:stCondLst>
                                    <p:cond delay="0"/>
                                  </p:stCondLst>
                                  <p:childTnLst>
                                    <p:animEffect transition="out" filter="wedge">
                                      <p:cBhvr>
                                        <p:cTn id="69" dur="750"/>
                                        <p:tgtEl>
                                          <p:spTgt spid="5"/>
                                        </p:tgtEl>
                                      </p:cBhvr>
                                    </p:animEffect>
                                    <p:set>
                                      <p:cBhvr>
                                        <p:cTn id="70" dur="1" fill="hold">
                                          <p:stCondLst>
                                            <p:cond delay="749"/>
                                          </p:stCondLst>
                                        </p:cTn>
                                        <p:tgtEl>
                                          <p:spTgt spid="5"/>
                                        </p:tgtEl>
                                        <p:attrNameLst>
                                          <p:attrName>style.visibility</p:attrName>
                                        </p:attrNameLst>
                                      </p:cBhvr>
                                      <p:to>
                                        <p:strVal val="hidden"/>
                                      </p:to>
                                    </p:set>
                                  </p:childTnLst>
                                </p:cTn>
                              </p:par>
                              <p:par>
                                <p:cTn id="71" presetID="20" presetClass="exit" presetSubtype="0" fill="hold" grpId="1" nodeType="withEffect">
                                  <p:stCondLst>
                                    <p:cond delay="0"/>
                                  </p:stCondLst>
                                  <p:childTnLst>
                                    <p:animEffect transition="out" filter="wedge">
                                      <p:cBhvr>
                                        <p:cTn id="72" dur="750"/>
                                        <p:tgtEl>
                                          <p:spTgt spid="6"/>
                                        </p:tgtEl>
                                      </p:cBhvr>
                                    </p:animEffect>
                                    <p:set>
                                      <p:cBhvr>
                                        <p:cTn id="73" dur="1" fill="hold">
                                          <p:stCondLst>
                                            <p:cond delay="74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
                                        </p:tgtEl>
                                        <p:attrNameLst>
                                          <p:attrName>r</p:attrName>
                                        </p:attrNameLst>
                                      </p:cBhvr>
                                    </p:animRot>
                                    <p:animRot by="-240000">
                                      <p:cBhvr>
                                        <p:cTn id="78" dur="200" fill="hold">
                                          <p:stCondLst>
                                            <p:cond delay="200"/>
                                          </p:stCondLst>
                                        </p:cTn>
                                        <p:tgtEl>
                                          <p:spTgt spid="4"/>
                                        </p:tgtEl>
                                        <p:attrNameLst>
                                          <p:attrName>r</p:attrName>
                                        </p:attrNameLst>
                                      </p:cBhvr>
                                    </p:animRot>
                                    <p:animRot by="240000">
                                      <p:cBhvr>
                                        <p:cTn id="79" dur="200" fill="hold">
                                          <p:stCondLst>
                                            <p:cond delay="400"/>
                                          </p:stCondLst>
                                        </p:cTn>
                                        <p:tgtEl>
                                          <p:spTgt spid="4"/>
                                        </p:tgtEl>
                                        <p:attrNameLst>
                                          <p:attrName>r</p:attrName>
                                        </p:attrNameLst>
                                      </p:cBhvr>
                                    </p:animRot>
                                    <p:animRot by="-240000">
                                      <p:cBhvr>
                                        <p:cTn id="80" dur="200" fill="hold">
                                          <p:stCondLst>
                                            <p:cond delay="600"/>
                                          </p:stCondLst>
                                        </p:cTn>
                                        <p:tgtEl>
                                          <p:spTgt spid="4"/>
                                        </p:tgtEl>
                                        <p:attrNameLst>
                                          <p:attrName>r</p:attrName>
                                        </p:attrNameLst>
                                      </p:cBhvr>
                                    </p:animRot>
                                    <p:animRot by="120000">
                                      <p:cBhvr>
                                        <p:cTn id="81" dur="200" fill="hold">
                                          <p:stCondLst>
                                            <p:cond delay="800"/>
                                          </p:stCondLst>
                                        </p:cTn>
                                        <p:tgtEl>
                                          <p:spTgt spid="4"/>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4" name="chimes.wav"/>
                                        </p:tgtEl>
                                      </p:cMediaNode>
                                    </p:audio>
                                  </p:subTnLst>
                                </p:cTn>
                              </p:par>
                              <p:par>
                                <p:cTn id="82" presetID="32" presetClass="emph" presetSubtype="0" fill="hold" grpId="1" nodeType="withEffect">
                                  <p:stCondLst>
                                    <p:cond delay="0"/>
                                  </p:stCondLst>
                                  <p:childTnLst>
                                    <p:animRot by="120000">
                                      <p:cBhvr>
                                        <p:cTn id="83" dur="100" fill="hold">
                                          <p:stCondLst>
                                            <p:cond delay="0"/>
                                          </p:stCondLst>
                                        </p:cTn>
                                        <p:tgtEl>
                                          <p:spTgt spid="7"/>
                                        </p:tgtEl>
                                        <p:attrNameLst>
                                          <p:attrName>r</p:attrName>
                                        </p:attrNameLst>
                                      </p:cBhvr>
                                    </p:animRot>
                                    <p:animRot by="-240000">
                                      <p:cBhvr>
                                        <p:cTn id="84" dur="200" fill="hold">
                                          <p:stCondLst>
                                            <p:cond delay="200"/>
                                          </p:stCondLst>
                                        </p:cTn>
                                        <p:tgtEl>
                                          <p:spTgt spid="7"/>
                                        </p:tgtEl>
                                        <p:attrNameLst>
                                          <p:attrName>r</p:attrName>
                                        </p:attrNameLst>
                                      </p:cBhvr>
                                    </p:animRot>
                                    <p:animRot by="240000">
                                      <p:cBhvr>
                                        <p:cTn id="85" dur="200" fill="hold">
                                          <p:stCondLst>
                                            <p:cond delay="400"/>
                                          </p:stCondLst>
                                        </p:cTn>
                                        <p:tgtEl>
                                          <p:spTgt spid="7"/>
                                        </p:tgtEl>
                                        <p:attrNameLst>
                                          <p:attrName>r</p:attrName>
                                        </p:attrNameLst>
                                      </p:cBhvr>
                                    </p:animRot>
                                    <p:animRot by="-240000">
                                      <p:cBhvr>
                                        <p:cTn id="86" dur="200" fill="hold">
                                          <p:stCondLst>
                                            <p:cond delay="600"/>
                                          </p:stCondLst>
                                        </p:cTn>
                                        <p:tgtEl>
                                          <p:spTgt spid="7"/>
                                        </p:tgtEl>
                                        <p:attrNameLst>
                                          <p:attrName>r</p:attrName>
                                        </p:attrNameLst>
                                      </p:cBhvr>
                                    </p:animRot>
                                    <p:animRot by="120000">
                                      <p:cBhvr>
                                        <p:cTn id="87" dur="200" fill="hold">
                                          <p:stCondLst>
                                            <p:cond delay="800"/>
                                          </p:stCondLst>
                                        </p:cTn>
                                        <p:tgtEl>
                                          <p:spTgt spid="7"/>
                                        </p:tgtEl>
                                        <p:attrNameLst>
                                          <p:attrName>r</p:attrName>
                                        </p:attrNameLst>
                                      </p:cBhvr>
                                    </p:animRot>
                                  </p:childTnLst>
                                  <p:subTnLst>
                                    <p:audio>
                                      <p:cMediaNode>
                                        <p:cTn display="0" masterRel="sameClick">
                                          <p:stCondLst>
                                            <p:cond evt="begin" delay="0">
                                              <p:tn val="8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3250937" y="535900"/>
            <a:ext cx="6259386" cy="769441"/>
          </a:xfrm>
          <a:prstGeom prst="rect">
            <a:avLst/>
          </a:prstGeom>
          <a:noFill/>
        </p:spPr>
        <p:txBody>
          <a:bodyPr wrap="square" rtlCol="0">
            <a:spAutoFit/>
          </a:bodyPr>
          <a:lstStyle/>
          <a:p>
            <a:r>
              <a:rPr lang="en-US" sz="4400" b="1" smtClean="0">
                <a:solidFill>
                  <a:srgbClr val="FF0000"/>
                </a:solidFill>
              </a:rPr>
              <a:t>Trò chơi 2: Đội nào nhanh</a:t>
            </a:r>
            <a:endParaRPr lang="en-US" sz="4400" b="1">
              <a:solidFill>
                <a:srgbClr val="FF0000"/>
              </a:solidFill>
            </a:endParaRPr>
          </a:p>
        </p:txBody>
      </p:sp>
      <p:sp>
        <p:nvSpPr>
          <p:cNvPr id="4" name="TextBox 3"/>
          <p:cNvSpPr txBox="1"/>
          <p:nvPr/>
        </p:nvSpPr>
        <p:spPr>
          <a:xfrm>
            <a:off x="1840005" y="1841241"/>
            <a:ext cx="9603441" cy="2246769"/>
          </a:xfrm>
          <a:prstGeom prst="rect">
            <a:avLst/>
          </a:prstGeom>
          <a:noFill/>
        </p:spPr>
        <p:txBody>
          <a:bodyPr wrap="square" rtlCol="0">
            <a:spAutoFit/>
          </a:bodyPr>
          <a:lstStyle/>
          <a:p>
            <a:pPr algn="just"/>
            <a:r>
              <a:rPr lang="en-US" sz="2800" b="1" smtClean="0"/>
              <a:t>Cách chơi: Chia trẻ thành 2 đội. Khia nào có nhạc thì  2 bạn đứng đầu hang chạy lên lấy đúng hình ảnh mà cô đã đặt ra yêu cầu cho đội mình. Sau đó dán lên trên bảng của đội mình. Kết đội nào lấy được nhiều và đúng yêu cầu của cô thì đội đó sẽ chiến thắng. Thời gian chơi là 1 bản nhạc.</a:t>
            </a:r>
            <a:endParaRPr lang="en-US" sz="2800" b="1"/>
          </a:p>
        </p:txBody>
      </p:sp>
    </p:spTree>
    <p:extLst>
      <p:ext uri="{BB962C8B-B14F-4D97-AF65-F5344CB8AC3E}">
        <p14:creationId xmlns:p14="http://schemas.microsoft.com/office/powerpoint/2010/main" val="151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smtClean="0">
                <a:solidFill>
                  <a:srgbClr val="FF0000"/>
                </a:solidFill>
              </a:rPr>
              <a:t>Trẻ chơi trò chơi: Đội nào nhanh</a:t>
            </a:r>
            <a:endParaRPr lang="en-US" sz="4400" b="1">
              <a:solidFill>
                <a:srgbClr val="FF0000"/>
              </a:solidFill>
            </a:endParaRPr>
          </a:p>
        </p:txBody>
      </p:sp>
    </p:spTree>
    <p:extLst>
      <p:ext uri="{BB962C8B-B14F-4D97-AF65-F5344CB8AC3E}">
        <p14:creationId xmlns:p14="http://schemas.microsoft.com/office/powerpoint/2010/main" val="34026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2347742" y="2122653"/>
            <a:ext cx="7845128" cy="769441"/>
          </a:xfrm>
          <a:prstGeom prst="rect">
            <a:avLst/>
          </a:prstGeom>
          <a:noFill/>
        </p:spPr>
        <p:txBody>
          <a:bodyPr wrap="square" rtlCol="0">
            <a:spAutoFit/>
          </a:bodyPr>
          <a:lstStyle/>
          <a:p>
            <a:r>
              <a:rPr lang="en-US" sz="4400" b="1" smtClean="0">
                <a:solidFill>
                  <a:srgbClr val="FF0000"/>
                </a:solidFill>
              </a:rPr>
              <a:t>Trẻ chơi trò chơi: Đội nào nhanh</a:t>
            </a:r>
            <a:endParaRPr lang="en-US" sz="4400" b="1">
              <a:solidFill>
                <a:srgbClr val="FF0000"/>
              </a:solidFill>
            </a:endParaRPr>
          </a:p>
        </p:txBody>
      </p:sp>
      <p:pic>
        <p:nvPicPr>
          <p:cNvPr id="4" name="Karaoke Bé Yêu Biển Lắm - Nhạc Thiếu Nhi - Thiếu Nhi Music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918" y="6028764"/>
            <a:ext cx="609600" cy="609600"/>
          </a:xfrm>
          <a:prstGeom prst="rect">
            <a:avLst/>
          </a:prstGeom>
        </p:spPr>
      </p:pic>
    </p:spTree>
    <p:extLst>
      <p:ext uri="{BB962C8B-B14F-4D97-AF65-F5344CB8AC3E}">
        <p14:creationId xmlns:p14="http://schemas.microsoft.com/office/powerpoint/2010/main" val="41908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62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4288" y="3233552"/>
            <a:ext cx="4519695" cy="584775"/>
          </a:xfrm>
          <a:prstGeom prst="rect">
            <a:avLst/>
          </a:prstGeom>
          <a:noFill/>
        </p:spPr>
        <p:txBody>
          <a:bodyPr wrap="square" rtlCol="0">
            <a:spAutoFit/>
          </a:bodyPr>
          <a:lstStyle/>
          <a:p>
            <a:pPr algn="just"/>
            <a:r>
              <a:rPr lang="en-US" sz="3200" b="1" smtClean="0">
                <a:solidFill>
                  <a:schemeClr val="accent2">
                    <a:lumMod val="75000"/>
                  </a:schemeClr>
                </a:solidFill>
              </a:rPr>
              <a:t>Trẻ hát bài: Mùa hè đến</a:t>
            </a:r>
            <a:endParaRPr lang="en-US" sz="3200" b="1">
              <a:solidFill>
                <a:schemeClr val="accent2">
                  <a:lumMod val="75000"/>
                </a:schemeClr>
              </a:solidFill>
            </a:endParaRPr>
          </a:p>
        </p:txBody>
      </p:sp>
      <p:pic>
        <p:nvPicPr>
          <p:cNvPr id="4" name="mùa hè đế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0174" y="6137857"/>
            <a:ext cx="609600" cy="609600"/>
          </a:xfrm>
          <a:prstGeom prst="rect">
            <a:avLst/>
          </a:prstGeom>
        </p:spPr>
      </p:pic>
    </p:spTree>
    <p:extLst>
      <p:ext uri="{BB962C8B-B14F-4D97-AF65-F5344CB8AC3E}">
        <p14:creationId xmlns:p14="http://schemas.microsoft.com/office/powerpoint/2010/main" val="23595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88" b="-1"/>
          <a:stretch/>
        </p:blipFill>
        <p:spPr>
          <a:xfrm>
            <a:off x="-91440" y="-40341"/>
            <a:ext cx="12382052" cy="7503459"/>
          </a:xfrm>
          <a:prstGeom prst="rect">
            <a:avLst/>
          </a:prstGeom>
        </p:spPr>
      </p:pic>
      <p:sp>
        <p:nvSpPr>
          <p:cNvPr id="3" name="Rectangle 2"/>
          <p:cNvSpPr/>
          <p:nvPr/>
        </p:nvSpPr>
        <p:spPr>
          <a:xfrm>
            <a:off x="3212926" y="2554941"/>
            <a:ext cx="8553251" cy="2312893"/>
          </a:xfrm>
          <a:prstGeom prst="rect">
            <a:avLst/>
          </a:prstGeom>
          <a:noFill/>
        </p:spPr>
        <p:txBody>
          <a:bodyPr wrap="none" lIns="91440" tIns="45720" rIns="91440" bIns="45720">
            <a:prstTxWarp prst="textWave4">
              <a:avLst/>
            </a:prstTxWarp>
            <a:spAutoFit/>
            <a:scene3d>
              <a:camera prst="perspectiveRelaxedModerately"/>
              <a:lightRig rig="threePt" dir="t"/>
            </a:scene3d>
          </a:bodyPr>
          <a:lstStyle/>
          <a:p>
            <a:pPr algn="ctr"/>
            <a:r>
              <a:rPr lang="en-US" sz="5400" b="1" cap="none" spc="0" smtClean="0">
                <a:ln w="6600">
                  <a:solidFill>
                    <a:schemeClr val="accent2"/>
                  </a:solidFill>
                  <a:prstDash val="solid"/>
                </a:ln>
                <a:solidFill>
                  <a:srgbClr val="FFFFFF"/>
                </a:solidFill>
                <a:effectLst>
                  <a:outerShdw dist="38100" dir="2700000" algn="tl" rotWithShape="0">
                    <a:schemeClr val="accent2"/>
                  </a:outerShdw>
                </a:effectLst>
              </a:rPr>
              <a:t>Chúc các bé chăm ngoan </a:t>
            </a:r>
          </a:p>
          <a:p>
            <a:pPr algn="ctr"/>
            <a:r>
              <a:rPr lang="en-US" sz="5400" b="1" cap="none" spc="0" smtClean="0">
                <a:ln w="6600">
                  <a:solidFill>
                    <a:schemeClr val="accent2"/>
                  </a:solidFill>
                  <a:prstDash val="solid"/>
                </a:ln>
                <a:solidFill>
                  <a:srgbClr val="FFFFFF"/>
                </a:solidFill>
                <a:effectLst>
                  <a:outerShdw dist="38100" dir="2700000" algn="tl" rotWithShape="0">
                    <a:schemeClr val="accent2"/>
                  </a:outerShdw>
                </a:effectLst>
              </a:rPr>
              <a:t>học giỏi</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95489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117477" y="3040368"/>
            <a:ext cx="5253792" cy="584775"/>
          </a:xfrm>
          <a:prstGeom prst="rect">
            <a:avLst/>
          </a:prstGeom>
          <a:noFill/>
        </p:spPr>
        <p:txBody>
          <a:bodyPr wrap="square" rtlCol="0">
            <a:spAutoFit/>
          </a:bodyPr>
          <a:lstStyle/>
          <a:p>
            <a:pPr algn="just"/>
            <a:r>
              <a:rPr lang="en-US" sz="3200" b="1" smtClean="0">
                <a:solidFill>
                  <a:srgbClr val="00B050"/>
                </a:solidFill>
              </a:rPr>
              <a:t>Trẻ về nhóm khám phá tranh</a:t>
            </a:r>
            <a:endParaRPr lang="en-US" sz="3200" b="1">
              <a:solidFill>
                <a:srgbClr val="00B050"/>
              </a:solidFill>
            </a:endParaRPr>
          </a:p>
        </p:txBody>
      </p:sp>
    </p:spTree>
    <p:extLst>
      <p:ext uri="{BB962C8B-B14F-4D97-AF65-F5344CB8AC3E}">
        <p14:creationId xmlns:p14="http://schemas.microsoft.com/office/powerpoint/2010/main" val="2786873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91803" y="2628245"/>
            <a:ext cx="9208394" cy="1077218"/>
          </a:xfrm>
          <a:prstGeom prst="rect">
            <a:avLst/>
          </a:prstGeom>
          <a:noFill/>
        </p:spPr>
        <p:txBody>
          <a:bodyPr wrap="square" rtlCol="0">
            <a:spAutoFit/>
          </a:bodyPr>
          <a:lstStyle/>
          <a:p>
            <a:pPr algn="just"/>
            <a:r>
              <a:rPr lang="en-US" sz="3200" b="1" smtClean="0">
                <a:solidFill>
                  <a:srgbClr val="00B050"/>
                </a:solidFill>
              </a:rPr>
              <a:t>Nhóm trưởng của từng nhóm lên nói về bức tranh của nhóm mình</a:t>
            </a:r>
            <a:endParaRPr lang="en-US" sz="3200" b="1">
              <a:solidFill>
                <a:srgbClr val="00B050"/>
              </a:solidFill>
            </a:endParaRPr>
          </a:p>
        </p:txBody>
      </p:sp>
    </p:spTree>
    <p:extLst>
      <p:ext uri="{BB962C8B-B14F-4D97-AF65-F5344CB8AC3E}">
        <p14:creationId xmlns:p14="http://schemas.microsoft.com/office/powerpoint/2010/main" val="1696147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10" y="0"/>
            <a:ext cx="12307910" cy="68580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0" y="1254416"/>
            <a:ext cx="6001555" cy="5506860"/>
          </a:xfrm>
          <a:prstGeom prst="rect">
            <a:avLst/>
          </a:prstGeom>
        </p:spPr>
      </p:pic>
      <p:sp>
        <p:nvSpPr>
          <p:cNvPr id="4" name="TextBox 3"/>
          <p:cNvSpPr txBox="1"/>
          <p:nvPr/>
        </p:nvSpPr>
        <p:spPr>
          <a:xfrm>
            <a:off x="2908478" y="207017"/>
            <a:ext cx="6377190" cy="584775"/>
          </a:xfrm>
          <a:prstGeom prst="rect">
            <a:avLst/>
          </a:prstGeom>
          <a:noFill/>
        </p:spPr>
        <p:txBody>
          <a:bodyPr wrap="square" rtlCol="0">
            <a:spAutoFit/>
          </a:bodyPr>
          <a:lstStyle/>
          <a:p>
            <a:pPr algn="just"/>
            <a:r>
              <a:rPr lang="en-US" sz="3200" b="1" smtClean="0">
                <a:solidFill>
                  <a:srgbClr val="FF0000"/>
                </a:solidFill>
              </a:rPr>
              <a:t> Thời tiết của mùa hè như thế nào?</a:t>
            </a:r>
            <a:endParaRPr lang="en-US" sz="3200" b="1">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902" y="1254416"/>
            <a:ext cx="5649532" cy="5506860"/>
          </a:xfrm>
          <a:prstGeom prst="rect">
            <a:avLst/>
          </a:prstGeom>
        </p:spPr>
      </p:pic>
    </p:spTree>
    <p:extLst>
      <p:ext uri="{BB962C8B-B14F-4D97-AF65-F5344CB8AC3E}">
        <p14:creationId xmlns:p14="http://schemas.microsoft.com/office/powerpoint/2010/main" val="39254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 y="901521"/>
            <a:ext cx="6053070" cy="593749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163" y="901521"/>
            <a:ext cx="5628068" cy="5937493"/>
          </a:xfrm>
          <a:prstGeom prst="rect">
            <a:avLst/>
          </a:prstGeom>
        </p:spPr>
      </p:pic>
      <p:sp>
        <p:nvSpPr>
          <p:cNvPr id="9" name="TextBox 8"/>
          <p:cNvSpPr txBox="1"/>
          <p:nvPr/>
        </p:nvSpPr>
        <p:spPr>
          <a:xfrm>
            <a:off x="3462270" y="168971"/>
            <a:ext cx="4020356" cy="584775"/>
          </a:xfrm>
          <a:prstGeom prst="rect">
            <a:avLst/>
          </a:prstGeom>
          <a:noFill/>
        </p:spPr>
        <p:txBody>
          <a:bodyPr wrap="square" rtlCol="0">
            <a:spAutoFit/>
          </a:bodyPr>
          <a:lstStyle/>
          <a:p>
            <a:pPr algn="just"/>
            <a:r>
              <a:rPr lang="en-US" sz="3200" b="1" smtClean="0">
                <a:solidFill>
                  <a:srgbClr val="FF0000"/>
                </a:solidFill>
              </a:rPr>
              <a:t>Đây là hiện tượng gì?</a:t>
            </a:r>
            <a:endParaRPr lang="en-US" sz="3200" b="1">
              <a:solidFill>
                <a:srgbClr val="FF0000"/>
              </a:solidFill>
            </a:endParaRPr>
          </a:p>
        </p:txBody>
      </p:sp>
    </p:spTree>
    <p:extLst>
      <p:ext uri="{BB962C8B-B14F-4D97-AF65-F5344CB8AC3E}">
        <p14:creationId xmlns:p14="http://schemas.microsoft.com/office/powerpoint/2010/main" val="382980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3"/>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65" y="1287887"/>
            <a:ext cx="11075831" cy="5245525"/>
          </a:xfrm>
          <a:prstGeom prst="rect">
            <a:avLst/>
          </a:prstGeom>
        </p:spPr>
      </p:pic>
      <p:sp>
        <p:nvSpPr>
          <p:cNvPr id="5" name="TextBox 4"/>
          <p:cNvSpPr txBox="1"/>
          <p:nvPr/>
        </p:nvSpPr>
        <p:spPr>
          <a:xfrm>
            <a:off x="3197179" y="351556"/>
            <a:ext cx="5797641" cy="584775"/>
          </a:xfrm>
          <a:prstGeom prst="rect">
            <a:avLst/>
          </a:prstGeom>
          <a:noFill/>
        </p:spPr>
        <p:txBody>
          <a:bodyPr wrap="square" rtlCol="0">
            <a:spAutoFit/>
          </a:bodyPr>
          <a:lstStyle/>
          <a:p>
            <a:pPr algn="just"/>
            <a:r>
              <a:rPr lang="en-US" sz="3200" b="1" smtClean="0">
                <a:solidFill>
                  <a:srgbClr val="FF0000"/>
                </a:solidFill>
              </a:rPr>
              <a:t>Mưa to gió lớn dẫn đến điều gì?</a:t>
            </a:r>
            <a:endParaRPr lang="en-US" sz="3200" b="1">
              <a:solidFill>
                <a:srgbClr val="FF0000"/>
              </a:solidFill>
            </a:endParaRPr>
          </a:p>
        </p:txBody>
      </p:sp>
    </p:spTree>
    <p:extLst>
      <p:ext uri="{BB962C8B-B14F-4D97-AF65-F5344CB8AC3E}">
        <p14:creationId xmlns:p14="http://schemas.microsoft.com/office/powerpoint/2010/main" val="34372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nền GA\nênf bì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1" y="0"/>
            <a:ext cx="11093824" cy="1077218"/>
          </a:xfrm>
          <a:prstGeom prst="rect">
            <a:avLst/>
          </a:prstGeom>
          <a:noFill/>
        </p:spPr>
        <p:txBody>
          <a:bodyPr wrap="square" rtlCol="0">
            <a:spAutoFit/>
          </a:bodyPr>
          <a:lstStyle/>
          <a:p>
            <a:pPr algn="just"/>
            <a:r>
              <a:rPr lang="en-US" sz="3200" b="1" smtClean="0">
                <a:solidFill>
                  <a:srgbClr val="FF0000"/>
                </a:solidFill>
              </a:rPr>
              <a:t>Thời tiết của mùa hè rất nóng. Vậy vào mùa hè mọi người thường đi đâu?</a:t>
            </a:r>
            <a:endParaRPr lang="en-US" sz="3200" b="1">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4" y="1283353"/>
            <a:ext cx="6151470" cy="4848506"/>
          </a:xfrm>
          <a:prstGeom prst="rect">
            <a:avLst/>
          </a:prstGeom>
        </p:spPr>
      </p:pic>
      <p:sp>
        <p:nvSpPr>
          <p:cNvPr id="5" name="TextBox 4"/>
          <p:cNvSpPr txBox="1"/>
          <p:nvPr/>
        </p:nvSpPr>
        <p:spPr>
          <a:xfrm>
            <a:off x="1604682" y="6027003"/>
            <a:ext cx="2501153" cy="830997"/>
          </a:xfrm>
          <a:prstGeom prst="rect">
            <a:avLst/>
          </a:prstGeom>
          <a:noFill/>
        </p:spPr>
        <p:txBody>
          <a:bodyPr wrap="square" rtlCol="0">
            <a:spAutoFit/>
          </a:bodyPr>
          <a:lstStyle/>
          <a:p>
            <a:r>
              <a:rPr lang="en-US" sz="4800" b="1" smtClean="0">
                <a:solidFill>
                  <a:srgbClr val="FF0066"/>
                </a:solidFill>
              </a:rPr>
              <a:t>Đi chơi</a:t>
            </a:r>
            <a:endParaRPr lang="en-US" sz="4800" b="1">
              <a:solidFill>
                <a:srgbClr val="FF0066"/>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296" y="1283353"/>
            <a:ext cx="5568762" cy="4743650"/>
          </a:xfrm>
          <a:prstGeom prst="rect">
            <a:avLst/>
          </a:prstGeom>
        </p:spPr>
      </p:pic>
      <p:sp>
        <p:nvSpPr>
          <p:cNvPr id="7" name="TextBox 6"/>
          <p:cNvSpPr txBox="1"/>
          <p:nvPr/>
        </p:nvSpPr>
        <p:spPr>
          <a:xfrm>
            <a:off x="7467600" y="6027002"/>
            <a:ext cx="4110318" cy="830997"/>
          </a:xfrm>
          <a:prstGeom prst="rect">
            <a:avLst/>
          </a:prstGeom>
          <a:noFill/>
        </p:spPr>
        <p:txBody>
          <a:bodyPr wrap="square" rtlCol="0">
            <a:spAutoFit/>
          </a:bodyPr>
          <a:lstStyle/>
          <a:p>
            <a:r>
              <a:rPr lang="en-US" sz="4800" b="1" smtClean="0">
                <a:solidFill>
                  <a:srgbClr val="FF0066"/>
                </a:solidFill>
              </a:rPr>
              <a:t>Đi tắm biển</a:t>
            </a:r>
            <a:endParaRPr lang="en-US" sz="4800" b="1">
              <a:solidFill>
                <a:srgbClr val="FF0066"/>
              </a:solidFill>
            </a:endParaRPr>
          </a:p>
        </p:txBody>
      </p:sp>
    </p:spTree>
    <p:extLst>
      <p:ext uri="{BB962C8B-B14F-4D97-AF65-F5344CB8AC3E}">
        <p14:creationId xmlns:p14="http://schemas.microsoft.com/office/powerpoint/2010/main" val="15389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3"/>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1330" y="203639"/>
            <a:ext cx="11443446" cy="584775"/>
          </a:xfrm>
          <a:prstGeom prst="rect">
            <a:avLst/>
          </a:prstGeom>
          <a:noFill/>
        </p:spPr>
        <p:txBody>
          <a:bodyPr wrap="square" rtlCol="0">
            <a:spAutoFit/>
          </a:bodyPr>
          <a:lstStyle/>
          <a:p>
            <a:pPr algn="just"/>
            <a:r>
              <a:rPr lang="en-US" sz="3200" b="1" smtClean="0">
                <a:solidFill>
                  <a:srgbClr val="FF0000"/>
                </a:solidFill>
              </a:rPr>
              <a:t>Mùa hè nóng bức, oi ả. Vậy các con mặc quần áo gì cho mát mẻ?</a:t>
            </a:r>
            <a:endParaRPr lang="en-US" sz="3200" b="1">
              <a:solidFill>
                <a:srgbClr val="FF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527" t="7238" r="5772" b="11809"/>
          <a:stretch/>
        </p:blipFill>
        <p:spPr>
          <a:xfrm>
            <a:off x="3247939" y="1063877"/>
            <a:ext cx="3151149" cy="276702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529" t="10784" r="9707" b="7843"/>
          <a:stretch/>
        </p:blipFill>
        <p:spPr>
          <a:xfrm>
            <a:off x="6596909" y="855899"/>
            <a:ext cx="2581835" cy="276702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450" y="992053"/>
            <a:ext cx="3222811" cy="526173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131" r="13202"/>
          <a:stretch/>
        </p:blipFill>
        <p:spPr>
          <a:xfrm>
            <a:off x="0" y="845651"/>
            <a:ext cx="4370322" cy="597049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27922" b="12385"/>
          <a:stretch/>
        </p:blipFill>
        <p:spPr>
          <a:xfrm>
            <a:off x="4823513" y="3574088"/>
            <a:ext cx="3921143" cy="3267635"/>
          </a:xfrm>
          <a:prstGeom prst="rect">
            <a:avLst/>
          </a:prstGeom>
        </p:spPr>
      </p:pic>
    </p:spTree>
    <p:extLst>
      <p:ext uri="{BB962C8B-B14F-4D97-AF65-F5344CB8AC3E}">
        <p14:creationId xmlns:p14="http://schemas.microsoft.com/office/powerpoint/2010/main" val="9635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366</Words>
  <Application>Microsoft Office PowerPoint</Application>
  <PresentationFormat>Widescreen</PresentationFormat>
  <Paragraphs>51</Paragraphs>
  <Slides>20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2024-03-29T14:28:41Z</dcterms:created>
  <dcterms:modified xsi:type="dcterms:W3CDTF">2026-04-08T13:27:56Z</dcterms:modified>
</cp:coreProperties>
</file>