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57" r:id="rId3"/>
    <p:sldId id="259" r:id="rId4"/>
    <p:sldId id="263" r:id="rId5"/>
    <p:sldId id="265" r:id="rId6"/>
    <p:sldId id="303" r:id="rId7"/>
    <p:sldId id="307" r:id="rId8"/>
    <p:sldId id="312" r:id="rId9"/>
    <p:sldId id="311" r:id="rId10"/>
    <p:sldId id="310" r:id="rId11"/>
    <p:sldId id="317" r:id="rId12"/>
    <p:sldId id="319" r:id="rId13"/>
    <p:sldId id="318" r:id="rId14"/>
    <p:sldId id="321" r:id="rId15"/>
    <p:sldId id="320" r:id="rId16"/>
    <p:sldId id="275" r:id="rId17"/>
    <p:sldId id="32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088AC0-801C-4138-807E-05504B7ED6F3}"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69953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8AC0-801C-4138-807E-05504B7ED6F3}"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3141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8AC0-801C-4138-807E-05504B7ED6F3}"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04724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8AC0-801C-4138-807E-05504B7ED6F3}"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258355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088AC0-801C-4138-807E-05504B7ED6F3}"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99701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088AC0-801C-4138-807E-05504B7ED6F3}"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23582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088AC0-801C-4138-807E-05504B7ED6F3}"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31798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088AC0-801C-4138-807E-05504B7ED6F3}"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2399102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88AC0-801C-4138-807E-05504B7ED6F3}"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918117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088AC0-801C-4138-807E-05504B7ED6F3}"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324671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088AC0-801C-4138-807E-05504B7ED6F3}"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7E018-80CB-4AF1-A7BA-DF149FB1A56A}" type="slidenum">
              <a:rPr lang="en-US" smtClean="0"/>
              <a:t>‹#›</a:t>
            </a:fld>
            <a:endParaRPr lang="en-US"/>
          </a:p>
        </p:txBody>
      </p:sp>
    </p:spTree>
    <p:extLst>
      <p:ext uri="{BB962C8B-B14F-4D97-AF65-F5344CB8AC3E}">
        <p14:creationId xmlns:p14="http://schemas.microsoft.com/office/powerpoint/2010/main" val="101937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88AC0-801C-4138-807E-05504B7ED6F3}" type="datetimeFigureOut">
              <a:rPr lang="en-US" smtClean="0"/>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E018-80CB-4AF1-A7BA-DF149FB1A56A}" type="slidenum">
              <a:rPr lang="en-US" smtClean="0"/>
              <a:t>‹#›</a:t>
            </a:fld>
            <a:endParaRPr lang="en-US"/>
          </a:p>
        </p:txBody>
      </p:sp>
    </p:spTree>
    <p:extLst>
      <p:ext uri="{BB962C8B-B14F-4D97-AF65-F5344CB8AC3E}">
        <p14:creationId xmlns:p14="http://schemas.microsoft.com/office/powerpoint/2010/main" val="1819470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5" y="0"/>
            <a:ext cx="12192000" cy="6858000"/>
          </a:xfrm>
          <a:prstGeom prst="rect">
            <a:avLst/>
          </a:prstGeom>
        </p:spPr>
      </p:pic>
      <p:sp>
        <p:nvSpPr>
          <p:cNvPr id="3" name="TextBox 2"/>
          <p:cNvSpPr txBox="1"/>
          <p:nvPr/>
        </p:nvSpPr>
        <p:spPr>
          <a:xfrm>
            <a:off x="2393323" y="161067"/>
            <a:ext cx="7405352" cy="1077218"/>
          </a:xfrm>
          <a:prstGeom prst="rect">
            <a:avLst/>
          </a:prstGeom>
          <a:noFill/>
        </p:spPr>
        <p:txBody>
          <a:bodyPr wrap="square" rtlCol="0">
            <a:spAutoFit/>
          </a:bodyPr>
          <a:lstStyle/>
          <a:p>
            <a:pPr algn="ctr"/>
            <a:r>
              <a:rPr lang="en-US" sz="3200" b="1">
                <a:solidFill>
                  <a:schemeClr val="bg1"/>
                </a:solidFill>
              </a:rPr>
              <a:t>ỦY BAN NHÂN DÂN PHƯỜNG VIỆT HƯNG</a:t>
            </a:r>
          </a:p>
          <a:p>
            <a:pPr algn="ctr"/>
            <a:r>
              <a:rPr lang="en-US" sz="3200" b="1">
                <a:solidFill>
                  <a:schemeClr val="bg1"/>
                </a:solidFill>
              </a:rPr>
              <a:t>TRƯỜNG MẦM NON ĐỨC GIANG</a:t>
            </a:r>
          </a:p>
        </p:txBody>
      </p:sp>
      <p:sp>
        <p:nvSpPr>
          <p:cNvPr id="4" name="TextBox 3"/>
          <p:cNvSpPr txBox="1"/>
          <p:nvPr/>
        </p:nvSpPr>
        <p:spPr>
          <a:xfrm>
            <a:off x="2173309" y="2923505"/>
            <a:ext cx="7845380" cy="707886"/>
          </a:xfrm>
          <a:prstGeom prst="rect">
            <a:avLst/>
          </a:prstGeom>
          <a:noFill/>
        </p:spPr>
        <p:txBody>
          <a:bodyPr wrap="square" rtlCol="0">
            <a:spAutoFit/>
          </a:bodyPr>
          <a:lstStyle/>
          <a:p>
            <a:pPr algn="ctr"/>
            <a:r>
              <a:rPr lang="en-US" sz="4000" b="1">
                <a:solidFill>
                  <a:schemeClr val="bg1"/>
                </a:solidFill>
              </a:rPr>
              <a:t>LĨNH VỰC PHÁT TRIỂN NGÔN NGỮ</a:t>
            </a:r>
          </a:p>
        </p:txBody>
      </p:sp>
      <p:sp>
        <p:nvSpPr>
          <p:cNvPr id="5" name="TextBox 4"/>
          <p:cNvSpPr txBox="1"/>
          <p:nvPr/>
        </p:nvSpPr>
        <p:spPr>
          <a:xfrm>
            <a:off x="2592944" y="3990545"/>
            <a:ext cx="7425745" cy="1323439"/>
          </a:xfrm>
          <a:prstGeom prst="rect">
            <a:avLst/>
          </a:prstGeom>
          <a:noFill/>
        </p:spPr>
        <p:txBody>
          <a:bodyPr wrap="square" rtlCol="0">
            <a:spAutoFit/>
          </a:bodyPr>
          <a:lstStyle/>
          <a:p>
            <a:pPr algn="ctr"/>
            <a:r>
              <a:rPr lang="en-US" sz="4000" b="1">
                <a:solidFill>
                  <a:schemeClr val="accent1">
                    <a:lumMod val="40000"/>
                    <a:lumOff val="60000"/>
                  </a:schemeClr>
                </a:solidFill>
              </a:rPr>
              <a:t>Kể chuyện: Xe lu và xe ca</a:t>
            </a:r>
          </a:p>
          <a:p>
            <a:pPr algn="ctr"/>
            <a:r>
              <a:rPr lang="en-US" sz="4000" b="1" i="1">
                <a:solidFill>
                  <a:schemeClr val="accent1">
                    <a:lumMod val="40000"/>
                    <a:lumOff val="60000"/>
                  </a:schemeClr>
                </a:solidFill>
                <a:latin typeface="Times New Roman" panose="02020603050405020304" pitchFamily="18" charset="0"/>
                <a:cs typeface="Times New Roman" panose="02020603050405020304" pitchFamily="18" charset="0"/>
              </a:rPr>
              <a:t>GV: Bành Thị Tâm</a:t>
            </a:r>
            <a:endParaRPr lang="en-US" sz="4000" b="1">
              <a:solidFill>
                <a:schemeClr val="accent1">
                  <a:lumMod val="40000"/>
                  <a:lumOff val="60000"/>
                </a:schemeClr>
              </a:solidFill>
              <a:latin typeface="Times New Roman" panose="02020603050405020304" pitchFamily="18" charset="0"/>
              <a:cs typeface="Times New Roman" panose="02020603050405020304" pitchFamily="18" charset="0"/>
            </a:endParaRPr>
          </a:p>
        </p:txBody>
      </p:sp>
      <p:pic>
        <p:nvPicPr>
          <p:cNvPr id="6" name="Picture 5" descr="A picture containing text, clipart&#10;&#10;Description automatically generated">
            <a:extLst>
              <a:ext uri="{FF2B5EF4-FFF2-40B4-BE49-F238E27FC236}">
                <a16:creationId xmlns:a16="http://schemas.microsoft.com/office/drawing/2014/main" id="{37045639-60B7-BDDA-A316-32B51D40C93F}"/>
              </a:ext>
            </a:extLst>
          </p:cNvPr>
          <p:cNvPicPr>
            <a:picLocks noChangeAspect="1"/>
          </p:cNvPicPr>
          <p:nvPr/>
        </p:nvPicPr>
        <p:blipFill>
          <a:blip r:embed="rId3" cstate="print">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5234237" y="1440952"/>
            <a:ext cx="1472379" cy="1482934"/>
          </a:xfrm>
          <a:prstGeom prst="rect">
            <a:avLst/>
          </a:prstGeom>
        </p:spPr>
      </p:pic>
    </p:spTree>
    <p:extLst>
      <p:ext uri="{BB962C8B-B14F-4D97-AF65-F5344CB8AC3E}">
        <p14:creationId xmlns:p14="http://schemas.microsoft.com/office/powerpoint/2010/main" val="239646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241611" y="1753764"/>
            <a:ext cx="9708777" cy="3831818"/>
          </a:xfrm>
          <a:prstGeom prst="rect">
            <a:avLst/>
          </a:prstGeom>
          <a:noFill/>
        </p:spPr>
        <p:txBody>
          <a:bodyPr wrap="square" lIns="91440" tIns="45720" rIns="91440" bIns="45720">
            <a:spAutoFit/>
          </a:bodyPr>
          <a:lstStyle/>
          <a:p>
            <a:pPr>
              <a:lnSpc>
                <a:spcPct val="150000"/>
              </a:lnSpc>
            </a:pPr>
            <a:r>
              <a:rPr lang="en-US" sz="5400" b="1">
                <a:ln w="0"/>
                <a:solidFill>
                  <a:srgbClr val="FF0000"/>
                </a:solidFill>
                <a:effectLst>
                  <a:outerShdw blurRad="38100" dist="19050" dir="2700000" algn="tl" rotWithShape="0">
                    <a:schemeClr val="dk1">
                      <a:alpha val="40000"/>
                    </a:schemeClr>
                  </a:outerShdw>
                </a:effectLst>
                <a:latin typeface="HP001 4 hàng" panose="020B0603050302020204" pitchFamily="34" charset="0"/>
              </a:rPr>
              <a:t>Đàm thoại, giảng giải, đọc trích dẫn để trẻ hiểu rõ nội dung câu chuyện.</a:t>
            </a:r>
            <a:endParaRPr lang="vi-VN" sz="54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06356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33"/>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68947" y="334852"/>
            <a:ext cx="10315978" cy="923330"/>
          </a:xfrm>
          <a:prstGeom prst="rect">
            <a:avLst/>
          </a:prstGeom>
          <a:noFill/>
        </p:spPr>
        <p:txBody>
          <a:bodyPr wrap="square" rtlCol="0">
            <a:spAutoFit/>
          </a:bodyPr>
          <a:lstStyle/>
          <a:p>
            <a:r>
              <a:rPr lang="en-US" sz="5400" b="1">
                <a:solidFill>
                  <a:srgbClr val="FF0066"/>
                </a:solidFill>
                <a:latin typeface="HP001 4 hàng" panose="020B0603050302020204" pitchFamily="34" charset="0"/>
              </a:rPr>
              <a:t>Trong câu chuyện có những ai?</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6793" r="79296" b="37342"/>
          <a:stretch/>
        </p:blipFill>
        <p:spPr>
          <a:xfrm>
            <a:off x="2633731" y="1771636"/>
            <a:ext cx="2524259" cy="150360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8030" t="23207" r="20668" b="33333"/>
          <a:stretch/>
        </p:blipFill>
        <p:spPr>
          <a:xfrm>
            <a:off x="8540839" y="3788698"/>
            <a:ext cx="2524259" cy="1571222"/>
          </a:xfrm>
          <a:prstGeom prst="rect">
            <a:avLst/>
          </a:prstGeom>
        </p:spPr>
      </p:pic>
      <p:sp>
        <p:nvSpPr>
          <p:cNvPr id="6" name="Oval 5"/>
          <p:cNvSpPr/>
          <p:nvPr/>
        </p:nvSpPr>
        <p:spPr>
          <a:xfrm>
            <a:off x="1262131" y="2046922"/>
            <a:ext cx="1030310" cy="953037"/>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1</a:t>
            </a:r>
          </a:p>
        </p:txBody>
      </p:sp>
      <p:sp>
        <p:nvSpPr>
          <p:cNvPr id="7" name="Oval 6"/>
          <p:cNvSpPr/>
          <p:nvPr/>
        </p:nvSpPr>
        <p:spPr>
          <a:xfrm>
            <a:off x="4784502" y="4227488"/>
            <a:ext cx="1030310" cy="953037"/>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rPr>
              <a:t>2</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6793" r="79296" b="37342"/>
          <a:stretch/>
        </p:blipFill>
        <p:spPr>
          <a:xfrm>
            <a:off x="5915696" y="3788698"/>
            <a:ext cx="2524259" cy="1503608"/>
          </a:xfrm>
          <a:prstGeom prst="rect">
            <a:avLst/>
          </a:prstGeom>
        </p:spPr>
      </p:pic>
      <p:sp>
        <p:nvSpPr>
          <p:cNvPr id="9" name="Oval 8">
            <a:extLst>
              <a:ext uri="{FF2B5EF4-FFF2-40B4-BE49-F238E27FC236}">
                <a16:creationId xmlns:a16="http://schemas.microsoft.com/office/drawing/2014/main" id="{3D377ED0-1C4C-577E-2545-1D92AA28EC60}"/>
              </a:ext>
            </a:extLst>
          </p:cNvPr>
          <p:cNvSpPr/>
          <p:nvPr/>
        </p:nvSpPr>
        <p:spPr>
          <a:xfrm>
            <a:off x="1585143" y="4918792"/>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AA0884-B000-92A9-5213-88EA651DDF1C}"/>
              </a:ext>
            </a:extLst>
          </p:cNvPr>
          <p:cNvSpPr/>
          <p:nvPr/>
        </p:nvSpPr>
        <p:spPr>
          <a:xfrm>
            <a:off x="1835297" y="5180525"/>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DCC0CF-1118-F545-F275-05C25CBB1E72}"/>
              </a:ext>
            </a:extLst>
          </p:cNvPr>
          <p:cNvSpPr txBox="1"/>
          <p:nvPr/>
        </p:nvSpPr>
        <p:spPr>
          <a:xfrm>
            <a:off x="2086853" y="5018301"/>
            <a:ext cx="862147" cy="1569660"/>
          </a:xfrm>
          <a:prstGeom prst="rect">
            <a:avLst/>
          </a:prstGeom>
          <a:noFill/>
        </p:spPr>
        <p:txBody>
          <a:bodyPr wrap="square" rtlCol="0">
            <a:spAutoFit/>
          </a:bodyPr>
          <a:lstStyle/>
          <a:p>
            <a:r>
              <a:rPr lang="en-US" sz="9600" b="1" dirty="0">
                <a:solidFill>
                  <a:srgbClr val="002060"/>
                </a:solidFill>
              </a:rPr>
              <a:t>5</a:t>
            </a:r>
          </a:p>
        </p:txBody>
      </p:sp>
      <p:sp>
        <p:nvSpPr>
          <p:cNvPr id="12" name="TextBox 11">
            <a:extLst>
              <a:ext uri="{FF2B5EF4-FFF2-40B4-BE49-F238E27FC236}">
                <a16:creationId xmlns:a16="http://schemas.microsoft.com/office/drawing/2014/main" id="{12AD870F-5AD8-2981-6B69-A9118E0B485B}"/>
              </a:ext>
            </a:extLst>
          </p:cNvPr>
          <p:cNvSpPr txBox="1"/>
          <p:nvPr/>
        </p:nvSpPr>
        <p:spPr>
          <a:xfrm>
            <a:off x="2086853" y="5018301"/>
            <a:ext cx="862147" cy="1569660"/>
          </a:xfrm>
          <a:prstGeom prst="rect">
            <a:avLst/>
          </a:prstGeom>
          <a:noFill/>
        </p:spPr>
        <p:txBody>
          <a:bodyPr wrap="square" rtlCol="0">
            <a:spAutoFit/>
          </a:bodyPr>
          <a:lstStyle/>
          <a:p>
            <a:r>
              <a:rPr lang="en-US" sz="9600" b="1" dirty="0">
                <a:solidFill>
                  <a:srgbClr val="002060"/>
                </a:solidFill>
              </a:rPr>
              <a:t>4</a:t>
            </a:r>
          </a:p>
        </p:txBody>
      </p:sp>
      <p:sp>
        <p:nvSpPr>
          <p:cNvPr id="13" name="TextBox 12">
            <a:extLst>
              <a:ext uri="{FF2B5EF4-FFF2-40B4-BE49-F238E27FC236}">
                <a16:creationId xmlns:a16="http://schemas.microsoft.com/office/drawing/2014/main" id="{FC052669-7767-D4ED-206C-7E26E78E1465}"/>
              </a:ext>
            </a:extLst>
          </p:cNvPr>
          <p:cNvSpPr txBox="1"/>
          <p:nvPr/>
        </p:nvSpPr>
        <p:spPr>
          <a:xfrm>
            <a:off x="2086853" y="5018301"/>
            <a:ext cx="862147" cy="1569660"/>
          </a:xfrm>
          <a:prstGeom prst="rect">
            <a:avLst/>
          </a:prstGeom>
          <a:noFill/>
        </p:spPr>
        <p:txBody>
          <a:bodyPr wrap="square" rtlCol="0">
            <a:spAutoFit/>
          </a:bodyPr>
          <a:lstStyle/>
          <a:p>
            <a:r>
              <a:rPr lang="en-US" sz="9600" b="1" dirty="0">
                <a:solidFill>
                  <a:srgbClr val="002060"/>
                </a:solidFill>
              </a:rPr>
              <a:t>3</a:t>
            </a:r>
          </a:p>
        </p:txBody>
      </p:sp>
      <p:sp>
        <p:nvSpPr>
          <p:cNvPr id="14" name="TextBox 13">
            <a:extLst>
              <a:ext uri="{FF2B5EF4-FFF2-40B4-BE49-F238E27FC236}">
                <a16:creationId xmlns:a16="http://schemas.microsoft.com/office/drawing/2014/main" id="{986065CD-D126-1A3E-B19B-969F0B89FC0E}"/>
              </a:ext>
            </a:extLst>
          </p:cNvPr>
          <p:cNvSpPr txBox="1"/>
          <p:nvPr/>
        </p:nvSpPr>
        <p:spPr>
          <a:xfrm>
            <a:off x="2086853" y="5018301"/>
            <a:ext cx="862147" cy="1569660"/>
          </a:xfrm>
          <a:prstGeom prst="rect">
            <a:avLst/>
          </a:prstGeom>
          <a:noFill/>
        </p:spPr>
        <p:txBody>
          <a:bodyPr wrap="square" rtlCol="0">
            <a:spAutoFit/>
          </a:bodyPr>
          <a:lstStyle/>
          <a:p>
            <a:r>
              <a:rPr lang="en-US" sz="9600" b="1" dirty="0">
                <a:solidFill>
                  <a:srgbClr val="002060"/>
                </a:solidFill>
              </a:rPr>
              <a:t>2</a:t>
            </a:r>
          </a:p>
        </p:txBody>
      </p:sp>
      <p:sp>
        <p:nvSpPr>
          <p:cNvPr id="15" name="TextBox 14">
            <a:extLst>
              <a:ext uri="{FF2B5EF4-FFF2-40B4-BE49-F238E27FC236}">
                <a16:creationId xmlns:a16="http://schemas.microsoft.com/office/drawing/2014/main" id="{74D1B540-4251-1314-2C85-BBD083BFE741}"/>
              </a:ext>
            </a:extLst>
          </p:cNvPr>
          <p:cNvSpPr txBox="1"/>
          <p:nvPr/>
        </p:nvSpPr>
        <p:spPr>
          <a:xfrm>
            <a:off x="2086853" y="5018301"/>
            <a:ext cx="862147" cy="1569660"/>
          </a:xfrm>
          <a:prstGeom prst="rect">
            <a:avLst/>
          </a:prstGeom>
          <a:noFill/>
        </p:spPr>
        <p:txBody>
          <a:bodyPr wrap="square" rtlCol="0">
            <a:spAutoFit/>
          </a:bodyPr>
          <a:lstStyle/>
          <a:p>
            <a:r>
              <a:rPr lang="en-US" sz="9600" b="1" dirty="0">
                <a:solidFill>
                  <a:srgbClr val="002060"/>
                </a:solidFill>
              </a:rPr>
              <a:t>1</a:t>
            </a:r>
          </a:p>
        </p:txBody>
      </p:sp>
    </p:spTree>
    <p:extLst>
      <p:ext uri="{BB962C8B-B14F-4D97-AF65-F5344CB8AC3E}">
        <p14:creationId xmlns:p14="http://schemas.microsoft.com/office/powerpoint/2010/main" val="14783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par>
                                <p:cTn id="34" presetID="21" presetClass="entr" presetSubtype="1" repeatCount="5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1000"/>
                                        <p:tgtEl>
                                          <p:spTgt spid="10"/>
                                        </p:tgtEl>
                                      </p:cBhvr>
                                    </p:animEffect>
                                  </p:childTnLst>
                                </p:cTn>
                              </p:par>
                              <p:par>
                                <p:cTn id="37" presetID="1" presetClass="entr" presetSubtype="0"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39" presetID="1" presetClass="exit"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hidden"/>
                                      </p:to>
                                    </p:set>
                                  </p:childTnLst>
                                </p:cTn>
                              </p:par>
                              <p:par>
                                <p:cTn id="41" presetID="1" presetClass="entr" presetSubtype="0" fill="hold" nodeType="withEffect">
                                  <p:stCondLst>
                                    <p:cond delay="1000"/>
                                  </p:stCondLst>
                                  <p:childTnLst>
                                    <p:set>
                                      <p:cBhvr>
                                        <p:cTn id="42"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3" presetID="1" presetClass="exit" presetSubtype="0" fill="hold" nodeType="withEffect">
                                  <p:stCondLst>
                                    <p:cond delay="2000"/>
                                  </p:stCondLst>
                                  <p:childTnLst>
                                    <p:set>
                                      <p:cBhvr>
                                        <p:cTn id="44" dur="1" fill="hold">
                                          <p:stCondLst>
                                            <p:cond delay="0"/>
                                          </p:stCondLst>
                                        </p:cTn>
                                        <p:tgtEl>
                                          <p:spTgt spid="12">
                                            <p:txEl>
                                              <p:pRg st="0" end="0"/>
                                            </p:txEl>
                                          </p:spTgt>
                                        </p:tgtEl>
                                        <p:attrNameLst>
                                          <p:attrName>style.visibility</p:attrName>
                                        </p:attrNameLst>
                                      </p:cBhvr>
                                      <p:to>
                                        <p:strVal val="hidden"/>
                                      </p:to>
                                    </p:set>
                                  </p:childTnLst>
                                </p:cTn>
                              </p:par>
                              <p:par>
                                <p:cTn id="45" presetID="1" presetClass="entr" presetSubtype="0" fill="hold" nodeType="withEffect">
                                  <p:stCondLst>
                                    <p:cond delay="2000"/>
                                  </p:stCondLst>
                                  <p:childTnLst>
                                    <p:set>
                                      <p:cBhvr>
                                        <p:cTn id="46"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xit" presetSubtype="0" fill="hold" nodeType="withEffect">
                                  <p:stCondLst>
                                    <p:cond delay="3000"/>
                                  </p:stCondLst>
                                  <p:childTnLst>
                                    <p:set>
                                      <p:cBhvr>
                                        <p:cTn id="48" dur="1" fill="hold">
                                          <p:stCondLst>
                                            <p:cond delay="0"/>
                                          </p:stCondLst>
                                        </p:cTn>
                                        <p:tgtEl>
                                          <p:spTgt spid="13">
                                            <p:txEl>
                                              <p:pRg st="0" end="0"/>
                                            </p:txEl>
                                          </p:spTgt>
                                        </p:tgtEl>
                                        <p:attrNameLst>
                                          <p:attrName>style.visibility</p:attrName>
                                        </p:attrNameLst>
                                      </p:cBhvr>
                                      <p:to>
                                        <p:strVal val="hidden"/>
                                      </p:to>
                                    </p:set>
                                  </p:childTnLst>
                                </p:cTn>
                              </p:par>
                              <p:par>
                                <p:cTn id="49" presetID="1" presetClass="entr" presetSubtype="0" fill="hold" nodeType="withEffect">
                                  <p:stCondLst>
                                    <p:cond delay="3000"/>
                                  </p:stCondLst>
                                  <p:childTnLst>
                                    <p:set>
                                      <p:cBhvr>
                                        <p:cTn id="50"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xit" presetSubtype="0" fill="hold" nodeType="withEffect">
                                  <p:stCondLst>
                                    <p:cond delay="4000"/>
                                  </p:stCondLst>
                                  <p:childTnLst>
                                    <p:set>
                                      <p:cBhvr>
                                        <p:cTn id="52" dur="1" fill="hold">
                                          <p:stCondLst>
                                            <p:cond delay="0"/>
                                          </p:stCondLst>
                                        </p:cTn>
                                        <p:tgtEl>
                                          <p:spTgt spid="14">
                                            <p:txEl>
                                              <p:pRg st="0" end="0"/>
                                            </p:txEl>
                                          </p:spTgt>
                                        </p:tgtEl>
                                        <p:attrNameLst>
                                          <p:attrName>style.visibility</p:attrName>
                                        </p:attrNameLst>
                                      </p:cBhvr>
                                      <p:to>
                                        <p:strVal val="hidden"/>
                                      </p:to>
                                    </p:set>
                                  </p:childTnLst>
                                </p:cTn>
                              </p:par>
                              <p:par>
                                <p:cTn id="53" presetID="1" presetClass="entr" presetSubtype="0" fill="hold" nodeType="withEffect">
                                  <p:stCondLst>
                                    <p:cond delay="4000"/>
                                  </p:stCondLst>
                                  <p:childTnLst>
                                    <p:set>
                                      <p:cBhvr>
                                        <p:cTn id="54"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xit" presetSubtype="0" fill="hold" nodeType="withEffect">
                                  <p:stCondLst>
                                    <p:cond delay="5000"/>
                                  </p:stCondLst>
                                  <p:childTnLst>
                                    <p:set>
                                      <p:cBhvr>
                                        <p:cTn id="56" dur="1" fill="hold">
                                          <p:stCondLst>
                                            <p:cond delay="0"/>
                                          </p:stCondLst>
                                        </p:cTn>
                                        <p:tgtEl>
                                          <p:spTgt spid="15">
                                            <p:txEl>
                                              <p:pRg st="0" end="0"/>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
                                        <p:tgtEl>
                                          <p:spTgt spid="9"/>
                                        </p:tgtEl>
                                      </p:cBhvr>
                                    </p:animEffect>
                                    <p:set>
                                      <p:cBhvr>
                                        <p:cTn id="61" dur="1" fill="hold">
                                          <p:stCondLst>
                                            <p:cond delay="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
                                        <p:tgtEl>
                                          <p:spTgt spid="10"/>
                                        </p:tgtEl>
                                      </p:cBhvr>
                                    </p:animEffect>
                                    <p:set>
                                      <p:cBhvr>
                                        <p:cTn id="64" dur="1" fill="hold">
                                          <p:stCondLst>
                                            <p:cond delay="9"/>
                                          </p:stCondLst>
                                        </p:cTn>
                                        <p:tgtEl>
                                          <p:spTgt spid="1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6"/>
                                        </p:tgtEl>
                                        <p:attrNameLst>
                                          <p:attrName>ppt_w</p:attrName>
                                        </p:attrNameLst>
                                      </p:cBhvr>
                                      <p:tavLst>
                                        <p:tav tm="0">
                                          <p:val>
                                            <p:strVal val="ppt_w"/>
                                          </p:val>
                                        </p:tav>
                                        <p:tav tm="100000">
                                          <p:val>
                                            <p:fltVal val="0"/>
                                          </p:val>
                                        </p:tav>
                                      </p:tavLst>
                                    </p:anim>
                                    <p:anim calcmode="lin" valueType="num">
                                      <p:cBhvr>
                                        <p:cTn id="69" dur="500"/>
                                        <p:tgtEl>
                                          <p:spTgt spid="6"/>
                                        </p:tgtEl>
                                        <p:attrNameLst>
                                          <p:attrName>ppt_h</p:attrName>
                                        </p:attrNameLst>
                                      </p:cBhvr>
                                      <p:tavLst>
                                        <p:tav tm="0">
                                          <p:val>
                                            <p:strVal val="ppt_h"/>
                                          </p:val>
                                        </p:tav>
                                        <p:tav tm="100000">
                                          <p:val>
                                            <p:fltVal val="0"/>
                                          </p:val>
                                        </p:tav>
                                      </p:tavLst>
                                    </p:anim>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4"/>
                                        </p:tgtEl>
                                        <p:attrNameLst>
                                          <p:attrName>ppt_w</p:attrName>
                                        </p:attrNameLst>
                                      </p:cBhvr>
                                      <p:tavLst>
                                        <p:tav tm="0">
                                          <p:val>
                                            <p:strVal val="ppt_w"/>
                                          </p:val>
                                        </p:tav>
                                        <p:tav tm="100000">
                                          <p:val>
                                            <p:fltVal val="0"/>
                                          </p:val>
                                        </p:tav>
                                      </p:tavLst>
                                    </p:anim>
                                    <p:anim calcmode="lin" valueType="num">
                                      <p:cBhvr>
                                        <p:cTn id="74" dur="500"/>
                                        <p:tgtEl>
                                          <p:spTgt spid="4"/>
                                        </p:tgtEl>
                                        <p:attrNameLst>
                                          <p:attrName>ppt_h</p:attrName>
                                        </p:attrNameLst>
                                      </p:cBhvr>
                                      <p:tavLst>
                                        <p:tav tm="0">
                                          <p:val>
                                            <p:strVal val="ppt_h"/>
                                          </p:val>
                                        </p:tav>
                                        <p:tav tm="100000">
                                          <p:val>
                                            <p:fltVal val="0"/>
                                          </p:val>
                                        </p:tav>
                                      </p:tavLst>
                                    </p:anim>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8" presetClass="emph" presetSubtype="0" fill="hold" grpId="1" nodeType="clickEffect">
                                  <p:stCondLst>
                                    <p:cond delay="0"/>
                                  </p:stCondLst>
                                  <p:childTnLst>
                                    <p:animRot by="21600000">
                                      <p:cBhvr>
                                        <p:cTn id="80" dur="2000" fill="hold"/>
                                        <p:tgtEl>
                                          <p:spTgt spid="7"/>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4" name="chimes.wav"/>
                                        </p:tgtEl>
                                      </p:cMediaNode>
                                    </p:audio>
                                  </p:subTnLst>
                                </p:cTn>
                              </p:par>
                              <p:par>
                                <p:cTn id="81" presetID="8" presetClass="emph" presetSubtype="0" fill="hold" nodeType="withEffect">
                                  <p:stCondLst>
                                    <p:cond delay="0"/>
                                  </p:stCondLst>
                                  <p:childTnLst>
                                    <p:animRot by="21600000">
                                      <p:cBhvr>
                                        <p:cTn id="82" dur="2000" fill="hold"/>
                                        <p:tgtEl>
                                          <p:spTgt spid="8"/>
                                        </p:tgtEl>
                                        <p:attrNameLst>
                                          <p:attrName>r</p:attrName>
                                        </p:attrNameLst>
                                      </p:cBhvr>
                                    </p:animRot>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par>
                                <p:cTn id="83" presetID="8" presetClass="emph" presetSubtype="0" fill="hold" nodeType="withEffect">
                                  <p:stCondLst>
                                    <p:cond delay="0"/>
                                  </p:stCondLst>
                                  <p:childTnLst>
                                    <p:animRot by="21600000">
                                      <p:cBhvr>
                                        <p:cTn id="84" dur="2000" fill="hold"/>
                                        <p:tgtEl>
                                          <p:spTgt spid="5"/>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P spid="7" grpId="0" animBg="1"/>
      <p:bldP spid="7" grpId="1" animBg="1"/>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14782" y="413229"/>
            <a:ext cx="8362436" cy="923330"/>
          </a:xfrm>
          <a:prstGeom prst="rect">
            <a:avLst/>
          </a:prstGeom>
          <a:noFill/>
        </p:spPr>
        <p:txBody>
          <a:bodyPr wrap="square" rtlCol="0">
            <a:spAutoFit/>
          </a:bodyPr>
          <a:lstStyle/>
          <a:p>
            <a:r>
              <a:rPr lang="en-US" sz="5400" b="1">
                <a:solidFill>
                  <a:srgbClr val="FF0066"/>
                </a:solidFill>
                <a:latin typeface="HP001 4 hàng" panose="020B0603050302020204" pitchFamily="34" charset="0"/>
              </a:rPr>
              <a:t>Xe lu có dáng vẻ thế nào?</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793" r="79296" b="37342"/>
          <a:stretch/>
        </p:blipFill>
        <p:spPr>
          <a:xfrm>
            <a:off x="666206" y="1541417"/>
            <a:ext cx="11025051" cy="4990012"/>
          </a:xfrm>
          <a:prstGeom prst="rect">
            <a:avLst/>
          </a:prstGeom>
        </p:spPr>
      </p:pic>
    </p:spTree>
    <p:extLst>
      <p:ext uri="{BB962C8B-B14F-4D97-AF65-F5344CB8AC3E}">
        <p14:creationId xmlns:p14="http://schemas.microsoft.com/office/powerpoint/2010/main" val="89629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14782" y="413229"/>
            <a:ext cx="8362436" cy="923330"/>
          </a:xfrm>
          <a:prstGeom prst="rect">
            <a:avLst/>
          </a:prstGeom>
          <a:noFill/>
        </p:spPr>
        <p:txBody>
          <a:bodyPr wrap="square" rtlCol="0">
            <a:spAutoFit/>
          </a:bodyPr>
          <a:lstStyle/>
          <a:p>
            <a:r>
              <a:rPr lang="en-US" sz="5400" b="1">
                <a:solidFill>
                  <a:srgbClr val="FF0066"/>
                </a:solidFill>
                <a:latin typeface="HP001 4 hàng" panose="020B0603050302020204" pitchFamily="34" charset="0"/>
              </a:rPr>
              <a:t>Xe ca có dáng vẻ ra sao?</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030" t="23207" r="20668" b="33333"/>
          <a:stretch/>
        </p:blipFill>
        <p:spPr>
          <a:xfrm>
            <a:off x="510988" y="1740446"/>
            <a:ext cx="11066930" cy="4808272"/>
          </a:xfrm>
          <a:prstGeom prst="rect">
            <a:avLst/>
          </a:prstGeom>
        </p:spPr>
      </p:pic>
    </p:spTree>
    <p:extLst>
      <p:ext uri="{BB962C8B-B14F-4D97-AF65-F5344CB8AC3E}">
        <p14:creationId xmlns:p14="http://schemas.microsoft.com/office/powerpoint/2010/main" val="12357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a:spLocks noChangeArrowheads="1"/>
          </p:cNvSpPr>
          <p:nvPr/>
        </p:nvSpPr>
        <p:spPr bwMode="auto">
          <a:xfrm>
            <a:off x="867335" y="237565"/>
            <a:ext cx="1045732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800" b="1">
                <a:solidFill>
                  <a:srgbClr val="0000FF"/>
                </a:solidFill>
                <a:latin typeface="HP001 4 hàng" panose="020B0603050302020204" pitchFamily="34" charset="0"/>
                <a:cs typeface="Arial" panose="020B0604020202020204" pitchFamily="34" charset="0"/>
              </a:rPr>
              <a:t>Khi thấy xe lu đi chậm, xe ca đã chế nhạo xe lu như thế nào?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46412"/>
            <a:ext cx="12192000" cy="5311588"/>
          </a:xfrm>
          <a:prstGeom prst="rect">
            <a:avLst/>
          </a:prstGeom>
        </p:spPr>
      </p:pic>
    </p:spTree>
    <p:extLst>
      <p:ext uri="{BB962C8B-B14F-4D97-AF65-F5344CB8AC3E}">
        <p14:creationId xmlns:p14="http://schemas.microsoft.com/office/powerpoint/2010/main" val="12587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a:spLocks noChangeArrowheads="1"/>
          </p:cNvSpPr>
          <p:nvPr/>
        </p:nvSpPr>
        <p:spPr bwMode="auto">
          <a:xfrm>
            <a:off x="389964" y="291353"/>
            <a:ext cx="1118795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800" b="1">
                <a:solidFill>
                  <a:srgbClr val="002060"/>
                </a:solidFill>
                <a:latin typeface="HP001 4 hàng" panose="020B0603050302020204" pitchFamily="34" charset="0"/>
              </a:rPr>
              <a:t>Vì sao</a:t>
            </a:r>
            <a:r>
              <a:rPr lang="en-US" altLang="en-US" sz="1800">
                <a:solidFill>
                  <a:srgbClr val="002060"/>
                </a:solidFill>
                <a:latin typeface="HP001 4 hàng" panose="020B0603050302020204" pitchFamily="34" charset="0"/>
              </a:rPr>
              <a:t>  </a:t>
            </a:r>
            <a:r>
              <a:rPr lang="en-US" altLang="en-US" sz="4800" b="1">
                <a:solidFill>
                  <a:srgbClr val="002060"/>
                </a:solidFill>
                <a:latin typeface="HP001 4 hàng" panose="020B0603050302020204" pitchFamily="34" charset="0"/>
                <a:cs typeface="Arial" panose="020B0604020202020204" pitchFamily="34" charset="0"/>
              </a:rPr>
              <a:t>đến một quãng đường xe ca không thể đi được nữa?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7435"/>
            <a:ext cx="12192000" cy="5190565"/>
          </a:xfrm>
          <a:prstGeom prst="rect">
            <a:avLst/>
          </a:prstGeom>
        </p:spPr>
      </p:pic>
      <p:sp>
        <p:nvSpPr>
          <p:cNvPr id="5" name="Text Box 2"/>
          <p:cNvSpPr txBox="1">
            <a:spLocks noChangeArrowheads="1"/>
          </p:cNvSpPr>
          <p:nvPr/>
        </p:nvSpPr>
        <p:spPr bwMode="auto">
          <a:xfrm>
            <a:off x="293593" y="291353"/>
            <a:ext cx="1118795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800" b="1">
                <a:solidFill>
                  <a:srgbClr val="002060"/>
                </a:solidFill>
                <a:latin typeface="HP001 4 hàng" panose="020B0603050302020204" pitchFamily="34" charset="0"/>
              </a:rPr>
              <a:t>Vì Lu đã làm gì để giúp xe ca đi quãng đường đó</a:t>
            </a:r>
            <a:r>
              <a:rPr lang="en-US" altLang="en-US" sz="4800" b="1">
                <a:solidFill>
                  <a:srgbClr val="002060"/>
                </a:solidFill>
                <a:latin typeface="HP001 4 hàng" panose="020B0603050302020204" pitchFamily="34" charset="0"/>
                <a:cs typeface="Arial" panose="020B0604020202020204" pitchFamily="34" charset="0"/>
              </a:rPr>
              <a:t>?</a:t>
            </a:r>
          </a:p>
        </p:txBody>
      </p:sp>
    </p:spTree>
    <p:extLst>
      <p:ext uri="{BB962C8B-B14F-4D97-AF65-F5344CB8AC3E}">
        <p14:creationId xmlns:p14="http://schemas.microsoft.com/office/powerpoint/2010/main" val="243192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755" t="4972" r="32232" b="2349"/>
          <a:stretch/>
        </p:blipFill>
        <p:spPr>
          <a:xfrm>
            <a:off x="-107576" y="0"/>
            <a:ext cx="12192000" cy="6858000"/>
          </a:xfrm>
          <a:prstGeom prst="rect">
            <a:avLst/>
          </a:prstGeom>
        </p:spPr>
      </p:pic>
      <p:sp>
        <p:nvSpPr>
          <p:cNvPr id="3" name="TextBox 2"/>
          <p:cNvSpPr txBox="1"/>
          <p:nvPr/>
        </p:nvSpPr>
        <p:spPr>
          <a:xfrm>
            <a:off x="1076789" y="1201782"/>
            <a:ext cx="9823269" cy="4832092"/>
          </a:xfrm>
          <a:prstGeom prst="rect">
            <a:avLst/>
          </a:prstGeom>
          <a:noFill/>
        </p:spPr>
        <p:txBody>
          <a:bodyPr wrap="square" rtlCol="0">
            <a:spAutoFit/>
          </a:bodyPr>
          <a:lstStyle/>
          <a:p>
            <a:pPr algn="just"/>
            <a:r>
              <a:rPr lang="en-US" sz="4400" b="1">
                <a:solidFill>
                  <a:srgbClr val="7030A0"/>
                </a:solidFill>
                <a:latin typeface="HP001 4 hàng" panose="020B0603050302020204" pitchFamily="34" charset="0"/>
              </a:rPr>
              <a:t>Giáo dục:</a:t>
            </a:r>
            <a:r>
              <a:rPr lang="vi-VN" sz="4400" b="1">
                <a:solidFill>
                  <a:srgbClr val="FF0066"/>
                </a:solidFill>
                <a:latin typeface="HP001 4 hàng" panose="020B0603050302020204" pitchFamily="34" charset="0"/>
              </a:rPr>
              <a:t>Trong cuộc sống các con phải biết đoàn kết, yêu thương, giúp đỡ nhau, không được chê bai, bỏ bạn. Phải biết nói lời cảm ơn khi được người khác giúp đỡ. Khi tham gia giao thông phải thực hiện luật an toàn giao thông và luôn đi đúng phần đường của mình.</a:t>
            </a:r>
            <a:endParaRPr lang="en-US" sz="4400" b="1">
              <a:solidFill>
                <a:srgbClr val="FF0066"/>
              </a:solidFill>
              <a:latin typeface="HP001 4 hàng" panose="020B0603050302020204" pitchFamily="34" charset="0"/>
            </a:endParaRPr>
          </a:p>
        </p:txBody>
      </p:sp>
    </p:spTree>
    <p:extLst>
      <p:ext uri="{BB962C8B-B14F-4D97-AF65-F5344CB8AC3E}">
        <p14:creationId xmlns:p14="http://schemas.microsoft.com/office/powerpoint/2010/main" val="267724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Xe lu và xe ca - [Bài học về tính kiêu căng] - Terrabo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697" y="339634"/>
            <a:ext cx="11508377" cy="6087292"/>
          </a:xfrm>
          <a:prstGeom prst="rect">
            <a:avLst/>
          </a:prstGeom>
        </p:spPr>
      </p:pic>
    </p:spTree>
    <p:extLst>
      <p:ext uri="{BB962C8B-B14F-4D97-AF65-F5344CB8AC3E}">
        <p14:creationId xmlns:p14="http://schemas.microsoft.com/office/powerpoint/2010/main" val="2639168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5587"/>
          <a:stretch/>
        </p:blipFill>
        <p:spPr>
          <a:xfrm>
            <a:off x="0" y="0"/>
            <a:ext cx="12192000" cy="6750424"/>
          </a:xfrm>
          <a:prstGeom prst="rect">
            <a:avLst/>
          </a:prstGeom>
        </p:spPr>
      </p:pic>
      <p:sp>
        <p:nvSpPr>
          <p:cNvPr id="5" name="Rectangle 4"/>
          <p:cNvSpPr/>
          <p:nvPr/>
        </p:nvSpPr>
        <p:spPr>
          <a:xfrm>
            <a:off x="917031" y="2554941"/>
            <a:ext cx="10357938" cy="2772763"/>
          </a:xfrm>
          <a:prstGeom prst="rect">
            <a:avLst/>
          </a:prstGeom>
          <a:noFill/>
        </p:spPr>
        <p:txBody>
          <a:bodyPr wrap="none" lIns="91440" tIns="45720" rIns="91440" bIns="45720">
            <a:prstTxWarp prst="textWave2">
              <a:avLst/>
            </a:prstTxWarp>
            <a:spAutoFit/>
          </a:bodyPr>
          <a:lstStyle/>
          <a:p>
            <a:pPr algn="ctr"/>
            <a:r>
              <a:rPr lang="en-US" sz="6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4 hàng" panose="020B0603050302020204" pitchFamily="34" charset="0"/>
              </a:rPr>
              <a:t>Chúc các bé chăm ngoan học giỏi</a:t>
            </a:r>
          </a:p>
        </p:txBody>
      </p:sp>
    </p:spTree>
    <p:extLst>
      <p:ext uri="{BB962C8B-B14F-4D97-AF65-F5344CB8AC3E}">
        <p14:creationId xmlns:p14="http://schemas.microsoft.com/office/powerpoint/2010/main" val="242368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6592"/>
            <a:ext cx="12191999" cy="6761408"/>
          </a:xfrm>
          <a:prstGeom prst="rect">
            <a:avLst/>
          </a:prstGeom>
        </p:spPr>
      </p:pic>
      <p:sp>
        <p:nvSpPr>
          <p:cNvPr id="3" name="Rectangle 2"/>
          <p:cNvSpPr/>
          <p:nvPr/>
        </p:nvSpPr>
        <p:spPr>
          <a:xfrm>
            <a:off x="2133418" y="938094"/>
            <a:ext cx="4179349" cy="1107996"/>
          </a:xfrm>
          <a:prstGeom prst="rect">
            <a:avLst/>
          </a:prstGeom>
          <a:noFill/>
        </p:spPr>
        <p:txBody>
          <a:bodyPr wrap="none" lIns="91440" tIns="45720" rIns="91440" bIns="45720">
            <a:spAutoFit/>
          </a:bodyPr>
          <a:lstStyle/>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Câu đố về xe lu</a:t>
            </a:r>
          </a:p>
        </p:txBody>
      </p:sp>
      <p:pic>
        <p:nvPicPr>
          <p:cNvPr id="5" name="Cá Vàng Bơi Karaoke Nhạc Thiếu Nhi Beat Chuẩn Karaoke - Bé Minh Vy">
            <a:hlinkClick r:id="" action="ppaction://media"/>
          </p:cNvPr>
          <p:cNvPicPr>
            <a:picLocks noChangeAspect="1"/>
          </p:cNvPicPr>
          <p:nvPr>
            <a:audioFile r:link="rId1"/>
            <p:extLst>
              <p:ext uri="{DAA4B4D4-6D71-4841-9C94-3DE7FCFB9230}">
                <p14:media xmlns:p14="http://schemas.microsoft.com/office/powerpoint/2010/main" r:embed="rId2">
                  <p14:trim st="29888" end="186888.875"/>
                </p14:media>
              </p:ext>
            </p:extLst>
          </p:nvPr>
        </p:nvPicPr>
        <p:blipFill>
          <a:blip r:embed="rId5"/>
          <a:stretch>
            <a:fillRect/>
          </a:stretch>
        </p:blipFill>
        <p:spPr>
          <a:xfrm>
            <a:off x="11264722" y="6073462"/>
            <a:ext cx="609600" cy="609600"/>
          </a:xfrm>
          <a:prstGeom prst="rect">
            <a:avLst/>
          </a:prstGeom>
        </p:spPr>
      </p:pic>
      <p:sp>
        <p:nvSpPr>
          <p:cNvPr id="6" name="Rectangle 5"/>
          <p:cNvSpPr/>
          <p:nvPr/>
        </p:nvSpPr>
        <p:spPr>
          <a:xfrm>
            <a:off x="2133418" y="2130945"/>
            <a:ext cx="4852610" cy="4247317"/>
          </a:xfrm>
          <a:prstGeom prst="rect">
            <a:avLst/>
          </a:prstGeom>
          <a:noFill/>
        </p:spPr>
        <p:txBody>
          <a:bodyPr wrap="none" lIns="91440" tIns="45720" rIns="91440" bIns="45720">
            <a:spAutoFit/>
          </a:bodyPr>
          <a:lstStyle/>
          <a:p>
            <a:pPr>
              <a:lnSpc>
                <a:spcPct val="150000"/>
              </a:lnSpc>
            </a:pPr>
            <a:r>
              <a:rPr lang="en-US" sz="3600" b="1">
                <a:solidFill>
                  <a:srgbClr val="002060"/>
                </a:solidFill>
                <a:latin typeface="HP001 4 hàng" panose="020B0603050302020204" pitchFamily="34" charset="0"/>
              </a:rPr>
              <a:t>L</a:t>
            </a:r>
            <a:r>
              <a:rPr lang="vi-VN" sz="3600" b="1">
                <a:solidFill>
                  <a:srgbClr val="002060"/>
                </a:solidFill>
                <a:latin typeface="HP001 4 hàng" panose="020B0603050302020204" pitchFamily="34" charset="0"/>
              </a:rPr>
              <a:t>ù như khối sắt. </a:t>
            </a:r>
            <a:endParaRPr lang="en-US" sz="3600" b="1">
              <a:solidFill>
                <a:srgbClr val="002060"/>
              </a:solidFill>
              <a:latin typeface="HP001 4 hàng" panose="020B0603050302020204" pitchFamily="34" charset="0"/>
            </a:endParaRPr>
          </a:p>
          <a:p>
            <a:pPr>
              <a:lnSpc>
                <a:spcPct val="150000"/>
              </a:lnSpc>
            </a:pPr>
            <a:r>
              <a:rPr lang="vi-VN" sz="3600" b="1">
                <a:solidFill>
                  <a:srgbClr val="002060"/>
                </a:solidFill>
                <a:latin typeface="HP001 4 hàng" panose="020B0603050302020204" pitchFamily="34" charset="0"/>
              </a:rPr>
              <a:t>Đi lại chậm rì rì. </a:t>
            </a:r>
            <a:endParaRPr lang="en-US" sz="3600" b="1">
              <a:solidFill>
                <a:srgbClr val="002060"/>
              </a:solidFill>
              <a:latin typeface="HP001 4 hàng" panose="020B0603050302020204" pitchFamily="34" charset="0"/>
            </a:endParaRPr>
          </a:p>
          <a:p>
            <a:pPr>
              <a:lnSpc>
                <a:spcPct val="150000"/>
              </a:lnSpc>
            </a:pPr>
            <a:r>
              <a:rPr lang="vi-VN" sz="3600" b="1">
                <a:solidFill>
                  <a:srgbClr val="002060"/>
                </a:solidFill>
                <a:latin typeface="HP001 4 hàng" panose="020B0603050302020204" pitchFamily="34" charset="0"/>
              </a:rPr>
              <a:t>Đoạn đường nào tôi đi. </a:t>
            </a:r>
            <a:endParaRPr lang="en-US" sz="3600" b="1">
              <a:solidFill>
                <a:srgbClr val="002060"/>
              </a:solidFill>
              <a:latin typeface="HP001 4 hàng" panose="020B0603050302020204" pitchFamily="34" charset="0"/>
            </a:endParaRPr>
          </a:p>
          <a:p>
            <a:pPr>
              <a:lnSpc>
                <a:spcPct val="150000"/>
              </a:lnSpc>
            </a:pPr>
            <a:r>
              <a:rPr lang="vi-VN" sz="3600" b="1">
                <a:solidFill>
                  <a:srgbClr val="002060"/>
                </a:solidFill>
                <a:latin typeface="HP001 4 hàng" panose="020B0603050302020204" pitchFamily="34" charset="0"/>
              </a:rPr>
              <a:t>Đất đá san bằng hết.</a:t>
            </a:r>
            <a:endParaRPr lang="en-US" sz="3600" b="1">
              <a:solidFill>
                <a:srgbClr val="002060"/>
              </a:solidFill>
              <a:latin typeface="HP001 4 hàng" panose="020B0603050302020204" pitchFamily="34" charset="0"/>
            </a:endParaRPr>
          </a:p>
          <a:p>
            <a:pPr>
              <a:lnSpc>
                <a:spcPct val="150000"/>
              </a:lnSpc>
            </a:pPr>
            <a:r>
              <a:rPr lang="vi-VN" sz="3600" b="1">
                <a:solidFill>
                  <a:srgbClr val="002060"/>
                </a:solidFill>
                <a:latin typeface="HP001 4 hàng" panose="020B0603050302020204" pitchFamily="34" charset="0"/>
              </a:rPr>
              <a:t> Là xe gì? </a:t>
            </a:r>
          </a:p>
        </p:txBody>
      </p:sp>
    </p:spTree>
    <p:extLst>
      <p:ext uri="{BB962C8B-B14F-4D97-AF65-F5344CB8AC3E}">
        <p14:creationId xmlns:p14="http://schemas.microsoft.com/office/powerpoint/2010/main" val="132656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9401"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3" grpId="0"/>
      <p:bldP spid="3"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761408"/>
          </a:xfrm>
          <a:prstGeom prst="rect">
            <a:avLst/>
          </a:prstGeom>
        </p:spPr>
      </p:pic>
      <p:sp>
        <p:nvSpPr>
          <p:cNvPr id="3" name="Rectangle 2"/>
          <p:cNvSpPr/>
          <p:nvPr/>
        </p:nvSpPr>
        <p:spPr>
          <a:xfrm>
            <a:off x="778986" y="2826706"/>
            <a:ext cx="6939720" cy="1107996"/>
          </a:xfrm>
          <a:prstGeom prst="rect">
            <a:avLst/>
          </a:prstGeom>
          <a:noFill/>
        </p:spPr>
        <p:txBody>
          <a:bodyPr wrap="none" lIns="91440" tIns="45720" rIns="91440" bIns="45720">
            <a:spAutoFit/>
          </a:bodyPr>
          <a:lstStyle/>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Cô </a:t>
            </a:r>
            <a:r>
              <a:rPr lang="en-US" sz="4400" b="1">
                <a:ln w="0"/>
                <a:solidFill>
                  <a:srgbClr val="FF0000"/>
                </a:solidFill>
                <a:effectLst>
                  <a:outerShdw blurRad="38100" dist="19050" dir="2700000" algn="tl" rotWithShape="0">
                    <a:schemeClr val="dk1">
                      <a:alpha val="40000"/>
                    </a:schemeClr>
                  </a:outerShdw>
                </a:effectLst>
                <a:latin typeface="HP001 4 hàng" panose="020B0603050302020204" pitchFamily="34" charset="0"/>
              </a:rPr>
              <a:t>kể </a:t>
            </a: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diễn cảm câu chuyện</a:t>
            </a:r>
            <a:endParaRPr lang="vi-VN" sz="44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pic>
        <p:nvPicPr>
          <p:cNvPr id="4" name="Nhạc nền đọc thơ mầm non - Bài thơ TẾT ĐANG VÀO NHÀ - Mầm non on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7752" y="6009068"/>
            <a:ext cx="609600" cy="609600"/>
          </a:xfrm>
          <a:prstGeom prst="rect">
            <a:avLst/>
          </a:prstGeom>
        </p:spPr>
      </p:pic>
    </p:spTree>
    <p:extLst>
      <p:ext uri="{BB962C8B-B14F-4D97-AF65-F5344CB8AC3E}">
        <p14:creationId xmlns:p14="http://schemas.microsoft.com/office/powerpoint/2010/main" val="1735804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036"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304721" y="559512"/>
            <a:ext cx="9384300" cy="1754326"/>
          </a:xfrm>
          <a:prstGeom prst="rect">
            <a:avLst/>
          </a:prstGeom>
          <a:noFill/>
        </p:spPr>
        <p:txBody>
          <a:bodyPr wrap="none" lIns="91440" tIns="45720" rIns="91440" bIns="45720">
            <a:spAutoFit/>
          </a:bodyPr>
          <a:lstStyle/>
          <a:p>
            <a:pPr algn="ctr">
              <a:lnSpc>
                <a:spcPct val="150000"/>
              </a:lnSpc>
            </a:pPr>
            <a:r>
              <a:rPr lang="en-US" sz="7200" b="1" cap="none" spc="0">
                <a:ln w="0"/>
                <a:solidFill>
                  <a:srgbClr val="FFFF00"/>
                </a:solidFill>
                <a:effectLst>
                  <a:outerShdw blurRad="38100" dist="19050" dir="2700000" algn="tl" rotWithShape="0">
                    <a:schemeClr val="dk1">
                      <a:alpha val="40000"/>
                    </a:schemeClr>
                  </a:outerShdw>
                </a:effectLst>
                <a:latin typeface="HP001 4 hàng" panose="020B0603050302020204" pitchFamily="34" charset="0"/>
              </a:rPr>
              <a:t>Câu chuyện tên là gì?</a:t>
            </a:r>
            <a:endParaRPr lang="vi-VN" sz="7200" b="1" cap="none" spc="0" dirty="0">
              <a:ln w="0"/>
              <a:solidFill>
                <a:srgbClr val="FFFF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7988E364-6C87-0261-4645-F68165040398}"/>
              </a:ext>
            </a:extLst>
          </p:cNvPr>
          <p:cNvSpPr/>
          <p:nvPr/>
        </p:nvSpPr>
        <p:spPr>
          <a:xfrm>
            <a:off x="2182363" y="2686511"/>
            <a:ext cx="609600" cy="62179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solidFill>
              </a:rPr>
              <a:t>1</a:t>
            </a:r>
          </a:p>
        </p:txBody>
      </p:sp>
      <p:sp>
        <p:nvSpPr>
          <p:cNvPr id="5" name="TextBox 4">
            <a:extLst>
              <a:ext uri="{FF2B5EF4-FFF2-40B4-BE49-F238E27FC236}">
                <a16:creationId xmlns:a16="http://schemas.microsoft.com/office/drawing/2014/main" id="{7B134AFA-CD40-FDBD-2C46-8440FD0FC526}"/>
              </a:ext>
            </a:extLst>
          </p:cNvPr>
          <p:cNvSpPr txBox="1"/>
          <p:nvPr/>
        </p:nvSpPr>
        <p:spPr>
          <a:xfrm>
            <a:off x="2791963" y="2741531"/>
            <a:ext cx="2810347"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Hai chiếc xe</a:t>
            </a:r>
          </a:p>
        </p:txBody>
      </p:sp>
      <p:sp>
        <p:nvSpPr>
          <p:cNvPr id="6" name="Oval 5">
            <a:extLst>
              <a:ext uri="{FF2B5EF4-FFF2-40B4-BE49-F238E27FC236}">
                <a16:creationId xmlns:a16="http://schemas.microsoft.com/office/drawing/2014/main" id="{7988E364-6C87-0261-4645-F68165040398}"/>
              </a:ext>
            </a:extLst>
          </p:cNvPr>
          <p:cNvSpPr/>
          <p:nvPr/>
        </p:nvSpPr>
        <p:spPr>
          <a:xfrm>
            <a:off x="3813814" y="3753999"/>
            <a:ext cx="609600" cy="62179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solidFill>
              </a:rPr>
              <a:t>2</a:t>
            </a:r>
          </a:p>
        </p:txBody>
      </p:sp>
      <p:sp>
        <p:nvSpPr>
          <p:cNvPr id="7" name="TextBox 6">
            <a:extLst>
              <a:ext uri="{FF2B5EF4-FFF2-40B4-BE49-F238E27FC236}">
                <a16:creationId xmlns:a16="http://schemas.microsoft.com/office/drawing/2014/main" id="{7B134AFA-CD40-FDBD-2C46-8440FD0FC526}"/>
              </a:ext>
            </a:extLst>
          </p:cNvPr>
          <p:cNvSpPr txBox="1"/>
          <p:nvPr/>
        </p:nvSpPr>
        <p:spPr>
          <a:xfrm>
            <a:off x="4649721" y="3772507"/>
            <a:ext cx="2943564"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Xe lu và xe ca</a:t>
            </a:r>
          </a:p>
        </p:txBody>
      </p:sp>
      <p:sp>
        <p:nvSpPr>
          <p:cNvPr id="8" name="Oval 7">
            <a:extLst>
              <a:ext uri="{FF2B5EF4-FFF2-40B4-BE49-F238E27FC236}">
                <a16:creationId xmlns:a16="http://schemas.microsoft.com/office/drawing/2014/main" id="{1A4D66F4-4D4C-E728-1416-F823D6904741}"/>
              </a:ext>
            </a:extLst>
          </p:cNvPr>
          <p:cNvSpPr/>
          <p:nvPr/>
        </p:nvSpPr>
        <p:spPr>
          <a:xfrm>
            <a:off x="9985169" y="4744279"/>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61A801-4DB6-1F25-CECF-0CBDA7328711}"/>
              </a:ext>
            </a:extLst>
          </p:cNvPr>
          <p:cNvSpPr/>
          <p:nvPr/>
        </p:nvSpPr>
        <p:spPr>
          <a:xfrm>
            <a:off x="10235323" y="5006012"/>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80A611-9599-9806-360F-C3B8555A0CC8}"/>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5</a:t>
            </a:r>
          </a:p>
        </p:txBody>
      </p:sp>
      <p:sp>
        <p:nvSpPr>
          <p:cNvPr id="11" name="TextBox 10">
            <a:extLst>
              <a:ext uri="{FF2B5EF4-FFF2-40B4-BE49-F238E27FC236}">
                <a16:creationId xmlns:a16="http://schemas.microsoft.com/office/drawing/2014/main" id="{8AC736E0-A685-49CC-4719-5E4FF8AD7D23}"/>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4</a:t>
            </a:r>
          </a:p>
        </p:txBody>
      </p:sp>
      <p:sp>
        <p:nvSpPr>
          <p:cNvPr id="12" name="TextBox 11">
            <a:extLst>
              <a:ext uri="{FF2B5EF4-FFF2-40B4-BE49-F238E27FC236}">
                <a16:creationId xmlns:a16="http://schemas.microsoft.com/office/drawing/2014/main" id="{3F2709F7-35AA-63FB-E3C7-30BD25369ADE}"/>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3</a:t>
            </a:r>
          </a:p>
        </p:txBody>
      </p:sp>
      <p:sp>
        <p:nvSpPr>
          <p:cNvPr id="13" name="TextBox 12">
            <a:extLst>
              <a:ext uri="{FF2B5EF4-FFF2-40B4-BE49-F238E27FC236}">
                <a16:creationId xmlns:a16="http://schemas.microsoft.com/office/drawing/2014/main" id="{87A7E62B-17C5-7923-213D-475AE96E1C1D}"/>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2</a:t>
            </a:r>
          </a:p>
        </p:txBody>
      </p:sp>
      <p:sp>
        <p:nvSpPr>
          <p:cNvPr id="14" name="TextBox 13">
            <a:extLst>
              <a:ext uri="{FF2B5EF4-FFF2-40B4-BE49-F238E27FC236}">
                <a16:creationId xmlns:a16="http://schemas.microsoft.com/office/drawing/2014/main" id="{5E310225-4D06-7A4D-FDE6-F0F7967DB88D}"/>
              </a:ext>
            </a:extLst>
          </p:cNvPr>
          <p:cNvSpPr txBox="1"/>
          <p:nvPr/>
        </p:nvSpPr>
        <p:spPr>
          <a:xfrm>
            <a:off x="10486879" y="4843788"/>
            <a:ext cx="862147" cy="1569660"/>
          </a:xfrm>
          <a:prstGeom prst="rect">
            <a:avLst/>
          </a:prstGeom>
          <a:noFill/>
        </p:spPr>
        <p:txBody>
          <a:bodyPr wrap="square" rtlCol="0">
            <a:spAutoFit/>
          </a:bodyPr>
          <a:lstStyle/>
          <a:p>
            <a:r>
              <a:rPr lang="en-US" sz="9600" b="1" dirty="0">
                <a:solidFill>
                  <a:srgbClr val="002060"/>
                </a:solidFill>
              </a:rPr>
              <a:t>1</a:t>
            </a:r>
          </a:p>
        </p:txBody>
      </p:sp>
    </p:spTree>
    <p:extLst>
      <p:ext uri="{BB962C8B-B14F-4D97-AF65-F5344CB8AC3E}">
        <p14:creationId xmlns:p14="http://schemas.microsoft.com/office/powerpoint/2010/main" val="11981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1000"/>
                                        <p:tgtEl>
                                          <p:spTgt spid="9"/>
                                        </p:tgtEl>
                                      </p:cBhvr>
                                    </p:animEffect>
                                  </p:childTnLst>
                                </p:cTn>
                              </p:par>
                              <p:par>
                                <p:cTn id="36" presetID="1" presetClass="entr" presetSubtype="0"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38" presetID="1" presetClass="exit" presetSubtype="0" fill="hold"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hidden"/>
                                      </p:to>
                                    </p:set>
                                  </p:childTnLst>
                                </p:cTn>
                              </p:par>
                              <p:par>
                                <p:cTn id="40" presetID="1" presetClass="entr" presetSubtype="0" fill="hold" nodeType="withEffect">
                                  <p:stCondLst>
                                    <p:cond delay="1000"/>
                                  </p:stCondLst>
                                  <p:childTnLst>
                                    <p:set>
                                      <p:cBhvr>
                                        <p:cTn id="41"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2" presetID="1" presetClass="exit" presetSubtype="0" fill="hold" nodeType="withEffect">
                                  <p:stCondLst>
                                    <p:cond delay="2000"/>
                                  </p:stCondLst>
                                  <p:childTnLst>
                                    <p:set>
                                      <p:cBhvr>
                                        <p:cTn id="43" dur="1" fill="hold">
                                          <p:stCondLst>
                                            <p:cond delay="0"/>
                                          </p:stCondLst>
                                        </p:cTn>
                                        <p:tgtEl>
                                          <p:spTgt spid="11">
                                            <p:txEl>
                                              <p:pRg st="0" end="0"/>
                                            </p:txEl>
                                          </p:spTgt>
                                        </p:tgtEl>
                                        <p:attrNameLst>
                                          <p:attrName>style.visibility</p:attrName>
                                        </p:attrNameLst>
                                      </p:cBhvr>
                                      <p:to>
                                        <p:strVal val="hidden"/>
                                      </p:to>
                                    </p:set>
                                  </p:childTnLst>
                                </p:cTn>
                              </p:par>
                              <p:par>
                                <p:cTn id="44" presetID="1" presetClass="entr" presetSubtype="0" fill="hold" nodeType="withEffect">
                                  <p:stCondLst>
                                    <p:cond delay="2000"/>
                                  </p:stCondLst>
                                  <p:childTnLst>
                                    <p:set>
                                      <p:cBhvr>
                                        <p:cTn id="45"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6" presetID="1" presetClass="exit" presetSubtype="0" fill="hold" nodeType="withEffect">
                                  <p:stCondLst>
                                    <p:cond delay="3000"/>
                                  </p:stCondLst>
                                  <p:childTnLst>
                                    <p:set>
                                      <p:cBhvr>
                                        <p:cTn id="47" dur="1" fill="hold">
                                          <p:stCondLst>
                                            <p:cond delay="0"/>
                                          </p:stCondLst>
                                        </p:cTn>
                                        <p:tgtEl>
                                          <p:spTgt spid="12">
                                            <p:txEl>
                                              <p:pRg st="0" end="0"/>
                                            </p:txEl>
                                          </p:spTgt>
                                        </p:tgtEl>
                                        <p:attrNameLst>
                                          <p:attrName>style.visibility</p:attrName>
                                        </p:attrNameLst>
                                      </p:cBhvr>
                                      <p:to>
                                        <p:strVal val="hidden"/>
                                      </p:to>
                                    </p:set>
                                  </p:childTnLst>
                                </p:cTn>
                              </p:par>
                              <p:par>
                                <p:cTn id="48" presetID="1" presetClass="entr" presetSubtype="0" fill="hold" nodeType="withEffect">
                                  <p:stCondLst>
                                    <p:cond delay="3000"/>
                                  </p:stCondLst>
                                  <p:childTnLst>
                                    <p:set>
                                      <p:cBhvr>
                                        <p:cTn id="49"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0" presetID="1" presetClass="exit" presetSubtype="0" fill="hold" nodeType="withEffect">
                                  <p:stCondLst>
                                    <p:cond delay="4000"/>
                                  </p:stCondLst>
                                  <p:childTnLst>
                                    <p:set>
                                      <p:cBhvr>
                                        <p:cTn id="51" dur="1" fill="hold">
                                          <p:stCondLst>
                                            <p:cond delay="0"/>
                                          </p:stCondLst>
                                        </p:cTn>
                                        <p:tgtEl>
                                          <p:spTgt spid="13">
                                            <p:txEl>
                                              <p:pRg st="0" end="0"/>
                                            </p:txEl>
                                          </p:spTgt>
                                        </p:tgtEl>
                                        <p:attrNameLst>
                                          <p:attrName>style.visibility</p:attrName>
                                        </p:attrNameLst>
                                      </p:cBhvr>
                                      <p:to>
                                        <p:strVal val="hidden"/>
                                      </p:to>
                                    </p:set>
                                  </p:childTnLst>
                                </p:cTn>
                              </p:par>
                              <p:par>
                                <p:cTn id="52" presetID="1" presetClass="entr" presetSubtype="0" fill="hold" nodeType="withEffect">
                                  <p:stCondLst>
                                    <p:cond delay="4000"/>
                                  </p:stCondLst>
                                  <p:childTnLst>
                                    <p:set>
                                      <p:cBhvr>
                                        <p:cTn id="53"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4" presetID="1" presetClass="exit" presetSubtype="0" fill="hold" nodeType="withEffect">
                                  <p:stCondLst>
                                    <p:cond delay="5000"/>
                                  </p:stCondLst>
                                  <p:childTnLst>
                                    <p:set>
                                      <p:cBhvr>
                                        <p:cTn id="55"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10"/>
                                        <p:tgtEl>
                                          <p:spTgt spid="8"/>
                                        </p:tgtEl>
                                      </p:cBhvr>
                                    </p:animEffect>
                                    <p:set>
                                      <p:cBhvr>
                                        <p:cTn id="60" dur="1" fill="hold">
                                          <p:stCondLst>
                                            <p:cond delay="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
                                        <p:tgtEl>
                                          <p:spTgt spid="9"/>
                                        </p:tgtEl>
                                      </p:cBhvr>
                                    </p:animEffect>
                                    <p:set>
                                      <p:cBhvr>
                                        <p:cTn id="63" dur="1" fill="hold">
                                          <p:stCondLst>
                                            <p:cond delay="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4"/>
                                        </p:tgtEl>
                                        <p:attrNameLst>
                                          <p:attrName>ppt_w</p:attrName>
                                        </p:attrNameLst>
                                      </p:cBhvr>
                                      <p:tavLst>
                                        <p:tav tm="0">
                                          <p:val>
                                            <p:strVal val="ppt_w"/>
                                          </p:val>
                                        </p:tav>
                                        <p:tav tm="100000">
                                          <p:val>
                                            <p:fltVal val="0"/>
                                          </p:val>
                                        </p:tav>
                                      </p:tavLst>
                                    </p:anim>
                                    <p:anim calcmode="lin" valueType="num">
                                      <p:cBhvr>
                                        <p:cTn id="68" dur="500"/>
                                        <p:tgtEl>
                                          <p:spTgt spid="4"/>
                                        </p:tgtEl>
                                        <p:attrNameLst>
                                          <p:attrName>ppt_h</p:attrName>
                                        </p:attrNameLst>
                                      </p:cBhvr>
                                      <p:tavLst>
                                        <p:tav tm="0">
                                          <p:val>
                                            <p:strVal val="ppt_h"/>
                                          </p:val>
                                        </p:tav>
                                        <p:tav tm="100000">
                                          <p:val>
                                            <p:fltVal val="0"/>
                                          </p:val>
                                        </p:tav>
                                      </p:tavLst>
                                    </p:anim>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53" presetClass="exit" presetSubtype="32" fill="hold" grpId="1" nodeType="withEffect">
                                  <p:stCondLst>
                                    <p:cond delay="0"/>
                                  </p:stCondLst>
                                  <p:childTnLst>
                                    <p:anim calcmode="lin" valueType="num">
                                      <p:cBhvr>
                                        <p:cTn id="72" dur="500"/>
                                        <p:tgtEl>
                                          <p:spTgt spid="5"/>
                                        </p:tgtEl>
                                        <p:attrNameLst>
                                          <p:attrName>ppt_w</p:attrName>
                                        </p:attrNameLst>
                                      </p:cBhvr>
                                      <p:tavLst>
                                        <p:tav tm="0">
                                          <p:val>
                                            <p:strVal val="ppt_w"/>
                                          </p:val>
                                        </p:tav>
                                        <p:tav tm="100000">
                                          <p:val>
                                            <p:fltVal val="0"/>
                                          </p:val>
                                        </p:tav>
                                      </p:tavLst>
                                    </p:anim>
                                    <p:anim calcmode="lin" valueType="num">
                                      <p:cBhvr>
                                        <p:cTn id="73" dur="500"/>
                                        <p:tgtEl>
                                          <p:spTgt spid="5"/>
                                        </p:tgtEl>
                                        <p:attrNameLst>
                                          <p:attrName>ppt_h</p:attrName>
                                        </p:attrNameLst>
                                      </p:cBhvr>
                                      <p:tavLst>
                                        <p:tav tm="0">
                                          <p:val>
                                            <p:strVal val="ppt_h"/>
                                          </p:val>
                                        </p:tav>
                                        <p:tav tm="100000">
                                          <p:val>
                                            <p:fltVal val="0"/>
                                          </p:val>
                                        </p:tav>
                                      </p:tavLst>
                                    </p:anim>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32" presetClass="emph" presetSubtype="0" fill="hold" grpId="1" nodeType="clickEffect">
                                  <p:stCondLst>
                                    <p:cond delay="0"/>
                                  </p:stCondLst>
                                  <p:childTnLst>
                                    <p:animRot by="120000">
                                      <p:cBhvr>
                                        <p:cTn id="79" dur="100" fill="hold">
                                          <p:stCondLst>
                                            <p:cond delay="0"/>
                                          </p:stCondLst>
                                        </p:cTn>
                                        <p:tgtEl>
                                          <p:spTgt spid="6"/>
                                        </p:tgtEl>
                                        <p:attrNameLst>
                                          <p:attrName>r</p:attrName>
                                        </p:attrNameLst>
                                      </p:cBhvr>
                                    </p:animRot>
                                    <p:animRot by="-240000">
                                      <p:cBhvr>
                                        <p:cTn id="80" dur="200" fill="hold">
                                          <p:stCondLst>
                                            <p:cond delay="200"/>
                                          </p:stCondLst>
                                        </p:cTn>
                                        <p:tgtEl>
                                          <p:spTgt spid="6"/>
                                        </p:tgtEl>
                                        <p:attrNameLst>
                                          <p:attrName>r</p:attrName>
                                        </p:attrNameLst>
                                      </p:cBhvr>
                                    </p:animRot>
                                    <p:animRot by="240000">
                                      <p:cBhvr>
                                        <p:cTn id="81" dur="200" fill="hold">
                                          <p:stCondLst>
                                            <p:cond delay="400"/>
                                          </p:stCondLst>
                                        </p:cTn>
                                        <p:tgtEl>
                                          <p:spTgt spid="6"/>
                                        </p:tgtEl>
                                        <p:attrNameLst>
                                          <p:attrName>r</p:attrName>
                                        </p:attrNameLst>
                                      </p:cBhvr>
                                    </p:animRot>
                                    <p:animRot by="-240000">
                                      <p:cBhvr>
                                        <p:cTn id="82" dur="200" fill="hold">
                                          <p:stCondLst>
                                            <p:cond delay="600"/>
                                          </p:stCondLst>
                                        </p:cTn>
                                        <p:tgtEl>
                                          <p:spTgt spid="6"/>
                                        </p:tgtEl>
                                        <p:attrNameLst>
                                          <p:attrName>r</p:attrName>
                                        </p:attrNameLst>
                                      </p:cBhvr>
                                    </p:animRot>
                                    <p:animRot by="120000">
                                      <p:cBhvr>
                                        <p:cTn id="83" dur="200" fill="hold">
                                          <p:stCondLst>
                                            <p:cond delay="800"/>
                                          </p:stCondLst>
                                        </p:cTn>
                                        <p:tgtEl>
                                          <p:spTgt spid="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4" name="chimes.wav"/>
                                        </p:tgtEl>
                                      </p:cMediaNode>
                                    </p:audio>
                                  </p:subTnLst>
                                </p:cTn>
                              </p:par>
                              <p:par>
                                <p:cTn id="84" presetID="32" presetClass="emph" presetSubtype="0" fill="hold" grpId="1" nodeType="withEffect">
                                  <p:stCondLst>
                                    <p:cond delay="0"/>
                                  </p:stCondLst>
                                  <p:childTnLst>
                                    <p:animRot by="120000">
                                      <p:cBhvr>
                                        <p:cTn id="85" dur="100" fill="hold">
                                          <p:stCondLst>
                                            <p:cond delay="0"/>
                                          </p:stCondLst>
                                        </p:cTn>
                                        <p:tgtEl>
                                          <p:spTgt spid="7"/>
                                        </p:tgtEl>
                                        <p:attrNameLst>
                                          <p:attrName>r</p:attrName>
                                        </p:attrNameLst>
                                      </p:cBhvr>
                                    </p:animRot>
                                    <p:animRot by="-240000">
                                      <p:cBhvr>
                                        <p:cTn id="86" dur="200" fill="hold">
                                          <p:stCondLst>
                                            <p:cond delay="200"/>
                                          </p:stCondLst>
                                        </p:cTn>
                                        <p:tgtEl>
                                          <p:spTgt spid="7"/>
                                        </p:tgtEl>
                                        <p:attrNameLst>
                                          <p:attrName>r</p:attrName>
                                        </p:attrNameLst>
                                      </p:cBhvr>
                                    </p:animRot>
                                    <p:animRot by="240000">
                                      <p:cBhvr>
                                        <p:cTn id="87" dur="200" fill="hold">
                                          <p:stCondLst>
                                            <p:cond delay="400"/>
                                          </p:stCondLst>
                                        </p:cTn>
                                        <p:tgtEl>
                                          <p:spTgt spid="7"/>
                                        </p:tgtEl>
                                        <p:attrNameLst>
                                          <p:attrName>r</p:attrName>
                                        </p:attrNameLst>
                                      </p:cBhvr>
                                    </p:animRot>
                                    <p:animRot by="-240000">
                                      <p:cBhvr>
                                        <p:cTn id="88" dur="200" fill="hold">
                                          <p:stCondLst>
                                            <p:cond delay="600"/>
                                          </p:stCondLst>
                                        </p:cTn>
                                        <p:tgtEl>
                                          <p:spTgt spid="7"/>
                                        </p:tgtEl>
                                        <p:attrNameLst>
                                          <p:attrName>r</p:attrName>
                                        </p:attrNameLst>
                                      </p:cBhvr>
                                    </p:animRot>
                                    <p:animRot by="120000">
                                      <p:cBhvr>
                                        <p:cTn id="89" dur="200" fill="hold">
                                          <p:stCondLst>
                                            <p:cond delay="800"/>
                                          </p:stCondLst>
                                        </p:cTn>
                                        <p:tgtEl>
                                          <p:spTgt spid="7"/>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p:bldP spid="5" grpId="1"/>
      <p:bldP spid="6" grpId="0" animBg="1"/>
      <p:bldP spid="6" grpId="1" animBg="1"/>
      <p:bldP spid="7" grpId="0"/>
      <p:bldP spid="7" grpId="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761408"/>
          </a:xfrm>
          <a:prstGeom prst="rect">
            <a:avLst/>
          </a:prstGeom>
        </p:spPr>
      </p:pic>
      <p:sp>
        <p:nvSpPr>
          <p:cNvPr id="3" name="Rectangle 2"/>
          <p:cNvSpPr/>
          <p:nvPr/>
        </p:nvSpPr>
        <p:spPr>
          <a:xfrm>
            <a:off x="1118023" y="2826706"/>
            <a:ext cx="6261651" cy="923330"/>
          </a:xfrm>
          <a:prstGeom prst="rect">
            <a:avLst/>
          </a:prstGeom>
          <a:noFill/>
        </p:spPr>
        <p:txBody>
          <a:bodyPr wrap="none" lIns="91440" tIns="45720" rIns="91440" bIns="45720">
            <a:spAutoFit/>
          </a:bodyPr>
          <a:lstStyle/>
          <a:p>
            <a:pPr algn="ctr">
              <a:lnSpc>
                <a:spcPct val="150000"/>
              </a:lnSpc>
            </a:pPr>
            <a:r>
              <a:rPr lang="en-US" sz="36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Cô kể diễn cảm kết hợp tranh</a:t>
            </a:r>
            <a:endParaRPr lang="vi-VN" sz="36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
        <p:nvSpPr>
          <p:cNvPr id="4" name="Rectangle 3"/>
          <p:cNvSpPr/>
          <p:nvPr/>
        </p:nvSpPr>
        <p:spPr>
          <a:xfrm>
            <a:off x="3396061" y="1576130"/>
            <a:ext cx="1920719" cy="1107996"/>
          </a:xfrm>
          <a:prstGeom prst="rect">
            <a:avLst/>
          </a:prstGeom>
          <a:noFill/>
        </p:spPr>
        <p:txBody>
          <a:bodyPr wrap="none" lIns="91440" tIns="45720" rIns="91440" bIns="45720">
            <a:spAutoFit/>
          </a:bodyPr>
          <a:lstStyle/>
          <a:p>
            <a:pPr algn="ctr">
              <a:lnSpc>
                <a:spcPct val="150000"/>
              </a:lnSpc>
            </a:pPr>
            <a:r>
              <a:rPr lang="en-US" sz="4400" b="1" cap="none" spc="0">
                <a:ln w="0"/>
                <a:solidFill>
                  <a:srgbClr val="FF0000"/>
                </a:solidFill>
                <a:effectLst>
                  <a:outerShdw blurRad="38100" dist="19050" dir="2700000" algn="tl" rotWithShape="0">
                    <a:schemeClr val="dk1">
                      <a:alpha val="40000"/>
                    </a:schemeClr>
                  </a:outerShdw>
                </a:effectLst>
                <a:latin typeface="HP001 4 hàng" panose="020B0603050302020204" pitchFamily="34" charset="0"/>
              </a:rPr>
              <a:t>Lần 2</a:t>
            </a:r>
            <a:endParaRPr lang="vi-VN" sz="4400" b="1" cap="none" spc="0" dirty="0">
              <a:ln w="0"/>
              <a:solidFill>
                <a:srgbClr val="FF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pic>
        <p:nvPicPr>
          <p:cNvPr id="5" name="Nhạc nền đọc thơ mầm non - Bài thơ TẾT ĐANG VÀO NHÀ - Mầm non on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6236" y="6047705"/>
            <a:ext cx="609600" cy="609600"/>
          </a:xfrm>
          <a:prstGeom prst="rect">
            <a:avLst/>
          </a:prstGeom>
        </p:spPr>
      </p:pic>
    </p:spTree>
    <p:extLst>
      <p:ext uri="{BB962C8B-B14F-4D97-AF65-F5344CB8AC3E}">
        <p14:creationId xmlns:p14="http://schemas.microsoft.com/office/powerpoint/2010/main" val="36615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036"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p:cNvSpPr txBox="1"/>
          <p:nvPr/>
        </p:nvSpPr>
        <p:spPr>
          <a:xfrm>
            <a:off x="5640947" y="5924283"/>
            <a:ext cx="6980349" cy="1200329"/>
          </a:xfrm>
          <a:prstGeom prst="rect">
            <a:avLst/>
          </a:prstGeom>
          <a:noFill/>
        </p:spPr>
        <p:txBody>
          <a:bodyPr wrap="square" rtlCol="0">
            <a:spAutoFit/>
          </a:bodyPr>
          <a:lstStyle/>
          <a:p>
            <a:r>
              <a:rPr lang="en-US" sz="7200" b="1">
                <a:solidFill>
                  <a:srgbClr val="FF0066"/>
                </a:solidFill>
                <a:latin typeface="HP001 4 hàng" panose="020B0603050302020204" pitchFamily="34" charset="0"/>
              </a:rPr>
              <a:t>Xe lu và xe ca</a:t>
            </a:r>
          </a:p>
        </p:txBody>
      </p:sp>
    </p:spTree>
    <p:extLst>
      <p:ext uri="{BB962C8B-B14F-4D97-AF65-F5344CB8AC3E}">
        <p14:creationId xmlns:p14="http://schemas.microsoft.com/office/powerpoint/2010/main" val="213473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534561"/>
            <a:ext cx="12192000" cy="132343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1171" y="5753502"/>
            <a:ext cx="11389658" cy="646331"/>
          </a:xfrm>
          <a:prstGeom prst="rect">
            <a:avLst/>
          </a:prstGeom>
          <a:noFill/>
        </p:spPr>
        <p:txBody>
          <a:bodyPr wrap="square" rtlCol="0">
            <a:spAutoFit/>
          </a:bodyPr>
          <a:lstStyle/>
          <a:p>
            <a:pPr algn="just"/>
            <a:r>
              <a:rPr lang="vi-VN"/>
              <a:t>Có một chiếc xe lu và một chiếc xe ca cùng đi trên một con đường. Xe lu dáng vẻ thô kệch, lăn từng bước chậm chạp, còn xe ca có bề ngoài gọn gàng, phóng nhanh vun vút. Thấy vậy xe ca chế nhạo xe lu:</a:t>
            </a:r>
            <a:endParaRPr lang="en-US" sz="2000" b="1">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534561"/>
          </a:xfrm>
          <a:prstGeom prst="rect">
            <a:avLst/>
          </a:prstGeom>
        </p:spPr>
      </p:pic>
    </p:spTree>
    <p:extLst>
      <p:ext uri="{BB962C8B-B14F-4D97-AF65-F5344CB8AC3E}">
        <p14:creationId xmlns:p14="http://schemas.microsoft.com/office/powerpoint/2010/main" val="231229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77" y="5924282"/>
            <a:ext cx="12134045" cy="90189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 Xe lu ơi! Cậu đi chậm như rùa ấy ! Hãy xem tớ đây này!</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305"/>
            <a:ext cx="12192000" cy="6104587"/>
          </a:xfrm>
          <a:prstGeom prst="rect">
            <a:avLst/>
          </a:prstGeom>
        </p:spPr>
      </p:pic>
      <p:sp>
        <p:nvSpPr>
          <p:cNvPr id="6" name="TextBox 5"/>
          <p:cNvSpPr txBox="1"/>
          <p:nvPr/>
        </p:nvSpPr>
        <p:spPr>
          <a:xfrm>
            <a:off x="940158" y="6085454"/>
            <a:ext cx="9388699" cy="369332"/>
          </a:xfrm>
          <a:prstGeom prst="rect">
            <a:avLst/>
          </a:prstGeom>
          <a:noFill/>
        </p:spPr>
        <p:txBody>
          <a:bodyPr wrap="square" rtlCol="0">
            <a:spAutoFit/>
          </a:bodyPr>
          <a:lstStyle/>
          <a:p>
            <a:r>
              <a:rPr lang="vi-VN"/>
              <a:t>- Xe lu ơi! Cậu đi chậm như rùa ấy! Hãy xem tớ đây này!</a:t>
            </a:r>
            <a:endParaRPr lang="en-US"/>
          </a:p>
        </p:txBody>
      </p:sp>
    </p:spTree>
    <p:extLst>
      <p:ext uri="{BB962C8B-B14F-4D97-AF65-F5344CB8AC3E}">
        <p14:creationId xmlns:p14="http://schemas.microsoft.com/office/powerpoint/2010/main" val="103044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10282" y="1"/>
            <a:ext cx="3881718" cy="685799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05264" y="0"/>
            <a:ext cx="3639671" cy="7171194"/>
          </a:xfrm>
          <a:prstGeom prst="rect">
            <a:avLst/>
          </a:prstGeom>
          <a:noFill/>
        </p:spPr>
        <p:txBody>
          <a:bodyPr wrap="square" rtlCol="0">
            <a:spAutoFit/>
          </a:bodyPr>
          <a:lstStyle/>
          <a:p>
            <a:pPr algn="just"/>
            <a:r>
              <a:rPr lang="vi-VN" sz="2000">
                <a:solidFill>
                  <a:srgbClr val="002060"/>
                </a:solidFill>
              </a:rPr>
              <a:t>Nói rồi, xe ca phóng vụt lên, bỏ xe lu ở lại đằng sau. Xe ca tưởng mình thế là giỏi lắm.</a:t>
            </a:r>
          </a:p>
          <a:p>
            <a:pPr algn="just"/>
            <a:r>
              <a:rPr lang="vi-VN" sz="2000">
                <a:solidFill>
                  <a:srgbClr val="002060"/>
                </a:solidFill>
              </a:rPr>
              <a:t>Nhưng tới một quãng đường bị hỏng và lầy lội, xe ca không thể đi qua được, đành phải đổ lại. Người ta đổ đá cuội xuống chỗ lầy lội. Bấy giờ xe lu mới tiến lên, đi lên đống đá và lăn qua lăn lại nhiều lần. Chẳng mấy chốc, mặt đường trở nên bằng phẳng. Nhờ vậy mà xe ca mới có thể đi qua được.</a:t>
            </a:r>
          </a:p>
          <a:p>
            <a:pPr algn="just"/>
            <a:r>
              <a:rPr lang="vi-VN" sz="2000">
                <a:solidFill>
                  <a:srgbClr val="002060"/>
                </a:solidFill>
              </a:rPr>
              <a:t>Xe ca đã hiểu rằng tuy xe lu đi chậm chạp, dáng vẻ lù lù, thô kệch nhưng xe lu làm cho những con đường bằng phẳng để cho các xe khác đi lại dễ dàng.</a:t>
            </a:r>
          </a:p>
          <a:p>
            <a:pPr algn="just"/>
            <a:r>
              <a:rPr lang="vi-VN" sz="2000">
                <a:solidFill>
                  <a:srgbClr val="002060"/>
                </a:solidFill>
              </a:rPr>
              <a:t>Từ đấy xe ca không bao giờ chế giễu xe lu nữa.</a:t>
            </a:r>
          </a:p>
          <a:p>
            <a:pPr algn="just"/>
            <a:endParaRPr lang="en-US" sz="2000" b="1">
              <a:solidFill>
                <a:srgbClr val="002060"/>
              </a:solidFill>
            </a:endParaRPr>
          </a:p>
          <a:p>
            <a:pPr algn="just"/>
            <a:endParaRPr lang="en-US" sz="2000">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263217" cy="6858000"/>
          </a:xfrm>
          <a:prstGeom prst="rect">
            <a:avLst/>
          </a:prstGeom>
        </p:spPr>
      </p:pic>
    </p:spTree>
    <p:extLst>
      <p:ext uri="{BB962C8B-B14F-4D97-AF65-F5344CB8AC3E}">
        <p14:creationId xmlns:p14="http://schemas.microsoft.com/office/powerpoint/2010/main" val="3511362037"/>
      </p:ext>
    </p:extLst>
  </p:cSld>
  <p:clrMapOvr>
    <a:masterClrMapping/>
  </p:clrMapOvr>
  <p:transition spd="slow">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TotalTime>
  <Words>514</Words>
  <Application>Microsoft Office PowerPoint</Application>
  <PresentationFormat>Widescreen</PresentationFormat>
  <Paragraphs>48</Paragraphs>
  <Slides>18</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48</cp:revision>
  <dcterms:created xsi:type="dcterms:W3CDTF">2024-08-28T13:06:53Z</dcterms:created>
  <dcterms:modified xsi:type="dcterms:W3CDTF">2026-03-11T08:14:07Z</dcterms:modified>
</cp:coreProperties>
</file>