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26" r:id="rId3"/>
    <p:sldId id="323" r:id="rId4"/>
    <p:sldId id="321" r:id="rId5"/>
    <p:sldId id="299" r:id="rId6"/>
    <p:sldId id="302" r:id="rId7"/>
    <p:sldId id="281" r:id="rId8"/>
    <p:sldId id="306" r:id="rId9"/>
    <p:sldId id="292" r:id="rId10"/>
    <p:sldId id="294" r:id="rId11"/>
    <p:sldId id="295" r:id="rId12"/>
    <p:sldId id="316" r:id="rId13"/>
    <p:sldId id="305" r:id="rId14"/>
    <p:sldId id="325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FB1A2"/>
    <a:srgbClr val="00CC00"/>
    <a:srgbClr val="000000"/>
    <a:srgbClr val="00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5"/>
    <p:restoredTop sz="94679"/>
  </p:normalViewPr>
  <p:slideViewPr>
    <p:cSldViewPr showGuides="1"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075" name="Freeform 3"/>
            <p:cNvSpPr/>
            <p:nvPr/>
          </p:nvSpPr>
          <p:spPr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0" b="0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Freeform 4"/>
            <p:cNvSpPr/>
            <p:nvPr/>
          </p:nvSpPr>
          <p:spPr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89"/>
                </a:cxn>
                <a:cxn ang="0">
                  <a:pos x="5590" y="1689"/>
                </a:cxn>
                <a:cxn ang="0">
                  <a:pos x="559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/>
            <a:fld id="{9A0DB2DC-4C9A-4742-B13C-FB6460FD3503}" type="slidenum">
              <a:rPr lang="en-US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1" name="Freeform 3"/>
            <p:cNvSpPr/>
            <p:nvPr/>
          </p:nvSpPr>
          <p:spPr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2"/>
                </a:cxn>
                <a:cxn ang="0">
                  <a:pos x="5590" y="912"/>
                </a:cxn>
                <a:cxn ang="0">
                  <a:pos x="559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" name="Freeform 4"/>
            <p:cNvSpPr/>
            <p:nvPr/>
          </p:nvSpPr>
          <p:spPr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0" b="0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5"/>
            <p:cNvSpPr/>
            <p:nvPr/>
          </p:nvSpPr>
          <p:spPr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3"/>
                </a:cxn>
                <a:cxn ang="0">
                  <a:pos x="5590" y="883"/>
                </a:cxn>
                <a:cxn ang="0">
                  <a:pos x="559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4" name="Freeform 6"/>
            <p:cNvSpPr/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775" name="Freeform 7"/>
            <p:cNvSpPr/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776" name="Freeform 8"/>
            <p:cNvSpPr/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777" name="Freeform 9"/>
            <p:cNvSpPr/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778" name="Freeform 10"/>
            <p:cNvSpPr/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7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27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27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emf"/><Relationship Id="rId18" Type="http://schemas.openxmlformats.org/officeDocument/2006/relationships/image" Target="../media/image28.emf"/><Relationship Id="rId3" Type="http://schemas.microsoft.com/office/2007/relationships/media" Target="file:///F:\PHONG%20CHONG%20MA%20TUY%20HIV%20-%20AIDS%20(%20Thanh%20pho)%202008-2009\TRUYEN%20THONG%20MA%20TUY\Mo%20uoc%20ngay%20mai.mp3" TargetMode="External"/><Relationship Id="rId7" Type="http://schemas.openxmlformats.org/officeDocument/2006/relationships/image" Target="../media/image17.GI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" Type="http://schemas.openxmlformats.org/officeDocument/2006/relationships/audio" Target="file:///C:\Documents%20and%20Settings\Admin\My%20Documents\THU%20THI%20HUYEN%202009\tren%20con%20duong%202%20loi%201%20lan.wav" TargetMode="External"/><Relationship Id="rId16" Type="http://schemas.openxmlformats.org/officeDocument/2006/relationships/image" Target="../media/image26.emf"/><Relationship Id="rId1" Type="http://schemas.microsoft.com/office/2007/relationships/media" Target="file:///C:\Documents%20and%20Settings\Admin\My%20Documents\THU%20THI%20HUYEN%202009\tren%20con%20duong%202%20loi%201%20lan.wav" TargetMode="External"/><Relationship Id="rId6" Type="http://schemas.openxmlformats.org/officeDocument/2006/relationships/image" Target="../media/image43.jpeg"/><Relationship Id="rId11" Type="http://schemas.openxmlformats.org/officeDocument/2006/relationships/image" Target="../media/image21.emf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5.emf"/><Relationship Id="rId10" Type="http://schemas.openxmlformats.org/officeDocument/2006/relationships/image" Target="../media/image20.png"/><Relationship Id="rId19" Type="http://schemas.openxmlformats.org/officeDocument/2006/relationships/image" Target="../media/image29.emf"/><Relationship Id="rId4" Type="http://schemas.openxmlformats.org/officeDocument/2006/relationships/audio" Target="file:///F:\PHONG%20CHONG%20MA%20TUY%20HIV%20-%20AIDS%20(%20Thanh%20pho)%202008-2009\TRUYEN%20THONG%20MA%20TUY\Mo%20uoc%20ngay%20mai.mp3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emf"/><Relationship Id="rId18" Type="http://schemas.openxmlformats.org/officeDocument/2006/relationships/image" Target="../media/image28.emf"/><Relationship Id="rId3" Type="http://schemas.microsoft.com/office/2007/relationships/media" Target="file:///F:\PHONG%20CHONG%20MA%20TUY%20HIV%20-%20AIDS%20(%20Thanh%20pho)%202008-2009\TRUYEN%20THONG%20MA%20TUY\Mo%20uoc%20ngay%20mai.mp3" TargetMode="External"/><Relationship Id="rId7" Type="http://schemas.openxmlformats.org/officeDocument/2006/relationships/image" Target="../media/image17.GI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" Type="http://schemas.openxmlformats.org/officeDocument/2006/relationships/audio" Target="file:///C:\Documents%20and%20Settings\Admin\My%20Documents\THU%20THI%20HUYEN%202009\tren%20con%20duong%202%20loi%201%20lan.wav" TargetMode="External"/><Relationship Id="rId16" Type="http://schemas.openxmlformats.org/officeDocument/2006/relationships/image" Target="../media/image26.emf"/><Relationship Id="rId1" Type="http://schemas.microsoft.com/office/2007/relationships/media" Target="file:///C:\Documents%20and%20Settings\Admin\My%20Documents\THU%20THI%20HUYEN%202009\tren%20con%20duong%202%20loi%201%20lan.wav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1.emf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5.emf"/><Relationship Id="rId10" Type="http://schemas.openxmlformats.org/officeDocument/2006/relationships/image" Target="../media/image20.png"/><Relationship Id="rId19" Type="http://schemas.openxmlformats.org/officeDocument/2006/relationships/image" Target="../media/image29.emf"/><Relationship Id="rId4" Type="http://schemas.openxmlformats.org/officeDocument/2006/relationships/audio" Target="file:///F:\PHONG%20CHONG%20MA%20TUY%20HIV%20-%20AIDS%20(%20Thanh%20pho)%202008-2009\TRUYEN%20THONG%20MA%20TUY\Mo%20uoc%20ngay%20mai.mp3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5235" y="-1824008"/>
            <a:ext cx="12192000" cy="86820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Box 25"/>
          <p:cNvSpPr txBox="1"/>
          <p:nvPr/>
        </p:nvSpPr>
        <p:spPr>
          <a:xfrm>
            <a:off x="1143090" y="254970"/>
            <a:ext cx="5975350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b="1">
                <a:latin typeface="Times New Roman" panose="02020603050405020304" pitchFamily="18" charset="0"/>
              </a:rPr>
              <a:t>ỦY BAN NHÂN DÂN PHƯỜNG VIỆT HƯNG</a:t>
            </a:r>
          </a:p>
          <a:p>
            <a:pPr algn="ctr"/>
            <a:r>
              <a:rPr lang="en-US" altLang="zh-CN" b="1">
                <a:latin typeface="Times New Roman" panose="02020603050405020304" pitchFamily="18" charset="0"/>
              </a:rPr>
              <a:t>TRƯỜNG MẦM NON ĐỨC GIANG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07801" y="2491580"/>
            <a:ext cx="8693150" cy="3046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tập nói: Quả cam, quả chuối</a:t>
            </a:r>
          </a:p>
          <a:p>
            <a:pPr algn="ctr">
              <a:lnSpc>
                <a:spcPct val="200000"/>
              </a:lnSpc>
            </a:pP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24 – 36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tháng</a:t>
            </a:r>
            <a:endParaRPr lang="en-US" altLang="zh-CN" sz="32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Nguyễn Kiều Anh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29241-DB93-6ED8-1645-63D9EF07096F}"/>
              </a:ext>
            </a:extLst>
          </p:cNvPr>
          <p:cNvSpPr txBox="1"/>
          <p:nvPr/>
        </p:nvSpPr>
        <p:spPr>
          <a:xfrm>
            <a:off x="0" y="1288451"/>
            <a:ext cx="8229504" cy="92717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LĨNH VỰC PHÁT TRIỂN NGÔN NGỮ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quada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33400"/>
            <a:ext cx="4191000" cy="528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70" name="Picture 10" descr="111109_48018_Qua_dua_giup_xuong_chac_khoe_or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733800"/>
            <a:ext cx="38100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9530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2954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2860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5814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0574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9144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57150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7526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0" name="Picture 14" descr="images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33400"/>
            <a:ext cx="38862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2954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9050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5" name="Picture 11" descr="xoai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657600"/>
            <a:ext cx="3505200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1430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7526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1910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8100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0292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2672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6482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1336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908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7526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1336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9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002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47" name="Picture 19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533400"/>
            <a:ext cx="34290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1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6002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2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9144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3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1148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4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1430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52" name="Picture 24" descr="images (5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33400"/>
            <a:ext cx="33528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6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4864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7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1430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8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812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9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0574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57" name="Picture 29" descr="images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581400"/>
            <a:ext cx="31242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1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1910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2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2672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3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0292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EditPoints="1"/>
          </p:cNvSpPr>
          <p:nvPr/>
        </p:nvSpPr>
        <p:spPr>
          <a:xfrm>
            <a:off x="304800" y="4495800"/>
            <a:ext cx="609600" cy="957263"/>
          </a:xfrm>
          <a:custGeom>
            <a:avLst/>
            <a:gdLst/>
            <a:ahLst/>
            <a:cxnLst>
              <a:cxn ang="0">
                <a:pos x="165264507" y="4004727"/>
              </a:cxn>
              <a:cxn ang="0">
                <a:pos x="165736016" y="861724031"/>
              </a:cxn>
              <a:cxn ang="0">
                <a:pos x="487408022" y="875737608"/>
              </a:cxn>
              <a:cxn ang="0">
                <a:pos x="165264507" y="4004727"/>
              </a:cxn>
              <a:cxn ang="0">
                <a:pos x="485542646" y="0"/>
              </a:cxn>
            </a:cxnLst>
            <a:rect l="0" t="0" r="0" b="0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75" name="AutoShape 3"/>
          <p:cNvSpPr>
            <a:spLocks noEditPoints="1"/>
          </p:cNvSpPr>
          <p:nvPr/>
        </p:nvSpPr>
        <p:spPr>
          <a:xfrm rot="-936315">
            <a:off x="8458200" y="1219200"/>
            <a:ext cx="503238" cy="1223963"/>
          </a:xfrm>
          <a:custGeom>
            <a:avLst/>
            <a:gdLst/>
            <a:ahLst/>
            <a:cxnLst>
              <a:cxn ang="0">
                <a:pos x="92974479" y="8370887"/>
              </a:cxn>
              <a:cxn ang="0">
                <a:pos x="93240449" y="1801269855"/>
              </a:cxn>
              <a:cxn ang="0">
                <a:pos x="274207047" y="1830563029"/>
              </a:cxn>
              <a:cxn ang="0">
                <a:pos x="92974479" y="8370887"/>
              </a:cxn>
              <a:cxn ang="0">
                <a:pos x="273157284" y="0"/>
              </a:cxn>
            </a:cxnLst>
            <a:rect l="0" t="0" r="0" b="0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76" name="AutoShape 4"/>
          <p:cNvSpPr>
            <a:spLocks noEditPoints="1"/>
          </p:cNvSpPr>
          <p:nvPr/>
        </p:nvSpPr>
        <p:spPr>
          <a:xfrm rot="-1068472">
            <a:off x="304800" y="1828800"/>
            <a:ext cx="558800" cy="982663"/>
          </a:xfrm>
          <a:custGeom>
            <a:avLst/>
            <a:gdLst/>
            <a:ahLst/>
            <a:cxnLst>
              <a:cxn ang="0">
                <a:pos x="127295649" y="4331815"/>
              </a:cxn>
              <a:cxn ang="0">
                <a:pos x="127659050" y="932153758"/>
              </a:cxn>
              <a:cxn ang="0">
                <a:pos x="375428409" y="947314110"/>
              </a:cxn>
              <a:cxn ang="0">
                <a:pos x="127295649" y="4331815"/>
              </a:cxn>
              <a:cxn ang="0">
                <a:pos x="373991465" y="0"/>
              </a:cxn>
            </a:cxnLst>
            <a:rect l="0" t="0" r="0" b="0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 rot="-4713612">
            <a:off x="7885906" y="4166394"/>
            <a:ext cx="1614488" cy="901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366" name="Group 84"/>
          <p:cNvGrpSpPr/>
          <p:nvPr/>
        </p:nvGrpSpPr>
        <p:grpSpPr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15367" name="Picture 85" descr="hoa-ho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8" name="Picture 86" descr="hoa-day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9" name="Picture 87" descr="hoa-day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70" name="Group 80"/>
          <p:cNvGrpSpPr/>
          <p:nvPr/>
        </p:nvGrpSpPr>
        <p:grpSpPr>
          <a:xfrm rot="5400000">
            <a:off x="6324600" y="3995738"/>
            <a:ext cx="2884488" cy="2838450"/>
            <a:chOff x="3936" y="-15"/>
            <a:chExt cx="1817" cy="1788"/>
          </a:xfrm>
        </p:grpSpPr>
        <p:pic>
          <p:nvPicPr>
            <p:cNvPr id="15371" name="Picture 81" descr="hoa-ho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2" name="Picture 82" descr="hoa-day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3" name="Picture 83" descr="hoa-day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86" name="AutoShape 14"/>
          <p:cNvSpPr>
            <a:spLocks noEditPoints="1"/>
          </p:cNvSpPr>
          <p:nvPr/>
        </p:nvSpPr>
        <p:spPr>
          <a:xfrm rot="-3170365">
            <a:off x="377825" y="455613"/>
            <a:ext cx="1106488" cy="952500"/>
          </a:xfrm>
          <a:custGeom>
            <a:avLst/>
            <a:gdLst/>
            <a:ahLst/>
            <a:cxnLst>
              <a:cxn ang="0">
                <a:pos x="988290647" y="3943570"/>
              </a:cxn>
              <a:cxn ang="0">
                <a:pos x="991111576" y="848925150"/>
              </a:cxn>
              <a:cxn ang="0">
                <a:pos x="2147483646" y="862729609"/>
              </a:cxn>
              <a:cxn ang="0">
                <a:pos x="988290647" y="3943570"/>
              </a:cxn>
              <a:cxn ang="0">
                <a:pos x="2147483646" y="0"/>
              </a:cxn>
            </a:cxnLst>
            <a:rect l="0" t="0" r="0" b="0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 cap="rnd" cmpd="sng">
            <a:solidFill>
              <a:srgbClr val="FF00FF"/>
            </a:solidFill>
            <a:prstDash val="sysDot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87" name="AutoShape 15"/>
          <p:cNvSpPr>
            <a:spLocks noEditPoints="1"/>
          </p:cNvSpPr>
          <p:nvPr/>
        </p:nvSpPr>
        <p:spPr>
          <a:xfrm rot="-3170365">
            <a:off x="6362700" y="3771900"/>
            <a:ext cx="1524000" cy="1295400"/>
          </a:xfrm>
          <a:custGeom>
            <a:avLst/>
            <a:gdLst/>
            <a:ahLst/>
            <a:cxnLst>
              <a:cxn ang="0">
                <a:pos x="2147483646" y="9923184"/>
              </a:cxn>
              <a:cxn ang="0">
                <a:pos x="2147483646" y="2135431396"/>
              </a:cxn>
              <a:cxn ang="0">
                <a:pos x="2147483646" y="2147483646"/>
              </a:cxn>
              <a:cxn ang="0">
                <a:pos x="2147483646" y="9923184"/>
              </a:cxn>
              <a:cxn ang="0">
                <a:pos x="2147483646" y="0"/>
              </a:cxn>
            </a:cxnLst>
            <a:rect l="0" t="0" r="0" b="0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00FF">
              <a:alpha val="20000"/>
            </a:srgbClr>
          </a:solidFill>
          <a:ln w="0" cap="flat" cmpd="sng">
            <a:solidFill>
              <a:srgbClr val="FFFF00"/>
            </a:solidFill>
            <a:prstDash val="sysDot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088" name="tren con duong 2 loi 1 lan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3025" y="6254750"/>
            <a:ext cx="68580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7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/>
            <a:endParaRPr lang="vi-VN" altLang="en-US" b="1" dirty="0">
              <a:latin typeface="Arial" panose="020B0604020202020204" pitchFamily="34" charset="0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2" name="AutoShape 20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4" name="AutoShape 22"/>
          <p:cNvSpPr/>
          <p:nvPr/>
        </p:nvSpPr>
        <p:spPr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95" name="AutoShape 2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96" name="AutoShape 24"/>
          <p:cNvSpPr/>
          <p:nvPr/>
        </p:nvSpPr>
        <p:spPr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386" name="Mo uoc ngay m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7" name="Text Box 27"/>
          <p:cNvSpPr txBox="1"/>
          <p:nvPr/>
        </p:nvSpPr>
        <p:spPr>
          <a:xfrm>
            <a:off x="3429000" y="1600200"/>
            <a:ext cx="3063875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en-US" sz="4000" b="1" dirty="0">
                <a:solidFill>
                  <a:srgbClr val="FF3300"/>
                </a:solidFill>
                <a:latin typeface=".VnTimeH" panose="020B7200000000000000" pitchFamily="34" charset="0"/>
              </a:rPr>
              <a:t>Trß ch¬I :</a:t>
            </a:r>
          </a:p>
        </p:txBody>
      </p:sp>
      <p:grpSp>
        <p:nvGrpSpPr>
          <p:cNvPr id="4" name="Group 29"/>
          <p:cNvGrpSpPr/>
          <p:nvPr/>
        </p:nvGrpSpPr>
        <p:grpSpPr>
          <a:xfrm>
            <a:off x="3171825" y="5638800"/>
            <a:ext cx="5133975" cy="835025"/>
            <a:chOff x="4200" y="1980"/>
            <a:chExt cx="6675" cy="1425"/>
          </a:xfrm>
        </p:grpSpPr>
        <p:sp>
          <p:nvSpPr>
            <p:cNvPr id="15389" name="Freeform 30"/>
            <p:cNvSpPr/>
            <p:nvPr/>
          </p:nvSpPr>
          <p:spPr>
            <a:xfrm>
              <a:off x="4200" y="1980"/>
              <a:ext cx="6660" cy="75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0" t="0" r="0" b="0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1"/>
            <p:cNvSpPr/>
            <p:nvPr/>
          </p:nvSpPr>
          <p:spPr>
            <a:xfrm>
              <a:off x="4200" y="2318"/>
              <a:ext cx="6660" cy="75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0" t="0" r="0" b="0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2"/>
            <p:cNvSpPr/>
            <p:nvPr/>
          </p:nvSpPr>
          <p:spPr>
            <a:xfrm>
              <a:off x="4200" y="2487"/>
              <a:ext cx="6660" cy="75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0" t="0" r="0" b="0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3"/>
            <p:cNvSpPr/>
            <p:nvPr/>
          </p:nvSpPr>
          <p:spPr>
            <a:xfrm>
              <a:off x="4200" y="2655"/>
              <a:ext cx="6660" cy="75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0" t="0" r="0" b="0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63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4"/>
            <p:cNvSpPr/>
            <p:nvPr/>
          </p:nvSpPr>
          <p:spPr>
            <a:xfrm>
              <a:off x="4215" y="2149"/>
              <a:ext cx="6660" cy="75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0" t="0" r="0" b="0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07" name="Picture 35" descr="Lua chon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168900"/>
            <a:ext cx="1371600" cy="1155700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08" name="Picture 36" descr="Not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7950" y="5294313"/>
            <a:ext cx="541338" cy="1030287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09" name="Picture 37" descr="Not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13713" y="4953000"/>
            <a:ext cx="420687" cy="1136650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10" name="Picture 38" descr="Not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24163" y="5164138"/>
            <a:ext cx="436562" cy="1312862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11" name="Picture 39" descr="Not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05600" y="5522913"/>
            <a:ext cx="541338" cy="1030287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12" name="Picture 40" descr="Not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43600" y="5403850"/>
            <a:ext cx="450850" cy="996950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13" name="Picture 41" descr="Not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51213" y="5029200"/>
            <a:ext cx="434975" cy="996950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14" name="Picture 42" descr="Not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87863" y="5181600"/>
            <a:ext cx="388937" cy="996950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15" name="Picture 43" descr="Not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43800" y="5403850"/>
            <a:ext cx="446088" cy="996950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16" name="Picture 44" descr="Not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7150" y="5167313"/>
            <a:ext cx="501650" cy="954087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15404" name="Rectangle 45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/>
            <a:endParaRPr lang="vi-VN" altLang="en-US" b="1" dirty="0">
              <a:latin typeface="Arial" panose="020B0604020202020204" pitchFamily="34" charset="0"/>
            </a:endParaRPr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322263" y="5664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19" name="AutoShape 47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0" name="AutoShape 48"/>
          <p:cNvSpPr/>
          <p:nvPr/>
        </p:nvSpPr>
        <p:spPr>
          <a:xfrm>
            <a:off x="2398713" y="1619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4572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2" name="AutoShape 50"/>
          <p:cNvSpPr/>
          <p:nvPr/>
        </p:nvSpPr>
        <p:spPr>
          <a:xfrm>
            <a:off x="3200400" y="685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23" name="AutoShape 51"/>
          <p:cNvSpPr/>
          <p:nvPr/>
        </p:nvSpPr>
        <p:spPr>
          <a:xfrm>
            <a:off x="1676400" y="1371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24" name="AutoShape 52"/>
          <p:cNvSpPr/>
          <p:nvPr/>
        </p:nvSpPr>
        <p:spPr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25" name="AutoShape 53"/>
          <p:cNvSpPr>
            <a:spLocks noChangeArrowheads="1"/>
          </p:cNvSpPr>
          <p:nvPr/>
        </p:nvSpPr>
        <p:spPr bwMode="auto">
          <a:xfrm>
            <a:off x="7848600" y="60960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413" name="Mo uoc ngay m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" y="68580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14" name="WordArt 58"/>
          <p:cNvSpPr>
            <a:spLocks noTextEdit="1"/>
          </p:cNvSpPr>
          <p:nvPr/>
        </p:nvSpPr>
        <p:spPr>
          <a:xfrm>
            <a:off x="1828800" y="2590800"/>
            <a:ext cx="5486400" cy="11763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Arial" panose="020B7200000000000000" charset="0"/>
                <a:ea typeface=".VnArial" panose="020B7200000000000000" charset="0"/>
              </a:rPr>
              <a:t>G¾n qu¶ cho c©y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5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0.09201 0.25301 0.18402 0.50602 0.17708 0.31389 C 0.17014 0.12176 -0.10174 -1.0324 -0.04167 -1.15277 C 0.0184 -1.27314 0.41076 -0.46064 0.5375 -0.40833 C 0.66423 -0.35601 0.82847 -0.83101 0.71875 -0.83888 C 0.60902 -0.84675 -0.07431 -0.6287 -0.12084 -0.45555 C -0.16736 -0.2824 0.2743 0.15926 0.43958 0.2 C 0.60486 0.24075 0.88923 -0.12083 0.87083 -0.21111 C 0.85243 -0.30138 0.41527 -0.21898 0.32916 -0.34166 C 0.24305 -0.46435 0.24132 -0.94629 0.35416 -0.94722 C 0.46701 -0.94814 1.02187 -0.58611 1.00625 -0.34722 C 0.99062 -0.10833 0.38472 0.34723 0.26041 0.48612 " pathEditMode="relative" rAng="0" ptsTypes="aaaaaaaaaaaA">
                                      <p:cBhvr>
                                        <p:cTn id="30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00" y="-384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9" presetClass="entr" presetSubtype="5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ntr" presetSubtype="1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9" presetClass="entr" presetSubtype="1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ntr" presetSubtype="1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9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9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1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18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6"/>
                </p:tgtEl>
              </p:cMediaNode>
            </p:audio>
            <p:audio>
              <p:cMediaNode>
                <p:cTn id="18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13"/>
                </p:tgtEl>
              </p:cMediaNode>
            </p:audio>
          </p:childTnLst>
        </p:cTn>
      </p:par>
    </p:tnLst>
    <p:bldLst>
      <p:bldP spid="3092" grpId="0" animBg="1"/>
      <p:bldP spid="3094" grpId="0" animBg="1"/>
      <p:bldP spid="3095" grpId="0" animBg="1"/>
      <p:bldP spid="3096" grpId="0" animBg="1"/>
      <p:bldP spid="3120" grpId="0" animBg="1"/>
      <p:bldP spid="3122" grpId="0" animBg="1"/>
      <p:bldP spid="3123" grpId="0" animBg="1"/>
      <p:bldP spid="31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/>
          </a:p>
        </p:txBody>
      </p:sp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600" y="-47625"/>
            <a:ext cx="9302750" cy="6905625"/>
          </a:xfrm>
          <a:ln/>
        </p:spPr>
      </p:pic>
      <p:sp>
        <p:nvSpPr>
          <p:cNvPr id="16387" name="Text Box 4"/>
          <p:cNvSpPr txBox="1"/>
          <p:nvPr/>
        </p:nvSpPr>
        <p:spPr>
          <a:xfrm>
            <a:off x="2209800" y="3276600"/>
            <a:ext cx="4197350" cy="1300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algn="ctr" eaLnBrk="0" hangingPunct="0"/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Hẹn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ở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endParaRPr lang="en-US" altLang="zh-CN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/>
          <p:nvPr/>
        </p:nvSpPr>
        <p:spPr>
          <a:xfrm>
            <a:off x="533400" y="381000"/>
            <a:ext cx="8015288" cy="510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algn="ctr" eaLnBrk="0" hangingPunct="0"/>
            <a:r>
              <a:rPr lang="en-US" altLang="en-US" sz="2400" b="1">
                <a:latin typeface="Times New Roman" panose="02020603050405020304" pitchFamily="18" charset="0"/>
              </a:rPr>
              <a:t>MỤC ĐÍCH - YÊU CẦU</a:t>
            </a:r>
          </a:p>
          <a:p>
            <a:pPr algn="ctr" eaLnBrk="0" hangingPunct="0"/>
            <a:endParaRPr lang="en-US" altLang="en-US" sz="240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sz="2400" b="1">
                <a:latin typeface="Times New Roman" panose="02020603050405020304" pitchFamily="18" charset="0"/>
              </a:rPr>
              <a:t>Kiến thức</a:t>
            </a:r>
            <a:r>
              <a:rPr lang="en-US" altLang="en-US" sz="2400">
                <a:latin typeface="Times New Roman" panose="02020603050405020304" pitchFamily="18" charset="0"/>
              </a:rPr>
              <a:t>: </a:t>
            </a:r>
          </a:p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Trẻ nhận biết và gọi đúng tên "Quả cam", "Quả chuối". Biết đặc điểm đặc trưng: Quả cam hình tròn, vỏ sần; quả chuối dài, cong, vỏ nhẵn.</a:t>
            </a:r>
          </a:p>
          <a:p>
            <a:pPr eaLnBrk="0" hangingPunct="0"/>
            <a:r>
              <a:rPr lang="en-US" altLang="en-US" sz="2400" b="1">
                <a:latin typeface="Times New Roman" panose="02020603050405020304" pitchFamily="18" charset="0"/>
              </a:rPr>
              <a:t>Kỹ năng</a:t>
            </a:r>
            <a:r>
              <a:rPr lang="en-US" altLang="en-US" sz="2400">
                <a:latin typeface="Times New Roman" panose="02020603050405020304" pitchFamily="18" charset="0"/>
              </a:rPr>
              <a:t>:</a:t>
            </a:r>
          </a:p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  Trẻ nói to, r</a:t>
            </a:r>
            <a:r>
              <a:rPr altLang="en-US" sz="2400">
                <a:latin typeface="Times New Roman" panose="02020603050405020304" pitchFamily="18" charset="0"/>
              </a:rPr>
              <a:t>õ</a:t>
            </a:r>
            <a:r>
              <a:rPr lang="en-US" altLang="en-US" sz="2400">
                <a:latin typeface="Times New Roman" panose="02020603050405020304" pitchFamily="18" charset="0"/>
              </a:rPr>
              <a:t> các từ: Quả cam, quả chuối, vỏ nhẵn, sần sùi.</a:t>
            </a:r>
          </a:p>
          <a:p>
            <a:pPr eaLnBrk="0" hangingPunct="0"/>
            <a:r>
              <a:rPr altLang="en-US" sz="2400">
                <a:latin typeface="Times New Roman" panose="02020603050405020304" pitchFamily="18" charset="0"/>
              </a:rPr>
              <a:t> </a:t>
            </a:r>
            <a:r>
              <a:rPr lang="en-US" altLang="en-US" sz="2400">
                <a:latin typeface="Times New Roman" panose="02020603050405020304" pitchFamily="18" charset="0"/>
              </a:rPr>
              <a:t> Trẻ có kỹ n</a:t>
            </a:r>
            <a:r>
              <a:rPr altLang="en-US" sz="2400">
                <a:latin typeface="Times New Roman" panose="02020603050405020304" pitchFamily="18" charset="0"/>
              </a:rPr>
              <a:t>ă</a:t>
            </a:r>
            <a:r>
              <a:rPr lang="en-US" altLang="en-US" sz="2400">
                <a:latin typeface="Times New Roman" panose="02020603050405020304" pitchFamily="18" charset="0"/>
              </a:rPr>
              <a:t>ng nghe, hiểu và trả lời </a:t>
            </a:r>
            <a:r>
              <a:rPr altLang="en-US" sz="2400">
                <a:latin typeface="Times New Roman" panose="02020603050405020304" pitchFamily="18" charset="0"/>
              </a:rPr>
              <a:t>đư</a:t>
            </a:r>
            <a:r>
              <a:rPr lang="en-US" altLang="en-US" sz="2400">
                <a:latin typeface="Times New Roman" panose="02020603050405020304" pitchFamily="18" charset="0"/>
              </a:rPr>
              <a:t>ợc các câu hỏi của cô.</a:t>
            </a:r>
            <a:r>
              <a:rPr altLang="en-US" sz="2400">
                <a:latin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US" altLang="en-US" sz="2400" b="1">
                <a:latin typeface="Times New Roman" panose="02020603050405020304" pitchFamily="18" charset="0"/>
              </a:rPr>
              <a:t>Thái độ: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Trẻ hào hứng tham gia hoạt động, biết ăn trái cây tốt cho sức khỏe và biết vứt vỏ vào thùng rác. </a:t>
            </a:r>
          </a:p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en-US" altLang="en-US" sz="4000" dirty="0">
                <a:solidFill>
                  <a:srgbClr val="FF0000"/>
                </a:solidFill>
              </a:rPr>
              <a:t>Quả cam</a:t>
            </a:r>
            <a:r>
              <a:rPr lang="en-US" altLang="en-US" sz="4000" dirty="0"/>
              <a:t> </a:t>
            </a:r>
          </a:p>
        </p:txBody>
      </p:sp>
      <p:sp>
        <p:nvSpPr>
          <p:cNvPr id="614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endParaRPr lang="en-US" altLang="en-US" dirty="0"/>
          </a:p>
        </p:txBody>
      </p:sp>
      <p:pic>
        <p:nvPicPr>
          <p:cNvPr id="614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3058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ws_1203682465_200802221925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685800"/>
            <a:ext cx="6445250" cy="4889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/>
          <p:nvPr/>
        </p:nvGrpSpPr>
        <p:grpSpPr>
          <a:xfrm>
            <a:off x="914400" y="609600"/>
            <a:ext cx="7410450" cy="5715000"/>
            <a:chOff x="672" y="576"/>
            <a:chExt cx="4668" cy="3600"/>
          </a:xfrm>
        </p:grpSpPr>
        <p:pic>
          <p:nvPicPr>
            <p:cNvPr id="7172" name="Picture 4" descr="f3hvf7yr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" y="576"/>
              <a:ext cx="4668" cy="3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7" name="WordArt 5" descr="Paper bag"/>
            <p:cNvSpPr>
              <a:spLocks noTextEdit="1"/>
            </p:cNvSpPr>
            <p:nvPr/>
          </p:nvSpPr>
          <p:spPr>
            <a:xfrm>
              <a:off x="1968" y="1536"/>
              <a:ext cx="2226" cy="14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800" b="0" i="0" u="none" strike="noStrike" kern="1200" cap="none" spc="0" normalizeH="0" baseline="0" noProof="1"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  <a:blipFill rotWithShape="0">
                    <a:blip r:embed="rId5"/>
                  </a:blipFill>
                  <a:effectLst>
                    <a:outerShdw dist="563972" dir="14049740" sx="125000" sy="125000" algn="tl" rotWithShape="0">
                      <a:srgbClr val="C7DFD3">
                        <a:alpha val="79999"/>
                      </a:srgbClr>
                    </a:outerShdw>
                  </a:effectLst>
                  <a:latin typeface=".VnTime" panose="020B7200000000000000" pitchFamily="34" charset="0"/>
                  <a:ea typeface=".VnTime" panose="020B7200000000000000" pitchFamily="34" charset="0"/>
                  <a:cs typeface="+mn-cs"/>
                </a:rPr>
                <a:t>Qu¶ g× cong cong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800" b="0" i="0" u="none" strike="noStrike" kern="1200" cap="none" spc="0" normalizeH="0" baseline="0" noProof="1"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  <a:blipFill rotWithShape="0">
                    <a:blip r:embed="rId5"/>
                  </a:blipFill>
                  <a:effectLst>
                    <a:outerShdw dist="563972" dir="14049740" sx="125000" sy="125000" algn="tl" rotWithShape="0">
                      <a:srgbClr val="C7DFD3">
                        <a:alpha val="79999"/>
                      </a:srgbClr>
                    </a:outerShdw>
                  </a:effectLst>
                  <a:latin typeface=".VnTime" panose="020B7200000000000000" pitchFamily="34" charset="0"/>
                  <a:ea typeface=".VnTime" panose="020B7200000000000000" pitchFamily="34" charset="0"/>
                  <a:cs typeface="+mn-cs"/>
                </a:rPr>
                <a:t>XÕp thµnh mét n¶i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800" b="0" i="0" u="none" strike="noStrike" kern="1200" cap="none" spc="0" normalizeH="0" baseline="0" noProof="1"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  <a:blipFill rotWithShape="0">
                    <a:blip r:embed="rId5"/>
                  </a:blipFill>
                  <a:effectLst>
                    <a:outerShdw dist="563972" dir="14049740" sx="125000" sy="125000" algn="tl" rotWithShape="0">
                      <a:srgbClr val="C7DFD3">
                        <a:alpha val="79999"/>
                      </a:srgbClr>
                    </a:outerShdw>
                  </a:effectLst>
                  <a:latin typeface=".VnTime" panose="020B7200000000000000" pitchFamily="34" charset="0"/>
                  <a:ea typeface=".VnTime" panose="020B7200000000000000" pitchFamily="34" charset="0"/>
                  <a:cs typeface="+mn-cs"/>
                </a:rPr>
                <a:t>N¶i xÕp thµnh buång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800" b="0" i="0" u="none" strike="noStrike" kern="1200" cap="none" spc="0" normalizeH="0" baseline="0" noProof="1"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  <a:blipFill rotWithShape="0">
                    <a:blip r:embed="rId5"/>
                  </a:blipFill>
                  <a:effectLst>
                    <a:outerShdw dist="563972" dir="14049740" sx="125000" sy="125000" algn="tl" rotWithShape="0">
                      <a:srgbClr val="C7DFD3">
                        <a:alpha val="79999"/>
                      </a:srgbClr>
                    </a:outerShdw>
                  </a:effectLst>
                  <a:latin typeface=".VnTime" panose="020B7200000000000000" pitchFamily="34" charset="0"/>
                  <a:ea typeface=".VnTime" panose="020B7200000000000000" pitchFamily="34" charset="0"/>
                  <a:cs typeface="+mn-cs"/>
                </a:rPr>
                <a:t>Khi chÝn vµng ­¬m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800" b="0" i="0" u="none" strike="noStrike" kern="1200" cap="none" spc="0" normalizeH="0" baseline="0" noProof="1"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  <a:blipFill rotWithShape="0">
                    <a:blip r:embed="rId5"/>
                  </a:blipFill>
                  <a:effectLst>
                    <a:outerShdw dist="563972" dir="14049740" sx="125000" sy="125000" algn="tl" rotWithShape="0">
                      <a:srgbClr val="C7DFD3">
                        <a:alpha val="79999"/>
                      </a:srgbClr>
                    </a:outerShdw>
                  </a:effectLst>
                  <a:latin typeface=".VnTime" panose="020B7200000000000000" pitchFamily="34" charset="0"/>
                  <a:ea typeface=".VnTime" panose="020B7200000000000000" pitchFamily="34" charset="0"/>
                  <a:cs typeface="+mn-cs"/>
                </a:rPr>
                <a:t>¡n ngon ngät l¾m</a:t>
              </a:r>
            </a:p>
          </p:txBody>
        </p:sp>
      </p:grpSp>
      <p:sp>
        <p:nvSpPr>
          <p:cNvPr id="3" name="WordArt 6"/>
          <p:cNvSpPr>
            <a:spLocks noTextEdit="1"/>
          </p:cNvSpPr>
          <p:nvPr/>
        </p:nvSpPr>
        <p:spPr>
          <a:xfrm>
            <a:off x="2133600" y="5867400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  <a:ea typeface=".VnTimeH" panose="020B7200000000000000" pitchFamily="34" charset="0"/>
              </a:rPr>
              <a:t>qu¶ chuèi</a:t>
            </a:r>
          </a:p>
        </p:txBody>
      </p:sp>
      <p:pic>
        <p:nvPicPr>
          <p:cNvPr id="7175" name="Picture 7" descr="Soạn tin 780461 gửi tới số 8213"/>
          <p:cNvPicPr>
            <a:picLocks noGrp="1" noChangeAspect="1"/>
          </p:cNvPicPr>
          <p:nvPr>
            <p:ph type="title"/>
          </p:nvPr>
        </p:nvPicPr>
        <p:blipFill>
          <a:blip r:embed="rId6"/>
          <a:stretch>
            <a:fillRect/>
          </a:stretch>
        </p:blipFill>
        <p:spPr>
          <a:xfrm>
            <a:off x="0" y="3810000"/>
            <a:ext cx="1828800" cy="3067050"/>
          </a:xfrm>
          <a:ln/>
        </p:spPr>
      </p:pic>
      <p:pic>
        <p:nvPicPr>
          <p:cNvPr id="7176" name="Picture 8" descr="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3200400"/>
            <a:ext cx="914400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9" descr="Tweety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600" y="0"/>
            <a:ext cx="13716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Administrator\Desktop\hinh anh ga\qua chuoi\2009928235350-Untitled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12"/>
          <p:cNvSpPr txBox="1"/>
          <p:nvPr/>
        </p:nvSpPr>
        <p:spPr>
          <a:xfrm>
            <a:off x="1431925" y="-60325"/>
            <a:ext cx="21669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en-US" sz="3200" b="1" i="1" dirty="0">
                <a:solidFill>
                  <a:srgbClr val="00CC00"/>
                </a:solidFill>
                <a:latin typeface="Arial" panose="020B0604020202020204" pitchFamily="34" charset="0"/>
              </a:rPr>
              <a:t>Quả chuối</a:t>
            </a:r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WordArt 4"/>
          <p:cNvSpPr>
            <a:spLocks noTextEdit="1"/>
          </p:cNvSpPr>
          <p:nvPr/>
        </p:nvSpPr>
        <p:spPr>
          <a:xfrm>
            <a:off x="0" y="5410200"/>
            <a:ext cx="8991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  <a:ea typeface=".VnTimeH" panose="020B7200000000000000" pitchFamily="34" charset="0"/>
              </a:rPr>
              <a:t>Qu¶ chuèi vµ qu¶ CAM cã ®iÓm g× gièng vµ kh¸c nhau ?</a:t>
            </a:r>
          </a:p>
        </p:txBody>
      </p:sp>
      <p:pic>
        <p:nvPicPr>
          <p:cNvPr id="12292" name="Picture 6" descr="2009928235350-Untitled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57200"/>
            <a:ext cx="38862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8768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1816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2578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6482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35052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13" descr="blumen-pflanzen0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5052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14" descr="K0O6Y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810000"/>
            <a:ext cx="1638300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3" name="Picture 15" descr="cam-sanh-2-650x4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57200"/>
            <a:ext cx="41148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02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9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0574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0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9812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1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5908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1430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3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0574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4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4478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EditPoints="1"/>
          </p:cNvSpPr>
          <p:nvPr/>
        </p:nvSpPr>
        <p:spPr>
          <a:xfrm>
            <a:off x="304800" y="4495800"/>
            <a:ext cx="609600" cy="957263"/>
          </a:xfrm>
          <a:custGeom>
            <a:avLst/>
            <a:gdLst/>
            <a:ahLst/>
            <a:cxnLst>
              <a:cxn ang="0">
                <a:pos x="165264507" y="4004727"/>
              </a:cxn>
              <a:cxn ang="0">
                <a:pos x="165736016" y="861724031"/>
              </a:cxn>
              <a:cxn ang="0">
                <a:pos x="487408022" y="875737608"/>
              </a:cxn>
              <a:cxn ang="0">
                <a:pos x="165264507" y="4004727"/>
              </a:cxn>
              <a:cxn ang="0">
                <a:pos x="485542646" y="0"/>
              </a:cxn>
            </a:cxnLst>
            <a:rect l="0" t="0" r="0" b="0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243" name="AutoShape 4"/>
          <p:cNvSpPr>
            <a:spLocks noEditPoints="1"/>
          </p:cNvSpPr>
          <p:nvPr/>
        </p:nvSpPr>
        <p:spPr>
          <a:xfrm rot="-1068472">
            <a:off x="304800" y="1828800"/>
            <a:ext cx="558800" cy="982663"/>
          </a:xfrm>
          <a:custGeom>
            <a:avLst/>
            <a:gdLst/>
            <a:ahLst/>
            <a:cxnLst>
              <a:cxn ang="0">
                <a:pos x="127295649" y="4331815"/>
              </a:cxn>
              <a:cxn ang="0">
                <a:pos x="127659050" y="932153758"/>
              </a:cxn>
              <a:cxn ang="0">
                <a:pos x="375428409" y="947314110"/>
              </a:cxn>
              <a:cxn ang="0">
                <a:pos x="127295649" y="4331815"/>
              </a:cxn>
              <a:cxn ang="0">
                <a:pos x="373991465" y="0"/>
              </a:cxn>
            </a:cxnLst>
            <a:rect l="0" t="0" r="0" b="0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 rot="-4713612">
            <a:off x="7885906" y="4166394"/>
            <a:ext cx="1614488" cy="901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245" name="Group 84"/>
          <p:cNvGrpSpPr/>
          <p:nvPr/>
        </p:nvGrpSpPr>
        <p:grpSpPr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10246" name="Picture 85" descr="hoa-ho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7" name="Picture 86" descr="hoa-day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8" name="Picture 87" descr="hoa-day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249" name="Group 80"/>
          <p:cNvGrpSpPr/>
          <p:nvPr/>
        </p:nvGrpSpPr>
        <p:grpSpPr>
          <a:xfrm rot="5400000">
            <a:off x="6324600" y="3995738"/>
            <a:ext cx="2884488" cy="2838450"/>
            <a:chOff x="3936" y="-15"/>
            <a:chExt cx="1817" cy="1788"/>
          </a:xfrm>
        </p:grpSpPr>
        <p:pic>
          <p:nvPicPr>
            <p:cNvPr id="10250" name="Picture 81" descr="hoa-ho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1" name="Picture 82" descr="hoa-day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2" name="Picture 83" descr="hoa-day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53" name="AutoShape 14"/>
          <p:cNvSpPr>
            <a:spLocks noEditPoints="1"/>
          </p:cNvSpPr>
          <p:nvPr/>
        </p:nvSpPr>
        <p:spPr>
          <a:xfrm rot="-3170365">
            <a:off x="377825" y="455613"/>
            <a:ext cx="1106488" cy="952500"/>
          </a:xfrm>
          <a:custGeom>
            <a:avLst/>
            <a:gdLst/>
            <a:ahLst/>
            <a:cxnLst>
              <a:cxn ang="0">
                <a:pos x="988290647" y="3943570"/>
              </a:cxn>
              <a:cxn ang="0">
                <a:pos x="991111576" y="848925150"/>
              </a:cxn>
              <a:cxn ang="0">
                <a:pos x="2147483646" y="862729609"/>
              </a:cxn>
              <a:cxn ang="0">
                <a:pos x="988290647" y="3943570"/>
              </a:cxn>
              <a:cxn ang="0">
                <a:pos x="2147483646" y="0"/>
              </a:cxn>
            </a:cxnLst>
            <a:rect l="0" t="0" r="0" b="0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 cap="rnd" cmpd="sng">
            <a:solidFill>
              <a:srgbClr val="FF00FF"/>
            </a:solidFill>
            <a:prstDash val="sysDot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254" name="AutoShape 15"/>
          <p:cNvSpPr>
            <a:spLocks noEditPoints="1"/>
          </p:cNvSpPr>
          <p:nvPr/>
        </p:nvSpPr>
        <p:spPr>
          <a:xfrm rot="-3170365">
            <a:off x="6362700" y="3771900"/>
            <a:ext cx="1524000" cy="1295400"/>
          </a:xfrm>
          <a:custGeom>
            <a:avLst/>
            <a:gdLst/>
            <a:ahLst/>
            <a:cxnLst>
              <a:cxn ang="0">
                <a:pos x="2147483646" y="9923184"/>
              </a:cxn>
              <a:cxn ang="0">
                <a:pos x="2147483646" y="2135431396"/>
              </a:cxn>
              <a:cxn ang="0">
                <a:pos x="2147483646" y="2147483646"/>
              </a:cxn>
              <a:cxn ang="0">
                <a:pos x="2147483646" y="9923184"/>
              </a:cxn>
              <a:cxn ang="0">
                <a:pos x="2147483646" y="0"/>
              </a:cxn>
            </a:cxnLst>
            <a:rect l="0" t="0" r="0" b="0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00FF">
              <a:alpha val="20000"/>
            </a:srgbClr>
          </a:solidFill>
          <a:ln w="0" cap="flat" cmpd="sng">
            <a:solidFill>
              <a:srgbClr val="FFFF00"/>
            </a:solidFill>
            <a:prstDash val="sysDot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088" name="tren con duong 2 loi 1 lan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6172200"/>
            <a:ext cx="68580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6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/>
            <a:endParaRPr lang="vi-VN" altLang="en-US" b="1" dirty="0">
              <a:latin typeface="Arial" panose="020B0604020202020204" pitchFamily="34" charset="0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8" name="AutoShape 20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60" name="AutoShape 22"/>
          <p:cNvSpPr/>
          <p:nvPr/>
        </p:nvSpPr>
        <p:spPr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61" name="AutoShape 2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62" name="AutoShape 24"/>
          <p:cNvSpPr/>
          <p:nvPr/>
        </p:nvSpPr>
        <p:spPr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4" name="Mo uoc ngay m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65" name="Group 29"/>
          <p:cNvGrpSpPr/>
          <p:nvPr/>
        </p:nvGrpSpPr>
        <p:grpSpPr>
          <a:xfrm>
            <a:off x="3171825" y="5638800"/>
            <a:ext cx="5133975" cy="835025"/>
            <a:chOff x="4200" y="1980"/>
            <a:chExt cx="6675" cy="1425"/>
          </a:xfrm>
        </p:grpSpPr>
        <p:sp>
          <p:nvSpPr>
            <p:cNvPr id="10266" name="Freeform 30"/>
            <p:cNvSpPr/>
            <p:nvPr/>
          </p:nvSpPr>
          <p:spPr>
            <a:xfrm>
              <a:off x="4200" y="1980"/>
              <a:ext cx="6660" cy="75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0" t="0" r="0" b="0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31"/>
            <p:cNvSpPr/>
            <p:nvPr/>
          </p:nvSpPr>
          <p:spPr>
            <a:xfrm>
              <a:off x="4200" y="2318"/>
              <a:ext cx="6660" cy="75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0" t="0" r="0" b="0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32"/>
            <p:cNvSpPr/>
            <p:nvPr/>
          </p:nvSpPr>
          <p:spPr>
            <a:xfrm>
              <a:off x="4200" y="2487"/>
              <a:ext cx="6660" cy="75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0" t="0" r="0" b="0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33"/>
            <p:cNvSpPr/>
            <p:nvPr/>
          </p:nvSpPr>
          <p:spPr>
            <a:xfrm>
              <a:off x="4200" y="2655"/>
              <a:ext cx="6660" cy="75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0" t="0" r="0" b="0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63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34"/>
            <p:cNvSpPr/>
            <p:nvPr/>
          </p:nvSpPr>
          <p:spPr>
            <a:xfrm>
              <a:off x="4215" y="2149"/>
              <a:ext cx="6660" cy="75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0" t="0" r="0" b="0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71" name="Picture 35" descr="Lua chon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168900"/>
            <a:ext cx="1371600" cy="1155700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72" name="Picture 36" descr="Not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7950" y="5294313"/>
            <a:ext cx="541338" cy="1030287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73" name="Picture 37" descr="Not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13713" y="4953000"/>
            <a:ext cx="420687" cy="1136650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74" name="Picture 38" descr="Not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24163" y="5164138"/>
            <a:ext cx="436562" cy="1312862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75" name="Picture 39" descr="Not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05600" y="5522913"/>
            <a:ext cx="541338" cy="1030287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76" name="Picture 40" descr="Not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43600" y="5403850"/>
            <a:ext cx="450850" cy="996950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77" name="Picture 41" descr="Not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51213" y="5029200"/>
            <a:ext cx="434975" cy="996950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78" name="Picture 42" descr="Not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87863" y="5181600"/>
            <a:ext cx="388937" cy="996950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79" name="Picture 43" descr="Not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43800" y="5403850"/>
            <a:ext cx="446088" cy="996950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0" name="Picture 44" descr="Not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7150" y="5167313"/>
            <a:ext cx="501650" cy="954087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1" name="Rectangle 45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/>
            <a:endParaRPr lang="vi-VN" altLang="en-US" b="1" dirty="0">
              <a:latin typeface="Arial" panose="020B0604020202020204" pitchFamily="34" charset="0"/>
            </a:endParaRPr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322263" y="5664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3" name="AutoShape 48"/>
          <p:cNvSpPr/>
          <p:nvPr/>
        </p:nvSpPr>
        <p:spPr>
          <a:xfrm>
            <a:off x="2398713" y="1619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4572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5" name="AutoShape 50"/>
          <p:cNvSpPr/>
          <p:nvPr/>
        </p:nvSpPr>
        <p:spPr>
          <a:xfrm>
            <a:off x="3200400" y="685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86" name="AutoShape 51"/>
          <p:cNvSpPr/>
          <p:nvPr/>
        </p:nvSpPr>
        <p:spPr>
          <a:xfrm>
            <a:off x="1676400" y="1371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87" name="AutoShape 52"/>
          <p:cNvSpPr/>
          <p:nvPr/>
        </p:nvSpPr>
        <p:spPr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25" name="AutoShape 53"/>
          <p:cNvSpPr>
            <a:spLocks noChangeArrowheads="1"/>
          </p:cNvSpPr>
          <p:nvPr/>
        </p:nvSpPr>
        <p:spPr bwMode="auto">
          <a:xfrm>
            <a:off x="7848600" y="60960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89" name="Mo uoc ngay m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" y="68580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" name="Rectangle 54"/>
          <p:cNvSpPr/>
          <p:nvPr/>
        </p:nvSpPr>
        <p:spPr>
          <a:xfrm>
            <a:off x="990600" y="2209800"/>
            <a:ext cx="7467600" cy="1555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trß ch¬i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 “Thi xem ai nhanh "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H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1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4"/>
                </p:tgtEl>
              </p:cMediaNode>
            </p:audio>
            <p:audio>
              <p:cMediaNode>
                <p:cTn id="2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9"/>
                </p:tgtEl>
              </p:cMediaNode>
            </p:audio>
          </p:childTnLst>
        </p:cTn>
      </p:par>
    </p:tnLst>
    <p:bldLst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TextEdit="1"/>
          </p:cNvSpPr>
          <p:nvPr/>
        </p:nvSpPr>
        <p:spPr>
          <a:xfrm>
            <a:off x="2438400" y="838200"/>
            <a:ext cx="54102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kern="1200" cap="none" spc="-360" normalizeH="0" baseline="0" noProof="1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 panose="020B7200000000000000" pitchFamily="34" charset="0"/>
                <a:ea typeface=".VnTimeH" panose="020B7200000000000000" pitchFamily="34" charset="0"/>
                <a:cs typeface="+mn-cs"/>
              </a:rPr>
              <a:t>Më RéNG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600" b="0" i="0" u="none" strike="noStrike" kern="1200" cap="none" spc="-360" normalizeH="0" baseline="0" noProof="1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H" panose="020B7200000000000000" pitchFamily="34" charset="0"/>
              <a:ea typeface=".VnTimeH" panose="020B7200000000000000" pitchFamily="34" charset="0"/>
              <a:cs typeface="+mn-cs"/>
            </a:endParaRPr>
          </a:p>
        </p:txBody>
      </p:sp>
      <p:sp>
        <p:nvSpPr>
          <p:cNvPr id="17411" name="Rectangle 5"/>
          <p:cNvSpPr>
            <a:spLocks noGrp="1"/>
          </p:cNvSpPr>
          <p:nvPr>
            <p:ph idx="1"/>
          </p:nvPr>
        </p:nvSpPr>
        <p:spPr>
          <a:xfrm>
            <a:off x="2362200" y="2667000"/>
            <a:ext cx="5791200" cy="34290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r>
              <a:rPr lang="en-US" altLang="en-US" sz="4800" dirty="0">
                <a:solidFill>
                  <a:srgbClr val="000000"/>
                </a:solidFill>
                <a:latin typeface=".VnTime" panose="020B7200000000000000" pitchFamily="34" charset="0"/>
              </a:rPr>
              <a:t>         Con h·y kÓ tªn mét vµi lo¹i qu¶ mµ con biÕt.</a:t>
            </a:r>
          </a:p>
        </p:txBody>
      </p:sp>
      <p:pic>
        <p:nvPicPr>
          <p:cNvPr id="17412" name="Picture 7" descr="Soạn tin 780461 gửi tới số 8213"/>
          <p:cNvPicPr>
            <a:picLocks noGrp="1" noChangeAspect="1"/>
          </p:cNvPicPr>
          <p:nvPr>
            <p:ph type="title"/>
          </p:nvPr>
        </p:nvPicPr>
        <p:blipFill>
          <a:blip r:embed="rId3"/>
          <a:stretch>
            <a:fillRect/>
          </a:stretch>
        </p:blipFill>
        <p:spPr>
          <a:xfrm>
            <a:off x="6858000" y="4248150"/>
            <a:ext cx="1555750" cy="2609850"/>
          </a:xfrm>
          <a:ln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055%20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4191000" cy="314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1" name="Picture 5" descr="du-d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000"/>
            <a:ext cx="4191000" cy="2728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3" name="Picture 7" descr="quahong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657600"/>
            <a:ext cx="3733800" cy="301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43" descr="Ho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526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43" descr="Ho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19050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43" descr="Ho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57912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43" descr="Ho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44958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43" descr="Ho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11430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43" descr="Ho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12192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43" descr="Ho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22860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Picture 43" descr="Ho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49530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1" name="Picture 43" descr="Ho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55626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2" name="Picture 43" descr="Ho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56388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8" name="Picture 16" descr="images (3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304800"/>
            <a:ext cx="36576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4" name="Picture 43" descr="Ho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14478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5" name="Picture 43" descr="Ho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19050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6" name="Picture 43" descr="Ho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19812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7" name="Picture 43" descr="Ho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12954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272</Words>
  <Application>Microsoft Office PowerPoint</Application>
  <PresentationFormat>On-screen Show (4:3)</PresentationFormat>
  <Paragraphs>32</Paragraphs>
  <Slides>13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.VnArial</vt:lpstr>
      <vt:lpstr>.VnTime</vt:lpstr>
      <vt:lpstr>.VnTimeH</vt:lpstr>
      <vt:lpstr>Arial</vt:lpstr>
      <vt:lpstr>Arial Black</vt:lpstr>
      <vt:lpstr>Times New Roman</vt:lpstr>
      <vt:lpstr>Wingdings</vt:lpstr>
      <vt:lpstr>Default Design</vt:lpstr>
      <vt:lpstr>Glass Layers</vt:lpstr>
      <vt:lpstr>PowerPoint Presentation</vt:lpstr>
      <vt:lpstr>PowerPoint Presentation</vt:lpstr>
      <vt:lpstr>Quả cam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Anh</dc:creator>
  <cp:lastModifiedBy>Administrator</cp:lastModifiedBy>
  <cp:revision>57</cp:revision>
  <dcterms:created xsi:type="dcterms:W3CDTF">2009-12-25T05:35:32Z</dcterms:created>
  <dcterms:modified xsi:type="dcterms:W3CDTF">2026-03-13T07:37:04Z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95CEA1EE3A594C52BF329DDFFF7D1EFE_13</vt:lpwstr>
  </property>
  <property fmtid="{D5CDD505-2E9C-101B-9397-08002B2CF9AE}" pid="3" name="KSOProductBuildVer">
    <vt:lpwstr>1033-12.2.0.23196</vt:lpwstr>
  </property>
</Properties>
</file>