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71" r:id="rId3"/>
    <p:sldId id="384" r:id="rId4"/>
    <p:sldId id="395" r:id="rId5"/>
    <p:sldId id="396" r:id="rId6"/>
    <p:sldId id="397" r:id="rId7"/>
    <p:sldId id="386" r:id="rId8"/>
    <p:sldId id="374" r:id="rId9"/>
    <p:sldId id="394" r:id="rId10"/>
    <p:sldId id="398" r:id="rId11"/>
    <p:sldId id="393" r:id="rId12"/>
    <p:sldId id="391" r:id="rId13"/>
    <p:sldId id="392" r:id="rId14"/>
    <p:sldId id="387" r:id="rId15"/>
    <p:sldId id="388" r:id="rId16"/>
    <p:sldId id="350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A60656"/>
    <a:srgbClr val="00FF00"/>
    <a:srgbClr val="FFCC00"/>
    <a:srgbClr val="000000"/>
    <a:srgbClr val="660033"/>
    <a:srgbClr val="00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660"/>
  </p:normalViewPr>
  <p:slideViewPr>
    <p:cSldViewPr showGuides="1">
      <p:cViewPr varScale="1">
        <p:scale>
          <a:sx n="59" d="100"/>
          <a:sy n="59" d="100"/>
        </p:scale>
        <p:origin x="1716" y="42"/>
      </p:cViewPr>
      <p:guideLst>
        <p:guide orient="horz" pos="214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073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051" name="Freeform 5"/>
          <p:cNvSpPr/>
          <p:nvPr/>
        </p:nvSpPr>
        <p:spPr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2052" name="Group 6"/>
          <p:cNvGrpSpPr/>
          <p:nvPr/>
        </p:nvGrpSpPr>
        <p:grpSpPr>
          <a:xfrm>
            <a:off x="-1587" y="6034088"/>
            <a:ext cx="7845425" cy="850900"/>
            <a:chOff x="0" y="3792"/>
            <a:chExt cx="4942" cy="536"/>
          </a:xfrm>
        </p:grpSpPr>
        <p:sp>
          <p:nvSpPr>
            <p:cNvPr id="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2066" name="Group 8"/>
            <p:cNvGrpSpPr/>
            <p:nvPr userDrawn="1"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068" name="Freeform 9"/>
              <p:cNvSpPr/>
              <p:nvPr userDrawn="1"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9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0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1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2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053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/>
            <p:nvPr userDrawn="1"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0" name="Freeform 17"/>
            <p:cNvSpPr/>
            <p:nvPr userDrawn="1"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1" name="Freeform 18"/>
            <p:cNvSpPr/>
            <p:nvPr userDrawn="1"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2" name="Freeform 19"/>
            <p:cNvSpPr/>
            <p:nvPr userDrawn="1"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3" name="Freeform 20"/>
            <p:cNvSpPr/>
            <p:nvPr userDrawn="1"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4" name="Freeform 21"/>
            <p:cNvSpPr/>
            <p:nvPr userDrawn="1"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287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3287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22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2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097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075" name="Freeform 5"/>
          <p:cNvSpPr/>
          <p:nvPr/>
        </p:nvSpPr>
        <p:spPr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3076" name="Group 6"/>
          <p:cNvGrpSpPr/>
          <p:nvPr/>
        </p:nvGrpSpPr>
        <p:grpSpPr>
          <a:xfrm>
            <a:off x="-1587" y="6034088"/>
            <a:ext cx="7845425" cy="850900"/>
            <a:chOff x="0" y="3792"/>
            <a:chExt cx="4942" cy="536"/>
          </a:xfrm>
        </p:grpSpPr>
        <p:sp>
          <p:nvSpPr>
            <p:cNvPr id="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3090" name="Group 8"/>
            <p:cNvGrpSpPr/>
            <p:nvPr userDrawn="1"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3092" name="Freeform 9"/>
              <p:cNvSpPr/>
              <p:nvPr userDrawn="1"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3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4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5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6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077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/>
            <p:nvPr userDrawn="1"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4" name="Freeform 17"/>
            <p:cNvSpPr/>
            <p:nvPr userDrawn="1"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5" name="Freeform 18"/>
            <p:cNvSpPr/>
            <p:nvPr userDrawn="1"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6" name="Freeform 19"/>
            <p:cNvSpPr/>
            <p:nvPr userDrawn="1"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7" name="Freeform 20"/>
            <p:cNvSpPr/>
            <p:nvPr userDrawn="1"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8" name="Freeform 21"/>
            <p:cNvSpPr/>
            <p:nvPr userDrawn="1"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287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3287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22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2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768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Freeform 5"/>
          <p:cNvSpPr/>
          <p:nvPr/>
        </p:nvSpPr>
        <p:spPr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1028" name="Group 6"/>
          <p:cNvGrpSpPr/>
          <p:nvPr/>
        </p:nvGrpSpPr>
        <p:grpSpPr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2768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/>
            <p:nvPr userDrawn="1"/>
          </p:nvGrpSpPr>
          <p:grpSpPr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/>
              <p:nvPr userDrawn="1"/>
            </p:nvSpPr>
            <p:spPr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5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6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7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8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27694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6" name="Freeform 17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7" name="Freeform 18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8" name="Freeform 19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9" name="Freeform 20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0" name="Freeform 21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2770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31" name="Rectangle 2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32770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0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0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2.xml"/><Relationship Id="rId5" Type="http://schemas.openxmlformats.org/officeDocument/2006/relationships/image" Target="../media/image8.png"/><Relationship Id="rId4" Type="http://schemas.openxmlformats.org/officeDocument/2006/relationships/audio" Target="../media/audio1.wav"/><Relationship Id="rId3" Type="http://schemas.openxmlformats.org/officeDocument/2006/relationships/image" Target="../media/image7.GIF"/><Relationship Id="rId2" Type="http://schemas.openxmlformats.org/officeDocument/2006/relationships/image" Target="../media/image1.GIF"/><Relationship Id="rId1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jpe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8310" y="1845945"/>
            <a:ext cx="82296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GIÁO ÁN</a:t>
            </a:r>
            <a:b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LÀM QUEN VỚI TOÁN</a:t>
            </a:r>
            <a:endParaRPr kumimoji="0" lang="en-US" altLang="en-US" sz="4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4581" name="WordArt 24"/>
          <p:cNvSpPr>
            <a:spLocks noTextEdit="1"/>
          </p:cNvSpPr>
          <p:nvPr/>
        </p:nvSpPr>
        <p:spPr>
          <a:xfrm>
            <a:off x="762000" y="3209290"/>
            <a:ext cx="7772400" cy="82359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r>
              <a:rPr lang="en-US" sz="3600" spc="-360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PHÂN BIỆT HÌNH VUÔNG, HÌNH CHỮ NHẬT</a:t>
            </a:r>
            <a:endParaRPr lang="en-US" sz="3600" spc="-360">
              <a:ln w="127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8553" name="Rectangle 25"/>
          <p:cNvSpPr/>
          <p:nvPr/>
        </p:nvSpPr>
        <p:spPr>
          <a:xfrm>
            <a:off x="1295400" y="3962400"/>
            <a:ext cx="6705600" cy="114363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algn="ctr"/>
            <a:r>
              <a:rPr lang="en-US" altLang="en-US" sz="2400" dirty="0">
                <a:latin typeface=".VnTime" panose="020B7200000000000000" pitchFamily="34" charset="0"/>
              </a:rPr>
              <a:t>          </a:t>
            </a:r>
            <a:endParaRPr lang="en-US" altLang="en-US" sz="2400" dirty="0">
              <a:latin typeface=".VnTime" panose="020B7200000000000000" pitchFamily="34" charset="0"/>
            </a:endParaRPr>
          </a:p>
          <a:p>
            <a:pPr algn="ctr"/>
            <a:r>
              <a:rPr lang="en-US" altLang="en-US" sz="4000" b="1" dirty="0">
                <a:solidFill>
                  <a:srgbClr val="66FF33"/>
                </a:solidFill>
                <a:latin typeface="Times New Roman" panose="02020603050405020304" pitchFamily="18" charset="0"/>
              </a:rPr>
              <a:t>Lứa tuổi: Trẻ 4-5 tuổi</a:t>
            </a:r>
            <a:endParaRPr lang="en-US" altLang="en-US" sz="4000" b="1" dirty="0">
              <a:solidFill>
                <a:srgbClr val="66FF33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en-US" sz="4000" b="1" dirty="0">
              <a:solidFill>
                <a:srgbClr val="66FF33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4583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05800" y="11430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4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7600" y="1295400"/>
            <a:ext cx="609600" cy="587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5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4400" y="6096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6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73025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7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699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8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451485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1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6139815"/>
            <a:ext cx="12192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2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10600" y="9144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4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24600" y="11430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6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6139815"/>
            <a:ext cx="762000" cy="7350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7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6324600"/>
            <a:ext cx="609600" cy="587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601" name="Picture 43" descr="Ho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6096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8"/>
          <p:cNvSpPr>
            <a:spLocks noTextEdit="1"/>
          </p:cNvSpPr>
          <p:nvPr/>
        </p:nvSpPr>
        <p:spPr>
          <a:xfrm>
            <a:off x="1066800" y="381000"/>
            <a:ext cx="7109460" cy="6648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800" b="1" i="0" u="none" strike="noStrike" kern="1200" cap="none" spc="0" normalizeH="0" baseline="0" noProof="1">
                <a:ln w="9525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UỶ BAN NHÂN DÂN PHƯỜNG VIỆT HƯNG</a:t>
            </a:r>
            <a:endParaRPr kumimoji="0" lang="en-US" sz="1800" b="1" i="0" u="none" strike="noStrike" kern="1200" cap="none" spc="0" normalizeH="0" baseline="0" noProof="1">
              <a:ln w="9525" cap="flat" cmpd="sng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800" b="1" i="0" u="none" strike="noStrike" kern="1200" cap="none" spc="0" normalizeH="0" baseline="0" noProof="1">
                <a:ln w="9525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TRƯỜNG MN ĐỨC GIANG</a:t>
            </a:r>
            <a:endParaRPr kumimoji="0" lang="en-US" sz="1800" b="1" i="0" u="none" strike="noStrike" kern="1200" cap="none" spc="0" normalizeH="0" baseline="0" noProof="1">
              <a:ln w="9525" cap="flat" cmpd="sng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7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3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8553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3">
                                            <p:txEl>
                                              <p:charRg st="32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8553">
                                            <p:txEl>
                                              <p:charRg st="32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4085" name="Text Box 21"/>
          <p:cNvSpPr txBox="1"/>
          <p:nvPr/>
        </p:nvSpPr>
        <p:spPr>
          <a:xfrm>
            <a:off x="5181600" y="76200"/>
            <a:ext cx="2538413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latin typeface="Arial" panose="020B0604020202020204" pitchFamily="34" charset="0"/>
              </a:rPr>
              <a:t>XẾP HÌNH CHỮ NHẬT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86" name="Rectangle 22"/>
          <p:cNvSpPr/>
          <p:nvPr/>
        </p:nvSpPr>
        <p:spPr>
          <a:xfrm>
            <a:off x="5257800" y="5334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87" name="Rectangle 23"/>
          <p:cNvSpPr/>
          <p:nvPr/>
        </p:nvSpPr>
        <p:spPr>
          <a:xfrm>
            <a:off x="5257800" y="21336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88" name="Rectangle 24"/>
          <p:cNvSpPr/>
          <p:nvPr/>
        </p:nvSpPr>
        <p:spPr>
          <a:xfrm>
            <a:off x="5257800" y="5334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89" name="Rectangle 25"/>
          <p:cNvSpPr/>
          <p:nvPr/>
        </p:nvSpPr>
        <p:spPr>
          <a:xfrm>
            <a:off x="7467600" y="5334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90" name="Text Box 26"/>
          <p:cNvSpPr txBox="1"/>
          <p:nvPr/>
        </p:nvSpPr>
        <p:spPr>
          <a:xfrm>
            <a:off x="5486400" y="2362200"/>
            <a:ext cx="2446338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dirty="0">
                <a:latin typeface="Times New Roman" panose="02020603050405020304" pitchFamily="18" charset="0"/>
              </a:rPr>
              <a:t>4 QUE TÍNH MÀU XANH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344091" name="Rectangle 27"/>
          <p:cNvSpPr/>
          <p:nvPr/>
        </p:nvSpPr>
        <p:spPr>
          <a:xfrm>
            <a:off x="5486400" y="28194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2" name="Rectangle 28"/>
          <p:cNvSpPr/>
          <p:nvPr/>
        </p:nvSpPr>
        <p:spPr>
          <a:xfrm>
            <a:off x="5486400" y="32004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3" name="Rectangle 29"/>
          <p:cNvSpPr/>
          <p:nvPr/>
        </p:nvSpPr>
        <p:spPr>
          <a:xfrm>
            <a:off x="5486400" y="35052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4" name="Rectangle 30"/>
          <p:cNvSpPr/>
          <p:nvPr/>
        </p:nvSpPr>
        <p:spPr>
          <a:xfrm>
            <a:off x="5486400" y="38100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5" name="Rectangle 31"/>
          <p:cNvSpPr/>
          <p:nvPr/>
        </p:nvSpPr>
        <p:spPr>
          <a:xfrm>
            <a:off x="5181600" y="446405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96" name="Rectangle 32"/>
          <p:cNvSpPr/>
          <p:nvPr/>
        </p:nvSpPr>
        <p:spPr>
          <a:xfrm>
            <a:off x="5181600" y="606425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97" name="Rectangle 33"/>
          <p:cNvSpPr/>
          <p:nvPr/>
        </p:nvSpPr>
        <p:spPr>
          <a:xfrm>
            <a:off x="5181600" y="446405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98" name="Rectangle 34"/>
          <p:cNvSpPr/>
          <p:nvPr/>
        </p:nvSpPr>
        <p:spPr>
          <a:xfrm>
            <a:off x="7696200" y="446405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4099" name="Text Box 35"/>
          <p:cNvSpPr txBox="1"/>
          <p:nvPr/>
        </p:nvSpPr>
        <p:spPr>
          <a:xfrm>
            <a:off x="6096000" y="6216650"/>
            <a:ext cx="9271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dirty="0">
                <a:latin typeface="Arial" panose="020B0604020202020204" pitchFamily="34" charset="0"/>
              </a:rPr>
              <a:t>4 CẠNH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85" grpId="0"/>
      <p:bldP spid="344086" grpId="0" animBg="1"/>
      <p:bldP spid="344087" grpId="0" animBg="1"/>
      <p:bldP spid="344088" grpId="0" animBg="1"/>
      <p:bldP spid="344089" grpId="0" animBg="1"/>
      <p:bldP spid="344090" grpId="0"/>
      <p:bldP spid="344095" grpId="0" animBg="1"/>
      <p:bldP spid="344096" grpId="0" animBg="1"/>
      <p:bldP spid="344097" grpId="0" animBg="1"/>
      <p:bldP spid="344098" grpId="0" animBg="1"/>
      <p:bldP spid="3440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6900" name="Text Box 4"/>
          <p:cNvSpPr txBox="1"/>
          <p:nvPr/>
        </p:nvSpPr>
        <p:spPr>
          <a:xfrm>
            <a:off x="1219200" y="762000"/>
            <a:ext cx="6510338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latin typeface="Arial" panose="020B0604020202020204" pitchFamily="34" charset="0"/>
              </a:rPr>
              <a:t>SỰ GIỐNG NHAU GIỮA HÌNH VUÔNG VÀ HÌNH CHỮ NHẬT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6903" name="Rectangle 7"/>
          <p:cNvSpPr/>
          <p:nvPr/>
        </p:nvSpPr>
        <p:spPr>
          <a:xfrm>
            <a:off x="1371600" y="1905000"/>
            <a:ext cx="23622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6904" name="Rectangle 8"/>
          <p:cNvSpPr/>
          <p:nvPr/>
        </p:nvSpPr>
        <p:spPr>
          <a:xfrm>
            <a:off x="1371600" y="1905000"/>
            <a:ext cx="2362200" cy="228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6905" name="Rectangle 9"/>
          <p:cNvSpPr/>
          <p:nvPr/>
        </p:nvSpPr>
        <p:spPr>
          <a:xfrm>
            <a:off x="1371600" y="4191000"/>
            <a:ext cx="2362200" cy="228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6906" name="Rectangle 10"/>
          <p:cNvSpPr/>
          <p:nvPr/>
        </p:nvSpPr>
        <p:spPr>
          <a:xfrm>
            <a:off x="1295400" y="1905000"/>
            <a:ext cx="1524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6907" name="Rectangle 11"/>
          <p:cNvSpPr/>
          <p:nvPr/>
        </p:nvSpPr>
        <p:spPr>
          <a:xfrm>
            <a:off x="3581400" y="1905000"/>
            <a:ext cx="1524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6908" name="Rectangle 12"/>
          <p:cNvSpPr/>
          <p:nvPr/>
        </p:nvSpPr>
        <p:spPr>
          <a:xfrm>
            <a:off x="4267200" y="1905000"/>
            <a:ext cx="33528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6909" name="Rectangle 13"/>
          <p:cNvSpPr/>
          <p:nvPr/>
        </p:nvSpPr>
        <p:spPr>
          <a:xfrm>
            <a:off x="4267200" y="1905000"/>
            <a:ext cx="33528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6910" name="Rectangle 14"/>
          <p:cNvSpPr/>
          <p:nvPr/>
        </p:nvSpPr>
        <p:spPr>
          <a:xfrm>
            <a:off x="4267200" y="4267200"/>
            <a:ext cx="3352800" cy="228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6911" name="Rectangle 15"/>
          <p:cNvSpPr/>
          <p:nvPr/>
        </p:nvSpPr>
        <p:spPr>
          <a:xfrm>
            <a:off x="4191000" y="1905000"/>
            <a:ext cx="1524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6912" name="Rectangle 16"/>
          <p:cNvSpPr/>
          <p:nvPr/>
        </p:nvSpPr>
        <p:spPr>
          <a:xfrm>
            <a:off x="7467600" y="1905000"/>
            <a:ext cx="1524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6913" name="Text Box 17"/>
          <p:cNvSpPr txBox="1"/>
          <p:nvPr/>
        </p:nvSpPr>
        <p:spPr>
          <a:xfrm>
            <a:off x="3276600" y="5181600"/>
            <a:ext cx="2165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latin typeface="Arial" panose="020B0604020202020204" pitchFamily="34" charset="0"/>
              </a:rPr>
              <a:t>CÙNG CÓ 4 CẠNH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0" grpId="0"/>
      <p:bldP spid="336904" grpId="0" animBg="1"/>
      <p:bldP spid="336905" grpId="0" animBg="1"/>
      <p:bldP spid="336906" grpId="0" animBg="1"/>
      <p:bldP spid="336907" grpId="0" animBg="1"/>
      <p:bldP spid="336909" grpId="0" animBg="1"/>
      <p:bldP spid="336910" grpId="0" animBg="1"/>
      <p:bldP spid="336911" grpId="0" animBg="1"/>
      <p:bldP spid="336912" grpId="0" animBg="1"/>
      <p:bldP spid="3369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24" name="Rectangle 4"/>
          <p:cNvSpPr/>
          <p:nvPr/>
        </p:nvSpPr>
        <p:spPr>
          <a:xfrm>
            <a:off x="0" y="1905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25" name="Rectangle 5"/>
          <p:cNvSpPr/>
          <p:nvPr/>
        </p:nvSpPr>
        <p:spPr>
          <a:xfrm>
            <a:off x="0" y="3352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26" name="Rectangle 6"/>
          <p:cNvSpPr/>
          <p:nvPr/>
        </p:nvSpPr>
        <p:spPr>
          <a:xfrm>
            <a:off x="1828800" y="1905000"/>
            <a:ext cx="15240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27" name="Rectangle 7"/>
          <p:cNvSpPr/>
          <p:nvPr/>
        </p:nvSpPr>
        <p:spPr>
          <a:xfrm>
            <a:off x="3962400" y="19050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28" name="Rectangle 8"/>
          <p:cNvSpPr/>
          <p:nvPr/>
        </p:nvSpPr>
        <p:spPr>
          <a:xfrm>
            <a:off x="3962400" y="3505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29" name="Rectangle 9"/>
          <p:cNvSpPr/>
          <p:nvPr/>
        </p:nvSpPr>
        <p:spPr>
          <a:xfrm>
            <a:off x="39624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30" name="Rectangle 10"/>
          <p:cNvSpPr/>
          <p:nvPr/>
        </p:nvSpPr>
        <p:spPr>
          <a:xfrm>
            <a:off x="64770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31" name="Rectangle 11"/>
          <p:cNvSpPr/>
          <p:nvPr/>
        </p:nvSpPr>
        <p:spPr>
          <a:xfrm>
            <a:off x="6781800" y="1905000"/>
            <a:ext cx="23622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2" name="Rectangle 12"/>
          <p:cNvSpPr/>
          <p:nvPr/>
        </p:nvSpPr>
        <p:spPr>
          <a:xfrm>
            <a:off x="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33" name="Rectangle 13"/>
          <p:cNvSpPr/>
          <p:nvPr/>
        </p:nvSpPr>
        <p:spPr>
          <a:xfrm>
            <a:off x="14478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37" name="Rectangle 17"/>
          <p:cNvSpPr/>
          <p:nvPr/>
        </p:nvSpPr>
        <p:spPr>
          <a:xfrm>
            <a:off x="609600" y="43434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8" name="Rectangle 18"/>
          <p:cNvSpPr/>
          <p:nvPr/>
        </p:nvSpPr>
        <p:spPr>
          <a:xfrm>
            <a:off x="609600" y="46482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9" name="Rectangle 19"/>
          <p:cNvSpPr/>
          <p:nvPr/>
        </p:nvSpPr>
        <p:spPr>
          <a:xfrm>
            <a:off x="609600" y="4953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0" name="Rectangle 20"/>
          <p:cNvSpPr/>
          <p:nvPr/>
        </p:nvSpPr>
        <p:spPr>
          <a:xfrm>
            <a:off x="609600" y="5257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1" name="Text Box 21"/>
          <p:cNvSpPr txBox="1"/>
          <p:nvPr/>
        </p:nvSpPr>
        <p:spPr>
          <a:xfrm>
            <a:off x="304800" y="5791200"/>
            <a:ext cx="2640013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b="1" dirty="0">
                <a:latin typeface="Times New Roman" panose="02020603050405020304" pitchFamily="18" charset="0"/>
              </a:rPr>
              <a:t>4 CẠNH DÀI BẰNG NHAU</a:t>
            </a:r>
            <a:endParaRPr lang="en-US" altLang="en-US" sz="1600" b="1" dirty="0">
              <a:latin typeface="Times New Roman" panose="02020603050405020304" pitchFamily="18" charset="0"/>
            </a:endParaRPr>
          </a:p>
        </p:txBody>
      </p:sp>
      <p:sp>
        <p:nvSpPr>
          <p:cNvPr id="337942" name="Rectangle 22"/>
          <p:cNvSpPr/>
          <p:nvPr/>
        </p:nvSpPr>
        <p:spPr>
          <a:xfrm>
            <a:off x="3962400" y="4267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3" name="Rectangle 23"/>
          <p:cNvSpPr/>
          <p:nvPr/>
        </p:nvSpPr>
        <p:spPr>
          <a:xfrm>
            <a:off x="3962400" y="4648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4" name="Rectangle 24"/>
          <p:cNvSpPr/>
          <p:nvPr/>
        </p:nvSpPr>
        <p:spPr>
          <a:xfrm>
            <a:off x="3962400" y="51816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5" name="Rectangle 25"/>
          <p:cNvSpPr/>
          <p:nvPr/>
        </p:nvSpPr>
        <p:spPr>
          <a:xfrm>
            <a:off x="3962400" y="54102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6" name="Line 26"/>
          <p:cNvSpPr/>
          <p:nvPr/>
        </p:nvSpPr>
        <p:spPr>
          <a:xfrm>
            <a:off x="3886200" y="42672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337947" name="Text Box 27"/>
          <p:cNvSpPr txBox="1"/>
          <p:nvPr/>
        </p:nvSpPr>
        <p:spPr>
          <a:xfrm rot="-5400000">
            <a:off x="3352800" y="4343400"/>
            <a:ext cx="884238" cy="274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1200" dirty="0">
                <a:latin typeface="Times New Roman" panose="02020603050405020304" pitchFamily="18" charset="0"/>
              </a:rPr>
              <a:t>2 cạnh dài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337948" name="Line 28"/>
          <p:cNvSpPr/>
          <p:nvPr/>
        </p:nvSpPr>
        <p:spPr>
          <a:xfrm>
            <a:off x="3886200" y="51816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337949" name="Text Box 29"/>
          <p:cNvSpPr txBox="1"/>
          <p:nvPr/>
        </p:nvSpPr>
        <p:spPr>
          <a:xfrm rot="-5400000">
            <a:off x="3287713" y="5353050"/>
            <a:ext cx="922337" cy="2746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200" dirty="0">
                <a:latin typeface="Times New Roman" panose="02020603050405020304" pitchFamily="18" charset="0"/>
              </a:rPr>
              <a:t>2 cạnh ngắn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337951" name="Rectangle 31"/>
          <p:cNvSpPr/>
          <p:nvPr/>
        </p:nvSpPr>
        <p:spPr>
          <a:xfrm>
            <a:off x="1828800" y="19050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52" name="Rectangle 32"/>
          <p:cNvSpPr/>
          <p:nvPr/>
        </p:nvSpPr>
        <p:spPr>
          <a:xfrm>
            <a:off x="1828800" y="33528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53" name="Rectangle 33"/>
          <p:cNvSpPr/>
          <p:nvPr/>
        </p:nvSpPr>
        <p:spPr>
          <a:xfrm>
            <a:off x="18288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54" name="Rectangle 34"/>
          <p:cNvSpPr/>
          <p:nvPr/>
        </p:nvSpPr>
        <p:spPr>
          <a:xfrm>
            <a:off x="32004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55" name="Rectangle 35"/>
          <p:cNvSpPr/>
          <p:nvPr/>
        </p:nvSpPr>
        <p:spPr>
          <a:xfrm>
            <a:off x="6781800" y="19050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56" name="Rectangle 36"/>
          <p:cNvSpPr/>
          <p:nvPr/>
        </p:nvSpPr>
        <p:spPr>
          <a:xfrm>
            <a:off x="6781800" y="35052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57" name="Rectangle 37"/>
          <p:cNvSpPr/>
          <p:nvPr/>
        </p:nvSpPr>
        <p:spPr>
          <a:xfrm>
            <a:off x="67818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58" name="Rectangle 38"/>
          <p:cNvSpPr/>
          <p:nvPr/>
        </p:nvSpPr>
        <p:spPr>
          <a:xfrm>
            <a:off x="89916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59" name="Text Box 39"/>
          <p:cNvSpPr txBox="1"/>
          <p:nvPr/>
        </p:nvSpPr>
        <p:spPr>
          <a:xfrm>
            <a:off x="2852738" y="6096000"/>
            <a:ext cx="6291262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4 CẠNH: 2 CẠNH DÀI BẰNG NHAU, 2 CANH NGẮN BẰNG NHAU</a:t>
            </a:r>
            <a:endParaRPr lang="en-US" altLang="en-US" sz="1600" b="1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60" name="Text Box 40"/>
          <p:cNvSpPr txBox="1"/>
          <p:nvPr/>
        </p:nvSpPr>
        <p:spPr>
          <a:xfrm>
            <a:off x="1524000" y="457200"/>
            <a:ext cx="6446838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latin typeface="Arial" panose="020B0604020202020204" pitchFamily="34" charset="0"/>
              </a:rPr>
              <a:t>SỰ KHÁC NHAU GIỮA HÌNH VUÔNG  VÀ HÌNH CHỮ NHẬT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7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37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900" decel="100000" fill="hold"/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37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900" decel="100000" fill="hold"/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37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37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900" decel="100000" fill="hold"/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3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3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3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3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33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animBg="1"/>
      <p:bldP spid="337925" grpId="0" animBg="1"/>
      <p:bldP spid="337927" grpId="0" animBg="1"/>
      <p:bldP spid="337928" grpId="0" animBg="1"/>
      <p:bldP spid="337929" grpId="0" animBg="1"/>
      <p:bldP spid="337930" grpId="0" animBg="1"/>
      <p:bldP spid="337932" grpId="0" animBg="1"/>
      <p:bldP spid="337933" grpId="0" animBg="1"/>
      <p:bldP spid="337941" grpId="0"/>
      <p:bldP spid="337947" grpId="0"/>
      <p:bldP spid="337949" grpId="0"/>
      <p:bldP spid="337951" grpId="0" animBg="1"/>
      <p:bldP spid="337952" grpId="0" animBg="1"/>
      <p:bldP spid="337953" grpId="0" animBg="1"/>
      <p:bldP spid="337954" grpId="0" animBg="1"/>
      <p:bldP spid="337955" grpId="0" animBg="1"/>
      <p:bldP spid="337956" grpId="0" animBg="1"/>
      <p:bldP spid="337957" grpId="0" animBg="1"/>
      <p:bldP spid="337958" grpId="0" animBg="1"/>
      <p:bldP spid="337959" grpId="0"/>
      <p:bldP spid="3379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19400"/>
            <a:ext cx="82296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PHẦN 3: LUYỆN TẬP</a:t>
            </a:r>
            <a:endParaRPr kumimoji="0" lang="en-US" altLang="en-US" sz="4400" b="0" i="0" u="none" strike="noStrike" kern="1200" cap="none" spc="0" normalizeH="0" baseline="0" noProof="0">
              <a:ln>
                <a:solidFill>
                  <a:srgbClr val="FFFFFF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0767" name="Rectangle 15"/>
          <p:cNvSpPr/>
          <p:nvPr/>
        </p:nvSpPr>
        <p:spPr>
          <a:xfrm>
            <a:off x="5715000" y="1295400"/>
            <a:ext cx="3124200" cy="35814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6" name="Rectangle 4"/>
          <p:cNvSpPr/>
          <p:nvPr/>
        </p:nvSpPr>
        <p:spPr>
          <a:xfrm rot="5400000">
            <a:off x="1257300" y="495300"/>
            <a:ext cx="2819400" cy="4724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7" name="Rectangle 5"/>
          <p:cNvSpPr/>
          <p:nvPr/>
        </p:nvSpPr>
        <p:spPr>
          <a:xfrm>
            <a:off x="1752600" y="4724400"/>
            <a:ext cx="1143000" cy="762000"/>
          </a:xfrm>
          <a:prstGeom prst="rect">
            <a:avLst/>
          </a:prstGeom>
          <a:solidFill>
            <a:srgbClr val="00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9" name="Oval 7"/>
          <p:cNvSpPr/>
          <p:nvPr/>
        </p:nvSpPr>
        <p:spPr>
          <a:xfrm>
            <a:off x="3048000" y="5867400"/>
            <a:ext cx="990600" cy="9906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0" name="Rectangle 8"/>
          <p:cNvSpPr/>
          <p:nvPr/>
        </p:nvSpPr>
        <p:spPr>
          <a:xfrm>
            <a:off x="381000" y="4572000"/>
            <a:ext cx="1066800" cy="1219200"/>
          </a:xfrm>
          <a:prstGeom prst="rect">
            <a:avLst/>
          </a:prstGeom>
          <a:solidFill>
            <a:srgbClr val="0099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1" name="Rectangle 9"/>
          <p:cNvSpPr/>
          <p:nvPr/>
        </p:nvSpPr>
        <p:spPr>
          <a:xfrm>
            <a:off x="1828800" y="5638800"/>
            <a:ext cx="1143000" cy="1219200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3" name="AutoShape 11"/>
          <p:cNvSpPr/>
          <p:nvPr/>
        </p:nvSpPr>
        <p:spPr>
          <a:xfrm>
            <a:off x="5486400" y="5486400"/>
            <a:ext cx="1143000" cy="1371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4" name="Rectangle 12"/>
          <p:cNvSpPr/>
          <p:nvPr/>
        </p:nvSpPr>
        <p:spPr>
          <a:xfrm>
            <a:off x="152400" y="5943600"/>
            <a:ext cx="1600200" cy="914400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5" name="Text Box 13"/>
          <p:cNvSpPr txBox="1"/>
          <p:nvPr/>
        </p:nvSpPr>
        <p:spPr>
          <a:xfrm>
            <a:off x="1219200" y="915988"/>
            <a:ext cx="530860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TÌM HÌNH NHỎ TƯƠNG ỨNG, ĐỌC TO TÊN HÌNH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0766" name="Text Box 14"/>
          <p:cNvSpPr txBox="1"/>
          <p:nvPr/>
        </p:nvSpPr>
        <p:spPr>
          <a:xfrm>
            <a:off x="2819400" y="533400"/>
            <a:ext cx="3389313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TRÒ CHƠI 1: TÌM ĐÚNG HÌNH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0768" name="Rectangle 16"/>
          <p:cNvSpPr/>
          <p:nvPr/>
        </p:nvSpPr>
        <p:spPr>
          <a:xfrm>
            <a:off x="6705600" y="5867400"/>
            <a:ext cx="1371600" cy="990600"/>
          </a:xfrm>
          <a:prstGeom prst="rect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9" name="Rectangle 17"/>
          <p:cNvSpPr/>
          <p:nvPr/>
        </p:nvSpPr>
        <p:spPr>
          <a:xfrm>
            <a:off x="8153400" y="5715000"/>
            <a:ext cx="990600" cy="11430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70" name="AutoShape 18"/>
          <p:cNvSpPr/>
          <p:nvPr/>
        </p:nvSpPr>
        <p:spPr>
          <a:xfrm>
            <a:off x="4267200" y="5867400"/>
            <a:ext cx="1219200" cy="990600"/>
          </a:xfrm>
          <a:custGeom>
            <a:avLst/>
            <a:gdLst>
              <a:gd name="txL" fmla="*/ 4500 w 21600"/>
              <a:gd name="txT" fmla="*/ 4500 h 21600"/>
              <a:gd name="txR" fmla="*/ 17100 w 21600"/>
              <a:gd name="txB" fmla="*/ 17100 h 21600"/>
            </a:gdLst>
            <a:ahLst/>
            <a:cxnLst>
              <a:cxn ang="0">
                <a:pos x="1066800" y="495300"/>
              </a:cxn>
              <a:cxn ang="0">
                <a:pos x="609600" y="990600"/>
              </a:cxn>
              <a:cxn ang="0">
                <a:pos x="152400" y="495300"/>
              </a:cxn>
              <a:cxn ang="0">
                <a:pos x="609600" y="0"/>
              </a:cxn>
            </a:cxnLst>
            <a:rect l="txL" t="txT" r="txR" b="txB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903" name="WordArt 23"/>
          <p:cNvSpPr>
            <a:spLocks noTextEdit="1"/>
          </p:cNvSpPr>
          <p:nvPr/>
        </p:nvSpPr>
        <p:spPr>
          <a:xfrm>
            <a:off x="30480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  <a:endParaRPr lang="en-US" sz="3600">
              <a:ln w="12700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7904" name="WordArt 24"/>
          <p:cNvSpPr>
            <a:spLocks noTextEdit="1"/>
          </p:cNvSpPr>
          <p:nvPr/>
        </p:nvSpPr>
        <p:spPr>
          <a:xfrm>
            <a:off x="43434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  <a:endParaRPr lang="en-US" sz="3600">
              <a:ln w="12700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7905" name="WordArt 25"/>
          <p:cNvSpPr>
            <a:spLocks noTextEdit="1"/>
          </p:cNvSpPr>
          <p:nvPr/>
        </p:nvSpPr>
        <p:spPr>
          <a:xfrm>
            <a:off x="55626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  <a:endParaRPr lang="en-US" sz="3600">
              <a:ln w="12700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307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08092E-6 L 0.75833 -0.443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00" y="-2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307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5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30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7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307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307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255 C 0.09948 0.04347 0.00625 0.00648 0.29357 0.0044 C 0.31597 0.0007 0.33784 -0.00462 0.36024 -0.00763 C 0.37187 -0.01109 0.38385 -0.01271 0.39531 -0.01734 C 0.40034 -0.01919 0.40468 -0.02289 0.40955 -0.02543 C 0.41371 -0.02751 0.41788 -0.02982 0.42222 -0.03121 C 0.43368 -0.0356 0.446 -0.03722 0.45711 -0.04323 C 0.47465 -0.05225 0.45955 -0.04716 0.47309 -0.05133 C 0.47951 -0.05526 0.48541 -0.06011 0.49201 -0.06312 C 0.49496 -0.06797 0.49896 -0.0719 0.50156 -0.07722 C 0.50382 -0.08115 0.50451 -0.08647 0.50642 -0.09109 C 0.5059 -0.09572 0.50677 -0.10104 0.50468 -0.10497 C 0.49809 -0.11722 0.47795 -0.12485 0.46823 -0.13063 C 0.44566 -0.14404 0.42812 -0.15213 0.40312 -0.15653 C 0.35833 -0.15537 0.33142 -0.15352 0.29201 -0.14867 C 0.26389 -0.13826 0.23698 -0.12531 0.20798 -0.11884 C 0.15225 -0.09318 0.23229 -0.12878 0.16979 -0.10497 C 0.13559 -0.09179 0.10243 -0.07838 0.06666 -0.07491 C 0.01007 -0.06335 -0.04775 -0.06844 -0.10469 -0.07722 C -0.11997 -0.08485 -0.13473 -0.09063 -0.15087 -0.09503 C -0.16302 -0.10335 -0.17414 -0.10659 -0.18247 -0.12092 C -0.18473 -0.13664 -0.18299 -0.14936 -0.17934 -0.16462 C -0.17639 -0.17687 -0.17431 -0.19468 -0.16667 -0.20439 C -0.13646 -0.24231 -0.08698 -0.25595 -0.04601 -0.26011 C -0.01424 -0.25872 0.01736 -0.25803 0.04913 -0.25595 C 0.08246 -0.25364 0.11597 -0.24323 0.14913 -0.23815 C 0.18489 -0.22034 0.22118 -0.20948 0.25711 -0.19237 C 0.30052 -0.17225 0.33871 -0.14497 0.38576 -0.14057 C 0.40538 -0.13549 0.42482 -0.13318 0.44444 -0.12878 C 0.47309 -0.12924 0.50156 -0.12878 0.53021 -0.13063 C 0.53715 -0.13109 0.55086 -0.13479 0.55086 -0.13456 C 0.55764 -0.13757 0.56163 -0.14011 0.56666 -0.14682 C 0.56909 -0.16185 0.57569 -0.17919 0.58246 -0.19237 C 0.58385 -0.19861 0.58854 -0.2037 0.58889 -0.21017 C 0.58958 -0.22381 0.58264 -0.25294 0.57621 -0.26404 C 0.56944 -0.28994 0.54583 -0.32555 0.52534 -0.33549 C 0.51354 -0.34797 0.50139 -0.35237 0.48732 -0.36138 C 0.46944 -0.37271 0.45347 -0.38612 0.43333 -0.39121 C 0.41354 -0.40323 0.39496 -0.40693 0.37309 -0.40901 C 0.34114 -0.4178 0.30937 -0.40878 0.27777 -0.40323 C 0.27083 -0.40023 0.26406 -0.39815 0.25711 -0.39514 C 0.25538 -0.39422 0.25416 -0.39213 0.25243 -0.39121 C 0.2493 -0.38936 0.246 -0.38867 0.24288 -0.38728 C 0.24132 -0.38659 0.23802 -0.3852 0.23802 -0.3852 C 0.23246 -0.38034 0.22569 -0.37618 0.21909 -0.37341 C 0.21215 -0.36508 0.20243 -0.36485 0.19357 -0.36138 C 0.17569 -0.36208 0.15764 -0.36231 0.13975 -0.36323 C 0.12482 -0.36439 0.10885 -0.37294 0.09357 -0.37341 C 0.05711 -0.37456 0.02066 -0.37456 -0.0158 -0.37526 C -0.02604 -0.37757 -0.03559 -0.37965 -0.04601 -0.38127 C -0.04809 -0.38173 -0.05018 -0.38289 -0.05243 -0.38335 C -0.05816 -0.3845 -0.06407 -0.38404 -0.06979 -0.3852 C -0.07414 -0.38635 -0.07813 -0.38982 -0.08247 -0.39121 C -0.08646 -0.39607 -0.09011 -0.39699 -0.09532 -0.3993 C -0.1132 -0.41433 -0.08473 -0.39144 -0.10643 -0.40508 C -0.10973 -0.4074 -0.11268 -0.41063 -0.1158 -0.41318 C -0.1224 -0.41872 -0.13247 -0.41456 -0.13976 -0.41896 L -0.14289 -0.43283 " pathEditMode="relative" rAng="0" ptsTypes="ffffffffffffffffffffffffffffffffffffffffffffffffffffffffAA">
                                      <p:cBhvr>
                                        <p:cTn id="118" dur="2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00" y="-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57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307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047 C 0.04548 0.00463 0.0276 0.00185 0.05399 0.00648 C 0.13021 0.00578 0.20642 0.00555 0.28264 0.00417 C 0.31753 0.00347 0.35243 -0.00855 0.38732 -0.01156 C 0.39896 -0.01479 0.41024 -0.01734 0.42222 -0.01919 C 0.44045 -0.02474 0.45902 -0.02635 0.47777 -0.02913 C 0.49878 -0.03213 0.52014 -0.03976 0.54132 -0.04092 C 0.56406 -0.04185 0.5868 -0.04208 0.60955 -0.04277 C 0.63333 -0.04994 0.68038 -0.04948 0.70486 -0.05063 C 0.71319 -0.0541 0.7217 -0.05387 0.73021 -0.05641 C 0.73125 -0.05849 0.73368 -0.05988 0.73333 -0.06219 C 0.73281 -0.06543 0.71909 -0.08855 0.71597 -0.09179 C 0.71371 -0.09456 0.71041 -0.09549 0.70798 -0.09757 C 0.70468 -0.10057 0.70208 -0.10497 0.69843 -0.10751 C 0.69444 -0.11028 0.68993 -0.11098 0.68576 -0.11329 C 0.6658 -0.12485 0.646 -0.14034 0.62378 -0.14474 C 0.60434 -0.14843 0.58472 -0.15098 0.5651 -0.15445 C 0.54288 -0.15398 0.52066 -0.15445 0.49843 -0.1526 C 0.47691 -0.15075 0.48524 -0.14797 0.47152 -0.14265 C 0.46389 -0.13965 0.44809 -0.13919 0.44288 -0.13896 C 0.39323 -0.12878 0.34357 -0.12 0.29375 -0.11144 C 0.25573 -0.09641 0.21389 -0.10635 0.17465 -0.11329 C 0.16718 -0.1163 0.14722 -0.12393 0.14132 -0.12901 C 0.13368 -0.13572 0.12656 -0.14196 0.11753 -0.14474 C 0.11024 -0.15791 0.11371 -0.15306 0.10798 -0.16046 C 0.10955 -0.17364 0.11093 -0.18659 0.11267 -0.19953 C 0.11302 -0.20231 0.11284 -0.20554 0.11441 -0.20739 C 0.1184 -0.21317 0.12396 -0.21664 0.12864 -0.22127 C 0.13229 -0.22474 0.13281 -0.2319 0.13663 -0.23491 C 0.14531 -0.24208 0.15555 -0.24554 0.1651 -0.25063 C 0.19357 -0.26635 0.21823 -0.28254 0.24774 -0.29364 C 0.25521 -0.29641 0.27725 -0.30242 0.28576 -0.30358 C 0.29739 -0.30543 0.32066 -0.30751 0.32066 -0.30728 C 0.38715 -0.30612 0.40816 -0.30427 0.46198 -0.2978 C 0.48646 -0.29133 0.51198 -0.29063 0.53663 -0.28416 C 0.70538 -0.28531 0.73576 -0.28161 0.846 -0.29179 C 0.85503 -0.29456 0.86406 -0.29641 0.87309 -0.29965 C 0.87639 -0.3008 0.88264 -0.30358 0.88264 -0.30335 C 0.8842 -0.30612 0.88559 -0.3089 0.88732 -0.31144 C 0.88871 -0.31375 0.89132 -0.31468 0.89218 -0.31722 C 0.89444 -0.32323 0.89409 -0.3304 0.89531 -0.33687 C 0.89392 -0.36161 0.89149 -0.3845 0.8842 -0.40763 C 0.88021 -0.42011 0.87743 -0.42104 0.87152 -0.43306 C 0.86475 -0.44647 0.8625 -0.46173 0.85399 -0.47422 C 0.83993 -0.49456 0.8243 -0.50843 0.80642 -0.52323 C 0.79357 -0.53387 0.78211 -0.54797 0.76666 -0.5526 C 0.74218 -0.57156 0.77691 -0.54589 0.7493 -0.56254 C 0.74687 -0.56393 0.74514 -0.5667 0.74288 -0.56832 C 0.72777 -0.57849 0.70937 -0.58497 0.69218 -0.58797 C 0.67847 -0.5963 0.65798 -0.5963 0.64288 -0.59768 C 0.54218 -0.6437 0.42812 -0.60046 0.32066 -0.59976 C 0.30347 -0.59791 0.30086 -0.5963 0.2842 -0.59976 C 0.26597 -0.60393 0.27934 -0.6037 0.27309 -0.6037 " pathEditMode="relative" rAng="0" ptsTypes="ffffffffffffffffffffffffffffffffffffffffffffffffffffA">
                                      <p:cBhvr>
                                        <p:cTn id="123" dur="2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800" y="-3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4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307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-6.24277E-6 C 0.0092 0.00323 0.01788 0.00878 0.02708 0.01271 C 0.02934 0.01364 0.03108 0.01641 0.03333 0.0171 C 0.05139 0.02335 0.07205 0.0252 0.09045 0.02751 C 0.10851 0.02612 0.12639 0.0252 0.14444 0.02335 C 0.15729 0.02196 0.16979 0.01132 0.18264 0.00855 C 0.18368 0.00832 0.20226 0.00485 0.20799 0.00231 C 0.2158 -0.00116 0.22448 -0.00486 0.23177 -0.01041 C 0.25121 -0.02521 0.24132 -0.02035 0.25243 -0.02521 C 0.26476 -0.03746 0.26823 -0.04949 0.27621 -0.06544 C 0.27413 -0.07954 0.26979 -0.0881 0.25885 -0.09295 C 0.25625 -0.09411 0.25347 -0.09411 0.25087 -0.09503 C 0.24757 -0.09619 0.24132 -0.0992 0.24132 -0.0992 C 0.23715 -0.0985 0.23281 -0.09804 0.22865 -0.09712 C 0.21962 -0.09527 0.20156 -0.09087 0.20156 -0.09087 C 0.18351 -0.0807 0.16632 -0.06752 0.14774 -0.0592 C 0.13663 -0.04925 0.11476 -0.04648 0.10156 -0.0444 C 0.05746 -0.02266 -0.00451 -0.04556 -0.04913 -0.06752 C -0.05729 -0.07145 -0.06354 -0.07885 -0.07135 -0.08232 C -0.08177 -0.09272 -0.08715 -0.10498 -0.09514 -0.11839 C -0.09566 -0.12047 -0.09601 -0.12278 -0.0967 -0.12463 C -0.09757 -0.12694 -0.09913 -0.12856 -0.1 -0.13087 C -0.10851 -0.15584 -0.09861 -0.13411 -0.10625 -0.15006 C -0.10833 -0.16093 -0.10781 -0.15793 -0.10955 -0.1711 C -0.11059 -0.17966 -0.11267 -0.19654 -0.11267 -0.19654 C -0.10955 -0.22983 -0.10747 -0.25897 -0.07934 -0.26845 C -0.07205 -0.27423 -0.06528 -0.27816 -0.05712 -0.28116 C -0.04444 -0.28047 -0.0316 -0.28024 -0.01892 -0.27885 C -0.01424 -0.27839 -0.01354 -0.27515 -0.00955 -0.27261 C -0.00191 -0.26775 0.00642 -0.26128 0.01441 -0.25781 C 0.01701 -0.25434 0.01962 -0.25064 0.02222 -0.24717 C 0.02378 -0.24509 0.02708 -0.24093 0.02708 -0.24093 C 0.03073 -0.2259 0.02569 -0.24417 0.03333 -0.22613 C 0.03524 -0.22151 0.03628 -0.21596 0.03819 -0.21134 C 0.04514 -0.19492 0.05451 -0.18082 0.06198 -0.16486 C 0.07292 -0.14174 0.05451 -0.17365 0.07153 -0.14567 C 0.07604 -0.12764 0.09861 -0.10729 0.10955 -0.09712 C 0.1184 -0.08879 0.11615 -0.08879 0.12552 -0.08232 C 0.1316 -0.07816 0.13837 -0.07584 0.14444 -0.07168 C 0.14965 -0.06821 0.15521 -0.06521 0.16042 -0.06128 C 0.16267 -0.05966 0.16424 -0.05619 0.16667 -0.0548 C 0.18681 -0.04301 0.21024 -0.03631 0.23177 -0.03376 C 0.24705 -0.02983 0.2625 -0.03168 0.27778 -0.03584 C 0.28281 -0.04024 0.28906 -0.04162 0.29375 -0.04648 C 0.30121 -0.05388 0.30556 -0.06729 0.30955 -0.07816 C 0.31163 -0.0918 0.31042 -0.08694 0.31441 -0.10128 C 0.31545 -0.10475 0.31753 -0.11191 0.31753 -0.11191 C 0.3184 -0.11839 0.32066 -0.1244 0.32066 -0.13087 C 0.32066 -0.16579 0.31597 -0.20001 0.3 -0.22821 C 0.29635 -0.24833 0.30156 -0.22359 0.29375 -0.24717 C 0.29288 -0.24995 0.29323 -0.25319 0.29219 -0.25573 C 0.29149 -0.25758 0.28976 -0.25827 0.28889 -0.25989 C 0.28212 -0.27261 0.27743 -0.28671 0.26667 -0.29365 C 0.25503 -0.29226 0.2434 -0.2918 0.23177 -0.28949 C 0.22118 -0.2874 0.21059 -0.27954 0.2 -0.27677 C 0.18455 -0.2666 0.16944 -0.25527 0.15243 -0.25157 C 0.13681 -0.24301 0.11285 -0.24186 0.09531 -0.23885 C 0.07378 -0.24001 0.05937 -0.24139 0.03976 -0.24509 C 0.02604 -0.25388 0.01024 -0.25873 -0.00313 -0.26845 C -0.01024 -0.27353 -0.01424 -0.27977 -0.02066 -0.28532 C -0.02778 -0.29897 -0.03646 -0.31145 -0.04288 -0.32556 C -0.04462 -0.32949 -0.04618 -0.33388 -0.04757 -0.33804 C -0.04826 -0.34012 -0.04844 -0.34243 -0.04913 -0.34451 C -0.05677 -0.36463 -0.0625 -0.38105 -0.0651 -0.40371 C -0.06285 -0.43053 -0.06024 -0.45966 -0.05069 -0.48394 C -0.04792 -0.4992 -0.04149 -0.50937 -0.0349 -0.52209 C -0.03177 -0.5281 -0.03038 -0.5355 -0.02691 -0.54105 C -0.01441 -0.56139 0.00295 -0.57735 0.0191 -0.59191 C 0.02135 -0.59399 0.02448 -0.59307 0.02708 -0.59399 C 0.02865 -0.59446 0.03021 -0.59515 0.03177 -0.59608 C 0.03403 -0.59723 0.03594 -0.59931 0.03819 -0.60024 C 0.04392 -0.60232 0.04983 -0.60301 0.05556 -0.6044 C 0.0625 -0.60602 0.07621 -0.60879 0.07621 -0.60879 C 0.09913 -0.6074 0.12049 -0.6044 0.14288 -0.60024 C 0.15278 -0.59515 0.16302 -0.59191 0.17309 -0.58752 C 0.17465 -0.58613 0.17604 -0.58451 0.17778 -0.58336 C 0.17934 -0.58243 0.18108 -0.58243 0.18264 -0.58128 C 0.19687 -0.57087 0.18715 -0.57434 0.20156 -0.56648 C 0.20469 -0.56486 0.21111 -0.56232 0.21111 -0.56232 C 0.22691 -0.54821 0.23924 -0.53157 0.25243 -0.51353 C 0.25694 -0.50729 0.26267 -0.50151 0.26667 -0.49457 C 0.27031 -0.48833 0.2717 -0.48486 0.27621 -0.47977 C 0.28194 -0.4733 0.28802 -0.46729 0.29375 -0.46082 C 0.30746 -0.44509 0.2849 -0.46567 0.30955 -0.44394 C 0.31215 -0.44162 0.32535 -0.43145 0.32708 -0.42914 C 0.33333 -0.42058 0.32951 -0.42336 0.33819 -0.42058 C 0.35521 -0.40371 0.37604 -0.39584 0.39531 -0.38475 C 0.40278 -0.38035 0.40608 -0.37619 0.41441 -0.37411 C 0.43351 -0.36139 0.46441 -0.36902 0.48264 -0.36995 C 0.4908 -0.37272 0.49792 -0.3785 0.50486 -0.38475 C 0.51094 -0.397 0.51111 -0.40186 0.51597 -0.41434 C 0.51493 -0.43654 0.51667 -0.4518 0.50799 -0.46914 C 0.50625 -0.47654 0.50417 -0.4807 0.5 -0.48602 C 0.49809 -0.49388 0.49462 -0.49966 0.49219 -0.50729 C 0.48854 -0.51839 0.48594 -0.53064 0.48108 -0.54105 C 0.47951 -0.54451 0.47674 -0.5466 0.47465 -0.5496 C 0.47274 -0.557 0.47031 -0.5607 0.46667 -0.56648 C 0.46545 -0.56833 0.46354 -0.57272 0.46354 -0.57272 " pathEditMode="relative" ptsTypes="fffffffffffffffffffffffffffffffffffffffffffffffffffffffffffffffffffffffffffffffffffffffffffffffffA">
                                      <p:cBhvr>
                                        <p:cTn id="128" dur="2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30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365 0.00208 C -0.00382 0.01317 -0.01857 0.01549 -0.02882 0.01826 C -0.03802 0.02381 -0.04774 0.02751 -0.05711 0.03213 C -0.0625 0.03491 -0.06788 0.03606 -0.07343 0.03815 C -0.07517 0.03884 -0.07864 0.04023 -0.07864 0.04023 C -0.10503 0.03907 -0.12569 0.0393 -0.15034 0.03213 C -0.15468 0.02959 -0.1592 0.02682 -0.16371 0.02427 C -0.16666 0.02242 -0.16788 0.01664 -0.17066 0.0141 C -0.17257 0.01225 -0.175 0.01156 -0.17725 0.01017 C -0.1868 -0.00925 -0.17448 0.01433 -0.18802 -0.00579 C -0.18975 -0.0081 -0.19253 -0.01711 -0.19357 -0.01966 C -0.19166 -0.03885 -0.18958 -0.04856 -0.18125 -0.06359 C -0.17656 -0.08162 -0.18055 -0.07145 -0.1651 -0.08972 C -0.1467 -0.11099 -0.12274 -0.11977 -0.10017 -0.1237 C -0.09166 -0.12532 -0.08333 -0.12625 -0.07465 -0.12763 C -0.07048 -0.12833 -0.0625 -0.12972 -0.0625 -0.12948 C -0.04913 -0.13388 -0.03611 -0.1392 -0.02326 -0.14567 C -0.02205 -0.14683 -0.02083 -0.14844 -0.01927 -0.1496 C -0.01718 -0.15122 -0.01458 -0.15168 -0.0125 -0.15353 C -0.00451 -0.16116 -0.00312 -0.1637 0.00226 -0.17157 C 0.00261 -0.17342 0.00348 -0.1755 0.00365 -0.17735 C 0.00434 -0.18081 0.00434 -0.18428 0.00504 -0.18752 C 0.00677 -0.19446 0.01077 -0.20093 0.0132 -0.20763 C 0.01667 -0.21711 0.02014 -0.22729 0.02257 -0.23746 C 0.02414 -0.25041 0.02518 -0.26197 0.0198 -0.2733 C 0.01441 -0.29804 0.00191 -0.30012 -0.0125 -0.30752 C -0.02604 -0.30613 -0.0309 -0.30451 -0.04218 -0.30128 C -0.06527 -0.28463 -0.08455 -0.26151 -0.10434 -0.23746 C -0.11389 -0.22613 -0.125 -0.21711 -0.13541 -0.20763 C -0.14045 -0.20278 -0.14479 -0.19584 -0.15034 -0.19145 C -0.15277 -0.18937 -0.15573 -0.18914 -0.15833 -0.18752 C -0.16562 -0.18266 -0.17257 -0.17573 -0.18003 -0.17157 C -0.19305 -0.16394 -0.20781 -0.16255 -0.2217 -0.15954 C -0.23836 -0.15584 -0.25503 -0.15191 -0.2717 -0.1496 C -0.29149 -0.15076 -0.30816 -0.15214 -0.32691 -0.15561 C -0.34843 -0.1681 -0.36979 -0.17249 -0.38229 -0.20347 C -0.38107 -0.22544 -0.38333 -0.25457 -0.37152 -0.27145 C -0.36666 -0.28602 -0.35937 -0.29272 -0.35139 -0.30336 C -0.3309 -0.32925 -0.30868 -0.34266 -0.28125 -0.34313 C -0.22083 -0.34451 -0.16059 -0.34451 -0.10017 -0.34521 C -0.075 -0.34706 -0.04878 -0.34336 -0.02465 -0.35515 C -0.02222 -0.35769 -0.01909 -0.35885 -0.01666 -0.36139 C -0.01059 -0.3681 -0.00677 -0.37688 -0.00052 -0.38313 C 0.00052 -0.3859 0.00087 -0.38891 0.00226 -0.39122 C 0.0033 -0.3933 0.00539 -0.3933 0.00643 -0.39515 C 0.00712 -0.39654 0.00886 -0.40879 0.00903 -0.40925 C 0.00851 -0.42197 0.00868 -0.43446 0.00764 -0.44717 C 0.0073 -0.45272 -0.00191 -0.47307 -0.00573 -0.47723 C -0.01111 -0.48278 -0.02014 -0.48717 -0.02621 -0.4911 C -0.0375 -0.4985 -0.05034 -0.50058 -0.0625 -0.50313 C -0.06562 -0.50382 -0.07187 -0.50498 -0.07187 -0.50498 C -0.08177 -0.50451 -0.09184 -0.50428 -0.10173 -0.50313 C -0.11076 -0.5022 -0.12864 -0.49896 -0.12864 -0.49873 C -0.13941 -0.49365 -0.15 -0.4881 -0.16111 -0.48509 C -0.18472 -0.46197 -0.21458 -0.45342 -0.24201 -0.44301 C -0.25434 -0.43839 -0.26614 -0.43099 -0.27847 -0.42706 C -0.28836 -0.42382 -0.30017 -0.42058 -0.30955 -0.41503 C -0.32309 -0.40717 -0.33715 -0.40047 -0.35139 -0.39515 C -0.37083 -0.38798 -0.38889 -0.38844 -0.40937 -0.38706 C -0.43889 -0.37642 -0.46198 -0.38428 -0.49705 -0.38521 C -0.49843 -0.3859 -0.49965 -0.38659 -0.50121 -0.38706 C -0.50555 -0.38821 -0.51024 -0.38775 -0.51458 -0.38937 C -0.51649 -0.39006 -0.51805 -0.39237 -0.52014 -0.3933 C -0.52621 -0.39584 -0.53264 -0.39746 -0.53889 -0.39908 C -0.54913 -0.40209 -0.5427 -0.39977 -0.55364 -0.40532 C -0.55642 -0.40648 -0.5618 -0.40925 -0.5618 -0.40902 C -0.58229 -0.40694 -0.57517 -0.41018 -0.58889 -0.40324 C -0.59149 -0.40209 -0.59687 -0.39908 -0.59687 -0.39885 C -0.62448 -0.40162 -0.61215 -0.40116 -0.63333 -0.40116 " pathEditMode="relative" rAng="0" ptsTypes="ffffffffffffffffffffffffffffffffffffffffffffffffffffffffffffffffffffA">
                                      <p:cBhvr>
                                        <p:cTn id="133" dur="2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00" y="-2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30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-6.93642E-6 C -0.00468 0.00416 -0.00868 0.0104 -0.01423 0.01248 C -0.03385 0.01942 -0.05364 0.02635 -0.07309 0.03375 C -0.09218 0.04092 -0.06163 0.02959 -0.08263 0.03999 C -0.09409 0.04554 -0.10711 0.04739 -0.11909 0.05063 C -0.13107 0.06127 -0.14809 0.05826 -0.16197 0.06127 C -0.18368 0.06057 -0.20538 0.06103 -0.22708 0.05918 C -0.23038 0.05895 -0.23645 0.05479 -0.23645 0.05479 C -0.2401 0.05017 -0.24253 0.04485 -0.246 0.03999 C -0.24427 0.01618 -0.24045 0.0104 -0.23333 -0.01064 C -0.22031 -0.04856 -0.20295 -0.08139 -0.18576 -0.11631 C -0.18038 -0.12717 -0.17378 -0.12902 -0.16666 -0.13758 C -0.15729 -0.14914 -0.14947 -0.16255 -0.14132 -0.1755 C -0.12951 -0.19399 -0.11579 -0.20902 -0.10642 -0.23053 C -0.09739 -0.25134 -0.08906 -0.27238 -0.0809 -0.29388 C -0.07934 -0.29781 -0.07934 -0.30267 -0.07777 -0.3066 C -0.07031 -0.32556 -0.06007 -0.3392 -0.05243 -0.35746 C -0.03784 -0.39261 -0.04895 -0.37249 -0.03645 -0.3933 C -0.03281 -0.40787 -0.02795 -0.42035 -0.02534 -0.43561 C -0.0243 -0.44116 -0.02222 -0.45249 -0.02222 -0.45249 C -0.02013 -0.47816 -0.01892 -0.5059 -0.02534 -0.53064 C -0.0309 -0.55214 -0.03993 -0.5718 -0.04757 -0.59191 C -0.05416 -0.60925 -0.06059 -0.6259 -0.06822 -0.64278 C -0.07257 -0.65226 -0.08802 -0.67099 -0.09375 -0.67862 C -0.11909 -0.71261 -0.14583 -0.73897 -0.17621 -0.76532 C -0.17899 -0.76787 -0.18263 -0.76764 -0.18576 -0.76949 C -0.19444 -0.7748 -0.2026 -0.7829 -0.21111 -0.78868 C -0.22604 -0.79862 -0.24184 -0.80486 -0.25711 -0.81388 C -0.28732 -0.83145 -0.31701 -0.84787 -0.3493 -0.85619 C -0.36041 -0.86382 -0.37031 -0.8666 -0.38263 -0.86891 C -0.39913 -0.87839 -0.41718 -0.87931 -0.43489 -0.88162 C -0.46979 -0.89295 -0.44392 -0.88532 -0.5302 -0.88162 C -0.5434 -0.88116 -0.56979 -0.87538 -0.56979 -0.87538 C -0.58559 -0.87076 -0.60156 -0.86891 -0.61753 -0.86475 C -0.62951 -0.85827 -0.64132 -0.85272 -0.65399 -0.84995 C -0.66371 -0.8444 -0.67222 -0.83793 -0.68263 -0.83515 C -0.69253 -0.82729 -0.70295 -0.8155 -0.71423 -0.8118 C -0.71632 -0.80972 -0.7184 -0.80717 -0.72066 -0.80556 C -0.72204 -0.8044 -0.72395 -0.80463 -0.72534 -0.80347 C -0.72951 -0.80001 -0.72829 -0.79746 -0.73177 -0.79284 C -0.73316 -0.79099 -0.73507 -0.79053 -0.73645 -0.78868 C -0.74826 -0.77295 -0.73507 -0.78567 -0.746 -0.77596 C -0.75017 -0.76764 -0.75677 -0.76347 -0.76041 -0.75469 C -0.7651 -0.74313 -0.76788 -0.73249 -0.77465 -0.72301 C -0.77725 -0.70914 -0.77934 -0.70475 -0.78576 -0.69134 C -0.7868 -0.68925 -0.78888 -0.68509 -0.78888 -0.68509 C -0.79097 -0.67654 -0.79149 -0.66937 -0.79531 -0.66174 C -0.79583 -0.65827 -0.796 -0.65457 -0.79687 -0.6511 C -0.79757 -0.6481 -0.7993 -0.64579 -0.8 -0.64278 C -0.8026 -0.63099 -0.80277 -0.62058 -0.80642 -0.60902 C -0.8092 -0.57434 -0.80798 -0.53989 -0.80486 -0.50544 C -0.80329 -0.48856 -0.80382 -0.4548 -0.79531 -0.43769 C -0.79288 -0.42475 -0.78802 -0.4044 -0.7809 -0.39538 C -0.77638 -0.37735 -0.76927 -0.35862 -0.76197 -0.34267 C -0.75763 -0.33319 -0.75104 -0.32463 -0.746 -0.31515 C -0.73975 -0.30336 -0.73368 -0.30035 -0.72708 -0.2918 C -0.71441 -0.27538 -0.72916 -0.28995 -0.71753 -0.27908 C -0.71007 -0.26035 -0.69531 -0.24949 -0.6842 -0.23469 C -0.67916 -0.22798 -0.67482 -0.22035 -0.66979 -0.21365 C -0.66284 -0.2044 -0.66319 -0.20879 -0.65399 -0.20093 C -0.64531 -0.19376 -0.63767 -0.18428 -0.62864 -0.17758 C -0.61024 -0.16394 -0.59097 -0.15191 -0.57152 -0.14174 C -0.56354 -0.13758 -0.55746 -0.13064 -0.5493 -0.12694 C -0.51736 -0.11284 -0.48593 -0.10428 -0.45243 -0.10151 C -0.43229 -0.09781 -0.41215 -0.09411 -0.39218 -0.0911 C -0.35729 -0.09226 -0.33211 -0.09388 -0.30017 -0.09735 C -0.2868 -0.10174 -0.275 -0.11053 -0.26197 -0.11631 C -0.25399 -0.12694 -0.24114 -0.13897 -0.2302 -0.14382 C -0.22413 -0.14983 -0.21979 -0.15769 -0.21267 -0.1607 C -0.2085 -0.16463 -0.20468 -0.16787 -0.20156 -0.17342 C -0.19618 -0.18336 -0.20486 -0.17781 -0.19531 -0.18197 C -0.19218 -0.19191 -0.18784 -0.20001 -0.1842 -0.20949 C -0.17795 -0.2259 -0.17586 -0.24417 -0.16979 -0.26012 C -0.16423 -0.2985 -0.1651 -0.33758 -0.1651 -0.37642 " pathEditMode="relative" ptsTypes="fffffffffffffffffffffffffffffffffffffffffffffffffffffffffffffffffffffffffA">
                                      <p:cBhvr>
                                        <p:cTn id="138" dur="2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9"/>
                  </p:tgtEl>
                </p:cond>
              </p:nextCondLst>
            </p:seq>
          </p:childTnLst>
        </p:cTn>
      </p:par>
    </p:tnLst>
    <p:bldLst>
      <p:bldP spid="330765" grpId="0"/>
      <p:bldP spid="3307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8956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346825"/>
            <a:ext cx="9144000" cy="6019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1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4038283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3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1430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4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1910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5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676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6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5683250"/>
            <a:ext cx="1219200" cy="1174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8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625" y="4724400"/>
            <a:ext cx="2178050" cy="1543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29" name="Rectangle 27"/>
          <p:cNvSpPr/>
          <p:nvPr/>
        </p:nvSpPr>
        <p:spPr>
          <a:xfrm>
            <a:off x="533400" y="2129155"/>
            <a:ext cx="80772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en-US" sz="3600" dirty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</a:rPr>
              <a:t>Bài học đến đây là   kết thúc!</a:t>
            </a:r>
            <a:endParaRPr lang="en-US" altLang="en-US" sz="3600" dirty="0">
              <a:ln>
                <a:solidFill>
                  <a:srgbClr val="FFFFFF"/>
                </a:solidFill>
              </a:ln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en-US" sz="3600" dirty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</a:rPr>
              <a:t>Hẹn gặp lại các bé trong các giờ học sau!</a:t>
            </a:r>
            <a:endParaRPr lang="en-US" altLang="en-US" sz="3600" dirty="0">
              <a:ln>
                <a:solidFill>
                  <a:srgbClr val="FFFFFF"/>
                </a:solidFill>
              </a:ln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8933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5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8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6343650"/>
            <a:ext cx="1066800" cy="1028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9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60960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1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900" y="6049963"/>
            <a:ext cx="838200" cy="8080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2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6389688"/>
            <a:ext cx="1295400" cy="936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5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7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0" y="6350000"/>
            <a:ext cx="1676400" cy="1016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8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900" y="25908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9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900" y="914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50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248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51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6453188"/>
            <a:ext cx="838200" cy="8080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3544" name="Picture 72">
            <a:hlinkClick r:id="" action="ppaction://media"/>
          </p:cNvPr>
          <p:cNvPicPr>
            <a:picLocks noGrp="1" noRot="1" noChangeAspect="1"/>
          </p:cNvPicPr>
          <p:nvPr>
            <p:ph/>
            <a:wavAudioFile r:embed="rId4" name="j0214098.wav"/>
          </p:nvPr>
        </p:nvPicPr>
        <p:blipFill>
          <a:blip r:embed="rId5"/>
          <a:srcRect/>
          <a:stretch>
            <a:fillRect/>
          </a:stretch>
        </p:blipFill>
        <p:spPr>
          <a:xfrm>
            <a:off x="4419600" y="3009900"/>
            <a:ext cx="304800" cy="304800"/>
          </a:xfrm>
          <a:ln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335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354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153400" cy="47244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PHẦN 1: ÔN HÌNH VUÔNG,  HÌNH CHỮ NHẬT</a:t>
            </a:r>
            <a:endParaRPr kumimoji="0" lang="en-US" altLang="en-US" sz="4400" b="0" i="0" u="none" strike="noStrike" kern="1200" cap="none" spc="0" normalizeH="0" baseline="0" noProof="0">
              <a:ln>
                <a:solidFill>
                  <a:srgbClr val="FFFFFF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626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000" y="3810000"/>
            <a:ext cx="2362200" cy="2152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7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2590800" cy="2235200"/>
          </a:xfrm>
          <a:prstGeom prst="rect">
            <a:avLst/>
          </a:prstGeom>
          <a:noFill/>
          <a:ln w="9525" cap="flat" cmpd="sng">
            <a:solidFill>
              <a:srgbClr val="A60656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6628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28600"/>
            <a:ext cx="35814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9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609600"/>
            <a:ext cx="29718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7650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228600"/>
            <a:ext cx="35814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51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609600"/>
            <a:ext cx="29718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867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514600"/>
            <a:ext cx="2590800" cy="2235200"/>
          </a:xfrm>
          <a:prstGeom prst="rect">
            <a:avLst/>
          </a:prstGeom>
          <a:noFill/>
          <a:ln w="9525" cap="flat" cmpd="sng">
            <a:solidFill>
              <a:srgbClr val="A60656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867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435225"/>
            <a:ext cx="3657600" cy="312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05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533400"/>
            <a:ext cx="8229600" cy="1736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PHẦN 2: PHÂN BIỆT HÌNH VUÔNG, HÌNH CHỮ NHẬT</a:t>
            </a:r>
            <a:endParaRPr kumimoji="0" lang="en-US" altLang="en-US" sz="4400" b="1" i="0" u="none" strike="noStrike" kern="1200" cap="none" spc="0" normalizeH="0" baseline="0" noProof="0">
              <a:ln>
                <a:solidFill>
                  <a:srgbClr val="FFFFFF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0525" name="Rectangle 13"/>
          <p:cNvSpPr/>
          <p:nvPr/>
        </p:nvSpPr>
        <p:spPr>
          <a:xfrm>
            <a:off x="1371600" y="3048000"/>
            <a:ext cx="1905000" cy="1981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dirty="0">
              <a:solidFill>
                <a:srgbClr val="FFCC00"/>
              </a:solidFill>
              <a:latin typeface="Arial" panose="020B0604020202020204" pitchFamily="34" charset="0"/>
            </a:endParaRPr>
          </a:p>
        </p:txBody>
      </p:sp>
      <p:sp>
        <p:nvSpPr>
          <p:cNvPr id="320526" name="Rectangle 14"/>
          <p:cNvSpPr/>
          <p:nvPr/>
        </p:nvSpPr>
        <p:spPr>
          <a:xfrm>
            <a:off x="4267200" y="2971800"/>
            <a:ext cx="3581400" cy="23622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20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9" grpId="0" bldLvl="0" animBg="1"/>
      <p:bldP spid="3205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7990" name="Rectangle 6"/>
          <p:cNvSpPr/>
          <p:nvPr/>
        </p:nvSpPr>
        <p:spPr>
          <a:xfrm>
            <a:off x="2362200" y="1219200"/>
            <a:ext cx="3810000" cy="3657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5104" name="Text Box 16"/>
          <p:cNvSpPr txBox="1"/>
          <p:nvPr/>
        </p:nvSpPr>
        <p:spPr>
          <a:xfrm>
            <a:off x="838200" y="0"/>
            <a:ext cx="2165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/>
            <a:r>
              <a:rPr lang="en-US" altLang="en-US" dirty="0">
                <a:latin typeface="Arial" panose="020B0604020202020204" pitchFamily="34" charset="0"/>
              </a:rPr>
              <a:t>XẾP HÌNH VUÔNG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5105" name="Rectangle 17"/>
          <p:cNvSpPr/>
          <p:nvPr/>
        </p:nvSpPr>
        <p:spPr>
          <a:xfrm>
            <a:off x="1187450" y="4572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06" name="Rectangle 18"/>
          <p:cNvSpPr/>
          <p:nvPr/>
        </p:nvSpPr>
        <p:spPr>
          <a:xfrm>
            <a:off x="1187450" y="19050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07" name="Rectangle 19"/>
          <p:cNvSpPr/>
          <p:nvPr/>
        </p:nvSpPr>
        <p:spPr>
          <a:xfrm>
            <a:off x="1187450" y="4572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08" name="Rectangle 20"/>
          <p:cNvSpPr/>
          <p:nvPr/>
        </p:nvSpPr>
        <p:spPr>
          <a:xfrm>
            <a:off x="2559050" y="4572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09" name="Text Box 21"/>
          <p:cNvSpPr txBox="1"/>
          <p:nvPr/>
        </p:nvSpPr>
        <p:spPr>
          <a:xfrm>
            <a:off x="730250" y="2133600"/>
            <a:ext cx="24638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dirty="0">
                <a:latin typeface="Arial" panose="020B0604020202020204" pitchFamily="34" charset="0"/>
              </a:rPr>
              <a:t>4 QUE TÍNH MÀU VANG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345110" name="Rectangle 22"/>
          <p:cNvSpPr/>
          <p:nvPr/>
        </p:nvSpPr>
        <p:spPr>
          <a:xfrm>
            <a:off x="1111250" y="2667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1" name="Rectangle 23"/>
          <p:cNvSpPr/>
          <p:nvPr/>
        </p:nvSpPr>
        <p:spPr>
          <a:xfrm>
            <a:off x="1111250" y="3048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2" name="Rectangle 24"/>
          <p:cNvSpPr/>
          <p:nvPr/>
        </p:nvSpPr>
        <p:spPr>
          <a:xfrm>
            <a:off x="1111250" y="3352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3" name="Rectangle 25"/>
          <p:cNvSpPr/>
          <p:nvPr/>
        </p:nvSpPr>
        <p:spPr>
          <a:xfrm>
            <a:off x="1111250" y="3733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4" name="Rectangle 26"/>
          <p:cNvSpPr/>
          <p:nvPr/>
        </p:nvSpPr>
        <p:spPr>
          <a:xfrm>
            <a:off x="1143000" y="43434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15" name="Rectangle 27"/>
          <p:cNvSpPr/>
          <p:nvPr/>
        </p:nvSpPr>
        <p:spPr>
          <a:xfrm>
            <a:off x="1143000" y="57912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16" name="Rectangle 28"/>
          <p:cNvSpPr/>
          <p:nvPr/>
        </p:nvSpPr>
        <p:spPr>
          <a:xfrm>
            <a:off x="1143000" y="43434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17" name="Rectangle 29"/>
          <p:cNvSpPr/>
          <p:nvPr/>
        </p:nvSpPr>
        <p:spPr>
          <a:xfrm>
            <a:off x="2590800" y="43434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5118" name="Text Box 30"/>
          <p:cNvSpPr txBox="1"/>
          <p:nvPr/>
        </p:nvSpPr>
        <p:spPr>
          <a:xfrm>
            <a:off x="1447800" y="6096000"/>
            <a:ext cx="9271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1600" dirty="0">
                <a:latin typeface="Arial" panose="020B0604020202020204" pitchFamily="34" charset="0"/>
              </a:rPr>
              <a:t>4 CẠNH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04" grpId="0"/>
      <p:bldP spid="345105" grpId="0" animBg="1"/>
      <p:bldP spid="345106" grpId="0" animBg="1"/>
      <p:bldP spid="345107" grpId="0" animBg="1"/>
      <p:bldP spid="345108" grpId="0" animBg="1"/>
      <p:bldP spid="345109" grpId="0"/>
      <p:bldP spid="345114" grpId="0" animBg="1"/>
      <p:bldP spid="345115" grpId="0" animBg="1"/>
      <p:bldP spid="345116" grpId="0" animBg="1"/>
      <p:bldP spid="345117" grpId="0" animBg="1"/>
      <p:bldP spid="3451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0213" name="Rectangle 5"/>
          <p:cNvSpPr/>
          <p:nvPr/>
        </p:nvSpPr>
        <p:spPr>
          <a:xfrm>
            <a:off x="1219200" y="1524000"/>
            <a:ext cx="6629400" cy="4114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697</Words>
  <Application>WPS Presentation</Application>
  <PresentationFormat/>
  <Paragraphs>136</Paragraphs>
  <Slides>15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.VnCooperH</vt:lpstr>
      <vt:lpstr>Times New Roman</vt:lpstr>
      <vt:lpstr>.VnTime</vt:lpstr>
      <vt:lpstr>Arial Black</vt:lpstr>
      <vt:lpstr>Microsoft YaHei</vt:lpstr>
      <vt:lpstr>Arial Unicode MS</vt:lpstr>
      <vt:lpstr>.VnTimeH</vt:lpstr>
      <vt:lpstr>Mountain Top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MOÂN:MTXQ</dc:title>
  <dc:creator>User</dc:creator>
  <cp:lastModifiedBy>Kiều Anh Nguyễn</cp:lastModifiedBy>
  <cp:revision>183</cp:revision>
  <dcterms:created xsi:type="dcterms:W3CDTF">2008-10-26T18:11:52Z</dcterms:created>
  <dcterms:modified xsi:type="dcterms:W3CDTF">2025-09-24T02:20:09Z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74E814F71FB64B2180308FB175095809_12</vt:lpwstr>
  </property>
  <property fmtid="{D5CDD505-2E9C-101B-9397-08002B2CF9AE}" pid="3" name="KSOProductBuildVer">
    <vt:lpwstr>1033-12.2.0.22549</vt:lpwstr>
  </property>
</Properties>
</file>