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UID ในตำนาน" charset="0"/>
      <p:regular r:id="rId13"/>
    </p:embeddedFont>
    <p:embeddedFont>
      <p:font typeface="DejaVu Serif Bold" charset="0"/>
      <p:regular r:id="rId14"/>
    </p:embeddedFont>
    <p:embeddedFont>
      <p:font typeface="Sniglet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810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 rot="-148687">
            <a:off x="6123809" y="2758822"/>
            <a:ext cx="6037777" cy="304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7767"/>
              </a:lnSpc>
              <a:spcBef>
                <a:spcPct val="0"/>
              </a:spcBef>
            </a:pPr>
            <a:r>
              <a:rPr lang="en-US" sz="20903">
                <a:solidFill>
                  <a:srgbClr val="EC407A"/>
                </a:solidFill>
                <a:latin typeface="UID ในตำนาน"/>
              </a:rPr>
              <a:t>LQVT</a:t>
            </a:r>
          </a:p>
        </p:txBody>
      </p:sp>
      <p:sp>
        <p:nvSpPr>
          <p:cNvPr id="6" name="Freeform 6"/>
          <p:cNvSpPr/>
          <p:nvPr/>
        </p:nvSpPr>
        <p:spPr>
          <a:xfrm rot="-1435646">
            <a:off x="3680878" y="2403454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35646">
            <a:off x="1801927" y="5134845"/>
            <a:ext cx="1389019" cy="1389019"/>
          </a:xfrm>
          <a:custGeom>
            <a:avLst/>
            <a:gdLst/>
            <a:ahLst/>
            <a:cxnLst/>
            <a:rect l="l" t="t" r="r" b="b"/>
            <a:pathLst>
              <a:path w="1389019" h="1389019">
                <a:moveTo>
                  <a:pt x="0" y="0"/>
                </a:moveTo>
                <a:lnTo>
                  <a:pt x="1389019" y="0"/>
                </a:lnTo>
                <a:lnTo>
                  <a:pt x="1389019" y="1389019"/>
                </a:lnTo>
                <a:lnTo>
                  <a:pt x="0" y="1389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92119">
            <a:off x="14834461" y="579407"/>
            <a:ext cx="2723777" cy="2723777"/>
          </a:xfrm>
          <a:custGeom>
            <a:avLst/>
            <a:gdLst/>
            <a:ahLst/>
            <a:cxnLst/>
            <a:rect l="l" t="t" r="r" b="b"/>
            <a:pathLst>
              <a:path w="2723777" h="2723777">
                <a:moveTo>
                  <a:pt x="0" y="0"/>
                </a:moveTo>
                <a:lnTo>
                  <a:pt x="2723777" y="0"/>
                </a:lnTo>
                <a:lnTo>
                  <a:pt x="2723777" y="2723777"/>
                </a:lnTo>
                <a:lnTo>
                  <a:pt x="0" y="2723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8641">
            <a:off x="15302960" y="4298050"/>
            <a:ext cx="1319936" cy="952121"/>
          </a:xfrm>
          <a:custGeom>
            <a:avLst/>
            <a:gdLst/>
            <a:ahLst/>
            <a:cxnLst/>
            <a:rect l="l" t="t" r="r" b="b"/>
            <a:pathLst>
              <a:path w="1319936" h="952121">
                <a:moveTo>
                  <a:pt x="0" y="0"/>
                </a:moveTo>
                <a:lnTo>
                  <a:pt x="1319936" y="0"/>
                </a:lnTo>
                <a:lnTo>
                  <a:pt x="1319936" y="952121"/>
                </a:lnTo>
                <a:lnTo>
                  <a:pt x="0" y="9521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96436" y="6434751"/>
            <a:ext cx="14157288" cy="126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6"/>
              </a:lnSpc>
            </a:pPr>
            <a:r>
              <a:rPr lang="en-US" sz="7361">
                <a:solidFill>
                  <a:srgbClr val="06640A"/>
                </a:solidFill>
                <a:latin typeface="Sniglet"/>
              </a:rPr>
              <a:t>So sánh chiều dài 3 đối tượng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4790" y="270821"/>
            <a:ext cx="804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6763538" y="2020202"/>
            <a:ext cx="5758071" cy="123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674"/>
              </a:lnSpc>
              <a:spcBef>
                <a:spcPct val="0"/>
              </a:spcBef>
            </a:pPr>
            <a:r>
              <a:rPr lang="en-US" sz="9029">
                <a:solidFill>
                  <a:srgbClr val="EC407A"/>
                </a:solidFill>
                <a:latin typeface="UID ในตำนาน"/>
              </a:rPr>
              <a:t>Luyện tập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4647" y="3813095"/>
            <a:ext cx="14500848" cy="422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EC407A"/>
                </a:solidFill>
                <a:latin typeface="DejaVu Serif Bold"/>
              </a:rPr>
              <a:t>* TC2: “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Bé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tập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làm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hoạ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sỹ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”</a:t>
            </a:r>
          </a:p>
          <a:p>
            <a:pPr algn="ctr">
              <a:lnSpc>
                <a:spcPts val="4340"/>
              </a:lnSpc>
            </a:pPr>
            <a:r>
              <a:rPr lang="en-US" sz="3100" dirty="0" smtClean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Cách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chơi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: Chia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trẻ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thành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3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nhóm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,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mỗi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nhóm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cô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phát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cho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một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bức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tranh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cô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vẽ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sẵn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2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cây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,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yêu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cầu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từng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tổ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vẽ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thêm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1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cây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nữa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để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có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cây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nhất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hơn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nhất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và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tô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hoàn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thiện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bức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tranh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thành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1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khu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vườn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mùa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xuân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Cô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bao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quát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,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nhận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xét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,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khen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EC407A"/>
                </a:solidFill>
                <a:latin typeface="DejaVu Serif Bold"/>
              </a:rPr>
              <a:t>trẻ</a:t>
            </a:r>
            <a:r>
              <a:rPr lang="en-US" sz="3100" dirty="0">
                <a:solidFill>
                  <a:srgbClr val="EC407A"/>
                </a:solidFill>
                <a:latin typeface="DejaVu Serif Bold"/>
              </a:rPr>
              <a:t>.</a:t>
            </a:r>
          </a:p>
          <a:p>
            <a:pPr algn="ctr">
              <a:lnSpc>
                <a:spcPts val="7559"/>
              </a:lnSpc>
            </a:pPr>
            <a:endParaRPr lang="en-US" sz="3100" dirty="0">
              <a:solidFill>
                <a:srgbClr val="EC407A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6554308" y="4029662"/>
            <a:ext cx="5758071" cy="123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674"/>
              </a:lnSpc>
              <a:spcBef>
                <a:spcPct val="0"/>
              </a:spcBef>
            </a:pPr>
            <a:r>
              <a:rPr lang="en-US" sz="9029">
                <a:solidFill>
                  <a:srgbClr val="EC407A"/>
                </a:solidFill>
                <a:latin typeface="UID ในตำนาน"/>
              </a:rPr>
              <a:t>Kết thúc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92119">
            <a:off x="15404636" y="899306"/>
            <a:ext cx="1862374" cy="1862374"/>
          </a:xfrm>
          <a:custGeom>
            <a:avLst/>
            <a:gdLst/>
            <a:ahLst/>
            <a:cxnLst/>
            <a:rect l="l" t="t" r="r" b="b"/>
            <a:pathLst>
              <a:path w="1862374" h="1862374">
                <a:moveTo>
                  <a:pt x="0" y="0"/>
                </a:moveTo>
                <a:lnTo>
                  <a:pt x="1862373" y="0"/>
                </a:lnTo>
                <a:lnTo>
                  <a:pt x="1862373" y="1862373"/>
                </a:lnTo>
                <a:lnTo>
                  <a:pt x="0" y="18623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98266" y="5279502"/>
            <a:ext cx="13038957" cy="184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1"/>
              </a:lnSpc>
            </a:pPr>
            <a:r>
              <a:rPr lang="en-US" sz="7101" spc="213">
                <a:solidFill>
                  <a:srgbClr val="4B3D66"/>
                </a:solidFill>
                <a:latin typeface="Sniglet"/>
              </a:rPr>
              <a:t>-Cô cho trẻ hát: </a:t>
            </a:r>
          </a:p>
          <a:p>
            <a:pPr marL="0" lvl="0" indent="0" algn="ctr">
              <a:lnSpc>
                <a:spcPts val="7101"/>
              </a:lnSpc>
              <a:spcBef>
                <a:spcPct val="0"/>
              </a:spcBef>
            </a:pPr>
            <a:r>
              <a:rPr lang="en-US" sz="7101" spc="213">
                <a:solidFill>
                  <a:srgbClr val="4B3D66"/>
                </a:solidFill>
                <a:latin typeface="Sniglet"/>
              </a:rPr>
              <a:t>“Đèn đỏ, đèn xanh”</a:t>
            </a:r>
          </a:p>
        </p:txBody>
      </p:sp>
      <p:sp>
        <p:nvSpPr>
          <p:cNvPr id="10" name="TextBox 10"/>
          <p:cNvSpPr txBox="1"/>
          <p:nvPr/>
        </p:nvSpPr>
        <p:spPr>
          <a:xfrm rot="-148687">
            <a:off x="5420697" y="1824602"/>
            <a:ext cx="7281898" cy="188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9028"/>
              </a:lnSpc>
              <a:spcBef>
                <a:spcPct val="0"/>
              </a:spcBef>
            </a:pPr>
            <a:r>
              <a:rPr lang="en-US" sz="10621">
                <a:solidFill>
                  <a:srgbClr val="EC407A"/>
                </a:solidFill>
                <a:latin typeface="UID ในตำนาน"/>
              </a:rPr>
              <a:t>Gây hứng thú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1596614" y="4546892"/>
            <a:ext cx="15648816" cy="95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968"/>
              </a:lnSpc>
              <a:spcBef>
                <a:spcPct val="0"/>
              </a:spcBef>
            </a:pPr>
            <a:r>
              <a:rPr lang="en-US" sz="7022">
                <a:solidFill>
                  <a:srgbClr val="EC407A"/>
                </a:solidFill>
                <a:latin typeface="UID ในตำนาน"/>
              </a:rPr>
              <a:t>HĐ 1: Ôn so sánh chiều dài của 2 đối tượng.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2911381"/>
            <a:ext cx="9510166" cy="1893191"/>
          </a:xfrm>
          <a:custGeom>
            <a:avLst/>
            <a:gdLst/>
            <a:ahLst/>
            <a:cxnLst/>
            <a:rect l="l" t="t" r="r" b="b"/>
            <a:pathLst>
              <a:path w="9510166" h="2197102">
                <a:moveTo>
                  <a:pt x="0" y="0"/>
                </a:moveTo>
                <a:lnTo>
                  <a:pt x="9510166" y="0"/>
                </a:lnTo>
                <a:lnTo>
                  <a:pt x="9510166" y="2197102"/>
                </a:lnTo>
                <a:lnTo>
                  <a:pt x="0" y="2197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594" b="-2667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676900"/>
            <a:ext cx="7392547" cy="1969846"/>
          </a:xfrm>
          <a:custGeom>
            <a:avLst/>
            <a:gdLst/>
            <a:ahLst/>
            <a:cxnLst/>
            <a:rect l="l" t="t" r="r" b="b"/>
            <a:pathLst>
              <a:path w="7392547" h="2202363">
                <a:moveTo>
                  <a:pt x="0" y="0"/>
                </a:moveTo>
                <a:lnTo>
                  <a:pt x="7392547" y="0"/>
                </a:lnTo>
                <a:lnTo>
                  <a:pt x="7392547" y="2202363"/>
                </a:lnTo>
                <a:lnTo>
                  <a:pt x="0" y="22023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148687">
            <a:off x="1500446" y="1513124"/>
            <a:ext cx="15290765" cy="95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968"/>
              </a:lnSpc>
              <a:spcBef>
                <a:spcPct val="0"/>
              </a:spcBef>
            </a:pPr>
            <a:r>
              <a:rPr lang="en-US" sz="7022">
                <a:solidFill>
                  <a:srgbClr val="EC407A"/>
                </a:solidFill>
                <a:latin typeface="UID ในตำนาน"/>
              </a:rPr>
              <a:t>HĐ 1: Ôn so sánh chiều dài của 2 đối tượng.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16788" y="7630093"/>
            <a:ext cx="13818707" cy="196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EC407A"/>
                </a:solidFill>
                <a:latin typeface="DejaVu Serif Bold"/>
              </a:rPr>
              <a:t>- Băng giấy này có màu gì?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EC407A"/>
                </a:solidFill>
                <a:latin typeface="DejaVu Serif Bold"/>
              </a:rPr>
              <a:t>- Hai băng giấy này có bằng nhau không các con ?</a:t>
            </a:r>
          </a:p>
          <a:p>
            <a:pPr algn="ctr">
              <a:lnSpc>
                <a:spcPts val="5180"/>
              </a:lnSpc>
            </a:pPr>
            <a:endParaRPr lang="en-US" sz="3700">
              <a:solidFill>
                <a:srgbClr val="EC407A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486685">
            <a:off x="3252440" y="707439"/>
            <a:ext cx="6901409" cy="7024734"/>
          </a:xfrm>
          <a:custGeom>
            <a:avLst/>
            <a:gdLst/>
            <a:ahLst/>
            <a:cxnLst/>
            <a:rect l="l" t="t" r="r" b="b"/>
            <a:pathLst>
              <a:path w="6720131" h="6644530">
                <a:moveTo>
                  <a:pt x="0" y="0"/>
                </a:moveTo>
                <a:lnTo>
                  <a:pt x="6720131" y="0"/>
                </a:lnTo>
                <a:lnTo>
                  <a:pt x="6720131" y="6644530"/>
                </a:lnTo>
                <a:lnTo>
                  <a:pt x="0" y="66445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411324">
            <a:off x="3331011" y="2068116"/>
            <a:ext cx="7909160" cy="7662636"/>
          </a:xfrm>
          <a:custGeom>
            <a:avLst/>
            <a:gdLst/>
            <a:ahLst/>
            <a:cxnLst/>
            <a:rect l="l" t="t" r="r" b="b"/>
            <a:pathLst>
              <a:path w="7833595" h="7742203">
                <a:moveTo>
                  <a:pt x="0" y="0"/>
                </a:moveTo>
                <a:lnTo>
                  <a:pt x="7833594" y="0"/>
                </a:lnTo>
                <a:lnTo>
                  <a:pt x="7833594" y="7742202"/>
                </a:lnTo>
                <a:lnTo>
                  <a:pt x="0" y="7742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454455">
            <a:off x="3509250" y="3471665"/>
            <a:ext cx="8459707" cy="8396637"/>
          </a:xfrm>
          <a:custGeom>
            <a:avLst/>
            <a:gdLst/>
            <a:ahLst/>
            <a:cxnLst/>
            <a:rect l="l" t="t" r="r" b="b"/>
            <a:pathLst>
              <a:path w="8326745" h="8229600">
                <a:moveTo>
                  <a:pt x="0" y="0"/>
                </a:moveTo>
                <a:lnTo>
                  <a:pt x="8326745" y="0"/>
                </a:lnTo>
                <a:lnTo>
                  <a:pt x="83267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148687">
            <a:off x="1171080" y="1517856"/>
            <a:ext cx="15949163" cy="92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720"/>
              </a:lnSpc>
              <a:spcBef>
                <a:spcPct val="0"/>
              </a:spcBef>
            </a:pPr>
            <a:r>
              <a:rPr lang="en-US" sz="6729">
                <a:solidFill>
                  <a:srgbClr val="EC407A"/>
                </a:solidFill>
                <a:latin typeface="UID ในตำนาน"/>
              </a:rPr>
              <a:t>HĐ 2: Dạy trẻ so sánh chiều dài của 3 đối tượng.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8515" y="8303877"/>
            <a:ext cx="13818707" cy="82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2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Cô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có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mấy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cái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?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Có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gì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1171080" y="1517856"/>
            <a:ext cx="15949163" cy="92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720"/>
              </a:lnSpc>
              <a:spcBef>
                <a:spcPct val="0"/>
              </a:spcBef>
            </a:pPr>
            <a:r>
              <a:rPr lang="en-US" sz="6729">
                <a:solidFill>
                  <a:srgbClr val="EC407A"/>
                </a:solidFill>
                <a:latin typeface="UID ในตำนาน"/>
              </a:rPr>
              <a:t>HĐ 2: Dạy trẻ so sánh chiều dài của 3 đối tượng.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8516" y="7202503"/>
            <a:ext cx="16064684" cy="227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* </a:t>
            </a:r>
            <a:r>
              <a:rPr lang="en-US" sz="3200" dirty="0" smtClean="0">
                <a:solidFill>
                  <a:srgbClr val="EC407A"/>
                </a:solidFill>
                <a:latin typeface="DejaVu Serif Bold"/>
              </a:rPr>
              <a:t>So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sánh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chiều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của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2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cái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: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đỏ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và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xanh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.</a:t>
            </a:r>
          </a:p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nào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hơn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?</a:t>
            </a:r>
          </a:p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nào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hơn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?</a:t>
            </a:r>
          </a:p>
          <a:p>
            <a:pPr algn="ctr">
              <a:lnSpc>
                <a:spcPts val="7279"/>
              </a:lnSpc>
            </a:pPr>
            <a:endParaRPr lang="en-US" sz="3200" dirty="0">
              <a:solidFill>
                <a:srgbClr val="EC407A"/>
              </a:solidFill>
              <a:latin typeface="DejaVu Serif Bold"/>
            </a:endParaRPr>
          </a:p>
        </p:txBody>
      </p:sp>
      <p:sp>
        <p:nvSpPr>
          <p:cNvPr id="10" name="Freeform 8"/>
          <p:cNvSpPr/>
          <p:nvPr/>
        </p:nvSpPr>
        <p:spPr>
          <a:xfrm rot="13486685">
            <a:off x="3252440" y="707439"/>
            <a:ext cx="6901409" cy="7024734"/>
          </a:xfrm>
          <a:custGeom>
            <a:avLst/>
            <a:gdLst/>
            <a:ahLst/>
            <a:cxnLst/>
            <a:rect l="l" t="t" r="r" b="b"/>
            <a:pathLst>
              <a:path w="6720131" h="6644530">
                <a:moveTo>
                  <a:pt x="0" y="0"/>
                </a:moveTo>
                <a:lnTo>
                  <a:pt x="6720131" y="0"/>
                </a:lnTo>
                <a:lnTo>
                  <a:pt x="6720131" y="6644530"/>
                </a:lnTo>
                <a:lnTo>
                  <a:pt x="0" y="66445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9"/>
          <p:cNvSpPr/>
          <p:nvPr/>
        </p:nvSpPr>
        <p:spPr>
          <a:xfrm rot="13411324">
            <a:off x="3331011" y="2068116"/>
            <a:ext cx="7909160" cy="7662636"/>
          </a:xfrm>
          <a:custGeom>
            <a:avLst/>
            <a:gdLst/>
            <a:ahLst/>
            <a:cxnLst/>
            <a:rect l="l" t="t" r="r" b="b"/>
            <a:pathLst>
              <a:path w="7833595" h="7742203">
                <a:moveTo>
                  <a:pt x="0" y="0"/>
                </a:moveTo>
                <a:lnTo>
                  <a:pt x="7833594" y="0"/>
                </a:lnTo>
                <a:lnTo>
                  <a:pt x="7833594" y="7742202"/>
                </a:lnTo>
                <a:lnTo>
                  <a:pt x="0" y="7742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1171080" y="1517856"/>
            <a:ext cx="15949163" cy="92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720"/>
              </a:lnSpc>
              <a:spcBef>
                <a:spcPct val="0"/>
              </a:spcBef>
            </a:pPr>
            <a:r>
              <a:rPr lang="en-US" sz="6729">
                <a:solidFill>
                  <a:srgbClr val="EC407A"/>
                </a:solidFill>
                <a:latin typeface="UID ในตำนาน"/>
              </a:rPr>
              <a:t>HĐ 2: Dạy trẻ so sánh chiều dài của 3 đối tượng.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4175" y="7116939"/>
            <a:ext cx="13818707" cy="332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* So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sánh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chiều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của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đỏ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vơi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vàng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.</a:t>
            </a:r>
          </a:p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nào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hơn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?</a:t>
            </a:r>
          </a:p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nào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hơn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? </a:t>
            </a:r>
          </a:p>
          <a:p>
            <a:pPr algn="ctr"/>
            <a:endParaRPr lang="en-US" sz="32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EC407A"/>
              </a:solidFill>
              <a:latin typeface="DejaVu Serif Bold"/>
            </a:endParaRPr>
          </a:p>
        </p:txBody>
      </p:sp>
      <p:sp>
        <p:nvSpPr>
          <p:cNvPr id="10" name="Freeform 8"/>
          <p:cNvSpPr/>
          <p:nvPr/>
        </p:nvSpPr>
        <p:spPr>
          <a:xfrm rot="13486685">
            <a:off x="3375029" y="634204"/>
            <a:ext cx="6901409" cy="7024734"/>
          </a:xfrm>
          <a:custGeom>
            <a:avLst/>
            <a:gdLst/>
            <a:ahLst/>
            <a:cxnLst/>
            <a:rect l="l" t="t" r="r" b="b"/>
            <a:pathLst>
              <a:path w="6720131" h="6644530">
                <a:moveTo>
                  <a:pt x="0" y="0"/>
                </a:moveTo>
                <a:lnTo>
                  <a:pt x="6720131" y="0"/>
                </a:lnTo>
                <a:lnTo>
                  <a:pt x="6720131" y="6644530"/>
                </a:lnTo>
                <a:lnTo>
                  <a:pt x="0" y="66445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 rot="13454455">
            <a:off x="3628595" y="1646251"/>
            <a:ext cx="8459707" cy="8396637"/>
          </a:xfrm>
          <a:custGeom>
            <a:avLst/>
            <a:gdLst/>
            <a:ahLst/>
            <a:cxnLst/>
            <a:rect l="l" t="t" r="r" b="b"/>
            <a:pathLst>
              <a:path w="8326745" h="8229600">
                <a:moveTo>
                  <a:pt x="0" y="0"/>
                </a:moveTo>
                <a:lnTo>
                  <a:pt x="8326745" y="0"/>
                </a:lnTo>
                <a:lnTo>
                  <a:pt x="83267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1171080" y="1517856"/>
            <a:ext cx="15949163" cy="927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720"/>
              </a:lnSpc>
              <a:spcBef>
                <a:spcPct val="0"/>
              </a:spcBef>
            </a:pPr>
            <a:r>
              <a:rPr lang="en-US" sz="6729">
                <a:solidFill>
                  <a:srgbClr val="EC407A"/>
                </a:solidFill>
                <a:latin typeface="UID ในตำนาน"/>
              </a:rPr>
              <a:t>HĐ 2: Dạy trẻ so sánh chiều dài của 3 đối tượng.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14600" y="7680088"/>
            <a:ext cx="13818707" cy="28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Các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con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thấy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3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cái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bút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chì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đỏ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,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xanh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,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vàng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này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như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thế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nào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với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3200" dirty="0" err="1">
                <a:solidFill>
                  <a:srgbClr val="EC407A"/>
                </a:solidFill>
                <a:latin typeface="DejaVu Serif Bold"/>
              </a:rPr>
              <a:t>nhau</a:t>
            </a:r>
            <a:r>
              <a:rPr lang="en-US" sz="3200" dirty="0">
                <a:solidFill>
                  <a:srgbClr val="EC407A"/>
                </a:solidFill>
                <a:latin typeface="DejaVu Serif Bold"/>
              </a:rPr>
              <a:t> ? 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EC407A"/>
              </a:solidFill>
              <a:latin typeface="DejaVu Serif Bold"/>
            </a:endParaRPr>
          </a:p>
        </p:txBody>
      </p:sp>
      <p:sp>
        <p:nvSpPr>
          <p:cNvPr id="10" name="Freeform 8"/>
          <p:cNvSpPr/>
          <p:nvPr/>
        </p:nvSpPr>
        <p:spPr>
          <a:xfrm rot="13486685">
            <a:off x="3204589" y="-356046"/>
            <a:ext cx="6901409" cy="7024734"/>
          </a:xfrm>
          <a:custGeom>
            <a:avLst/>
            <a:gdLst/>
            <a:ahLst/>
            <a:cxnLst/>
            <a:rect l="l" t="t" r="r" b="b"/>
            <a:pathLst>
              <a:path w="6720131" h="6644530">
                <a:moveTo>
                  <a:pt x="0" y="0"/>
                </a:moveTo>
                <a:lnTo>
                  <a:pt x="6720131" y="0"/>
                </a:lnTo>
                <a:lnTo>
                  <a:pt x="6720131" y="6644530"/>
                </a:lnTo>
                <a:lnTo>
                  <a:pt x="0" y="66445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9"/>
          <p:cNvSpPr/>
          <p:nvPr/>
        </p:nvSpPr>
        <p:spPr>
          <a:xfrm rot="13411324">
            <a:off x="3283160" y="1004631"/>
            <a:ext cx="7909160" cy="7662636"/>
          </a:xfrm>
          <a:custGeom>
            <a:avLst/>
            <a:gdLst/>
            <a:ahLst/>
            <a:cxnLst/>
            <a:rect l="l" t="t" r="r" b="b"/>
            <a:pathLst>
              <a:path w="7833595" h="7742203">
                <a:moveTo>
                  <a:pt x="0" y="0"/>
                </a:moveTo>
                <a:lnTo>
                  <a:pt x="7833594" y="0"/>
                </a:lnTo>
                <a:lnTo>
                  <a:pt x="7833594" y="7742202"/>
                </a:lnTo>
                <a:lnTo>
                  <a:pt x="0" y="7742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0"/>
          <p:cNvSpPr/>
          <p:nvPr/>
        </p:nvSpPr>
        <p:spPr>
          <a:xfrm rot="13454455">
            <a:off x="3461399" y="2408180"/>
            <a:ext cx="8459707" cy="8396637"/>
          </a:xfrm>
          <a:custGeom>
            <a:avLst/>
            <a:gdLst/>
            <a:ahLst/>
            <a:cxnLst/>
            <a:rect l="l" t="t" r="r" b="b"/>
            <a:pathLst>
              <a:path w="8326745" h="8229600">
                <a:moveTo>
                  <a:pt x="0" y="0"/>
                </a:moveTo>
                <a:lnTo>
                  <a:pt x="8326745" y="0"/>
                </a:lnTo>
                <a:lnTo>
                  <a:pt x="83267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0243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969885" y="7393030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2" y="0"/>
                </a:lnTo>
                <a:lnTo>
                  <a:pt x="1897262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8687">
            <a:off x="6763538" y="2020202"/>
            <a:ext cx="5758071" cy="123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674"/>
              </a:lnSpc>
              <a:spcBef>
                <a:spcPct val="0"/>
              </a:spcBef>
            </a:pPr>
            <a:r>
              <a:rPr lang="en-US" sz="9029">
                <a:solidFill>
                  <a:srgbClr val="EC407A"/>
                </a:solidFill>
                <a:latin typeface="UID ในตำนาน"/>
              </a:rPr>
              <a:t>Luyện tập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826" y="3421295"/>
            <a:ext cx="14500848" cy="695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*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Trò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chơi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1: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Dơ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nhanh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đọc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đúng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”</a:t>
            </a: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+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Cách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chơi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: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Cô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phát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cho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mỗi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trẻ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3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bắng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với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3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màu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sắc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và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độ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khác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nhau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- Cho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trẻ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băng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theo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yêu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cầu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của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cô</a:t>
            </a:r>
            <a:endParaRPr lang="en-US" sz="29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băng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nhất</a:t>
            </a:r>
            <a:endParaRPr lang="en-US" sz="29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băng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nhất</a:t>
            </a:r>
            <a:endParaRPr lang="en-US" sz="29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-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băng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hơn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/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hơn</a:t>
            </a:r>
            <a:endParaRPr lang="en-US" sz="29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- Cho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trẻ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sắp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xếp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các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băng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giấy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từ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ngắn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đến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dài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và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nêu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nhận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xét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EC407A"/>
                </a:solidFill>
                <a:latin typeface="DejaVu Serif Bold"/>
              </a:rPr>
              <a:t>+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Luật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chơi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: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Bạn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nào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giơ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sai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bạn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đó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sẽ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phải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nhảy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lò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cò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và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chọn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lại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cho</a:t>
            </a:r>
            <a:r>
              <a:rPr lang="en-US" sz="2900" dirty="0">
                <a:solidFill>
                  <a:srgbClr val="EC407A"/>
                </a:solidFill>
                <a:latin typeface="DejaVu Serif Bold"/>
              </a:rPr>
              <a:t> </a:t>
            </a:r>
            <a:r>
              <a:rPr lang="en-US" sz="2900" dirty="0" err="1">
                <a:solidFill>
                  <a:srgbClr val="EC407A"/>
                </a:solidFill>
                <a:latin typeface="DejaVu Serif Bold"/>
              </a:rPr>
              <a:t>đúng</a:t>
            </a:r>
            <a:endParaRPr lang="en-US" sz="29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2900" dirty="0">
              <a:solidFill>
                <a:srgbClr val="EC407A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2900" dirty="0">
              <a:solidFill>
                <a:srgbClr val="EC407A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414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UID ในตำนาน</vt:lpstr>
      <vt:lpstr>Times New Roman</vt:lpstr>
      <vt:lpstr>DejaVu Serif Bold</vt:lpstr>
      <vt:lpstr>Sniglet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2</cp:revision>
  <dcterms:created xsi:type="dcterms:W3CDTF">2006-08-16T00:00:00Z</dcterms:created>
  <dcterms:modified xsi:type="dcterms:W3CDTF">2024-03-14T05:48:03Z</dcterms:modified>
  <dc:identifier>DAF_SV6vof0</dc:identifier>
</cp:coreProperties>
</file>