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332" r:id="rId2"/>
    <p:sldId id="347" r:id="rId3"/>
    <p:sldId id="345" r:id="rId4"/>
    <p:sldId id="328" r:id="rId5"/>
    <p:sldId id="329" r:id="rId6"/>
    <p:sldId id="330" r:id="rId7"/>
    <p:sldId id="326" r:id="rId8"/>
    <p:sldId id="309" r:id="rId9"/>
    <p:sldId id="335" r:id="rId10"/>
    <p:sldId id="343" r:id="rId11"/>
    <p:sldId id="337" r:id="rId12"/>
    <p:sldId id="339" r:id="rId13"/>
    <p:sldId id="341" r:id="rId14"/>
    <p:sldId id="344" r:id="rId15"/>
    <p:sldId id="346" r:id="rId16"/>
    <p:sldId id="316" r:id="rId17"/>
    <p:sldId id="34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anthuduong@gmail.com" initials="" lastIdx="1" clrIdx="0">
    <p:extLst>
      <p:ext uri="{19B8F6BF-5375-455C-9EA6-DF929625EA0E}">
        <p15:presenceInfo xmlns:p15="http://schemas.microsoft.com/office/powerpoint/2012/main" userId="4fae42fa3136fe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E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7"/>
  </p:normalViewPr>
  <p:slideViewPr>
    <p:cSldViewPr snapToGrid="0" snapToObjects="1">
      <p:cViewPr varScale="1">
        <p:scale>
          <a:sx n="69" d="100"/>
          <a:sy n="69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19D3-7C47-1447-B53F-E8BBB57CB97F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170-7C28-664D-AA6A-EBC5201407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308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19D3-7C47-1447-B53F-E8BBB57CB97F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170-7C28-664D-AA6A-EBC5201407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09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19D3-7C47-1447-B53F-E8BBB57CB97F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170-7C28-664D-AA6A-EBC5201407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273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19D3-7C47-1447-B53F-E8BBB57CB97F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170-7C28-664D-AA6A-EBC5201407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745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19D3-7C47-1447-B53F-E8BBB57CB97F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170-7C28-664D-AA6A-EBC5201407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198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19D3-7C47-1447-B53F-E8BBB57CB97F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170-7C28-664D-AA6A-EBC5201407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416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19D3-7C47-1447-B53F-E8BBB57CB97F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170-7C28-664D-AA6A-EBC5201407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415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19D3-7C47-1447-B53F-E8BBB57CB97F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170-7C28-664D-AA6A-EBC5201407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345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19D3-7C47-1447-B53F-E8BBB57CB97F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170-7C28-664D-AA6A-EBC5201407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226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19D3-7C47-1447-B53F-E8BBB57CB97F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170-7C28-664D-AA6A-EBC5201407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758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19D3-7C47-1447-B53F-E8BBB57CB97F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170-7C28-664D-AA6A-EBC5201407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82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9D3-7C47-1447-B53F-E8BBB57CB97F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E2170-7C28-664D-AA6A-EBC5201407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627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1.gif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5.gif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5.gif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46" y="0"/>
            <a:ext cx="12520245" cy="6995860"/>
          </a:xfrm>
        </p:spPr>
      </p:pic>
      <p:sp>
        <p:nvSpPr>
          <p:cNvPr id="5" name="Rectangle 4"/>
          <p:cNvSpPr/>
          <p:nvPr/>
        </p:nvSpPr>
        <p:spPr>
          <a:xfrm>
            <a:off x="1957570" y="883182"/>
            <a:ext cx="9115243" cy="489364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BỒ ĐỀ</a:t>
            </a:r>
          </a:p>
          <a:p>
            <a:pPr algn="ctr"/>
            <a:endParaRPr lang="en-US" sz="2000" b="1" dirty="0" smtClean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ln w="22225">
                <a:noFill/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endParaRPr lang="en-US" sz="3200" b="1" dirty="0" smtClean="0">
              <a:ln w="22225">
                <a:noFill/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ln w="22225">
                <a:noFill/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ln w="22225">
                <a:noFill/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Boy And Girl Cartoon Full Body On White Background Vector Illustration  Stock Illustration - Download Image Now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1" y="1230530"/>
            <a:ext cx="1619371" cy="16193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34" y="346899"/>
            <a:ext cx="1662083" cy="933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5679">
            <a:off x="513181" y="4521232"/>
            <a:ext cx="1696549" cy="19389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560" y="280744"/>
            <a:ext cx="1749188" cy="1720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5679">
            <a:off x="9982271" y="4688195"/>
            <a:ext cx="1696549" cy="19389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07E4C7-80F5-0C8C-36E9-9BC5B04ECAB0}"/>
              </a:ext>
            </a:extLst>
          </p:cNvPr>
          <p:cNvSpPr txBox="1"/>
          <p:nvPr/>
        </p:nvSpPr>
        <p:spPr>
          <a:xfrm>
            <a:off x="4543087" y="1280349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ÉN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E79D1C-348A-06CA-1700-4D3E91C13402}"/>
              </a:ext>
            </a:extLst>
          </p:cNvPr>
          <p:cNvSpPr txBox="1"/>
          <p:nvPr/>
        </p:nvSpPr>
        <p:spPr>
          <a:xfrm>
            <a:off x="4980150" y="5653692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60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4d3116d3e1115ef4299a471bcd9f2ed">
            <a:extLst>
              <a:ext uri="{FF2B5EF4-FFF2-40B4-BE49-F238E27FC236}">
                <a16:creationId xmlns:a16="http://schemas.microsoft.com/office/drawing/2014/main" id="{DD841780-E470-42C6-9DF9-F10834E83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642" y="151227"/>
            <a:ext cx="9650293" cy="6555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AD257A5A-206E-42B1-9B75-ACB2D995DE9A}"/>
              </a:ext>
            </a:extLst>
          </p:cNvPr>
          <p:cNvSpPr txBox="1"/>
          <p:nvPr/>
        </p:nvSpPr>
        <p:spPr>
          <a:xfrm>
            <a:off x="2654249" y="1988892"/>
            <a:ext cx="7158938" cy="2308324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571500" indent="-571500">
              <a:buFontTx/>
              <a:buChar char="-"/>
            </a:pP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Trong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đoạn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th</a:t>
            </a:r>
            <a:r>
              <a:rPr lang="vi-VN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ơ</a:t>
            </a:r>
            <a:r>
              <a:rPr lang="en-US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trên</a:t>
            </a:r>
            <a:r>
              <a:rPr lang="en-US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có</a:t>
            </a:r>
            <a:r>
              <a:rPr lang="en-US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từ</a:t>
            </a:r>
            <a:r>
              <a:rPr lang="en-US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“</a:t>
            </a:r>
            <a:r>
              <a:rPr lang="en-US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Óng</a:t>
            </a:r>
            <a:r>
              <a:rPr lang="en-US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ánh</a:t>
            </a:r>
            <a:r>
              <a:rPr lang="en-US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” </a:t>
            </a:r>
            <a:r>
              <a:rPr lang="en-US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các</a:t>
            </a:r>
            <a:r>
              <a:rPr lang="en-US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con </a:t>
            </a:r>
            <a:r>
              <a:rPr lang="en-US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hiểu</a:t>
            </a:r>
            <a:r>
              <a:rPr lang="en-US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từ</a:t>
            </a:r>
            <a:r>
              <a:rPr lang="en-US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“</a:t>
            </a:r>
            <a:r>
              <a:rPr lang="en-US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Óng</a:t>
            </a:r>
            <a:r>
              <a:rPr lang="en-US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ánh</a:t>
            </a:r>
            <a:r>
              <a:rPr lang="en-US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” </a:t>
            </a:r>
            <a:r>
              <a:rPr lang="en-US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có</a:t>
            </a:r>
            <a:r>
              <a:rPr lang="en-US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nghĩa</a:t>
            </a:r>
            <a:r>
              <a:rPr lang="en-US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là</a:t>
            </a:r>
            <a:r>
              <a:rPr lang="en-US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gì</a:t>
            </a:r>
            <a:r>
              <a:rPr lang="en-US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?</a:t>
            </a:r>
            <a:endParaRPr lang="en-GB" altLang="zh-CN" sz="36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</a:endParaRPr>
          </a:p>
          <a:p>
            <a:pPr marL="571500" indent="-571500" algn="ctr">
              <a:buFontTx/>
              <a:buChar char="-"/>
            </a:pPr>
            <a:endParaRPr lang="en-US" altLang="zh-CN" sz="3600" b="1" i="1" dirty="0">
              <a:solidFill>
                <a:srgbClr val="3C8C93"/>
              </a:solidFill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89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4d3116d3e1115ef4299a471bcd9f2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7" y="0"/>
            <a:ext cx="1196420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Text Box 1"/>
          <p:cNvSpPr txBox="1"/>
          <p:nvPr/>
        </p:nvSpPr>
        <p:spPr>
          <a:xfrm>
            <a:off x="1776990" y="237963"/>
            <a:ext cx="7158938" cy="175432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571500" indent="-571500">
              <a:buFontTx/>
              <a:buChar char="-"/>
            </a:pPr>
            <a:r>
              <a:rPr lang="en-GB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Tình</a:t>
            </a:r>
            <a:r>
              <a:rPr lang="en-GB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cảm</a:t>
            </a:r>
            <a:r>
              <a:rPr lang="en-GB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của</a:t>
            </a:r>
            <a:r>
              <a:rPr lang="en-GB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ông</a:t>
            </a:r>
            <a:r>
              <a:rPr lang="en-GB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mặt</a:t>
            </a:r>
            <a:r>
              <a:rPr lang="en-GB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trời</a:t>
            </a:r>
            <a:r>
              <a:rPr lang="en-GB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và</a:t>
            </a:r>
            <a:r>
              <a:rPr lang="en-GB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em</a:t>
            </a:r>
            <a:r>
              <a:rPr lang="en-GB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bé</a:t>
            </a:r>
            <a:r>
              <a:rPr lang="en-GB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như</a:t>
            </a:r>
            <a:r>
              <a:rPr lang="en-GB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thế</a:t>
            </a:r>
            <a:r>
              <a:rPr lang="en-GB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nào</a:t>
            </a:r>
            <a:r>
              <a:rPr lang="en-GB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?</a:t>
            </a:r>
          </a:p>
          <a:p>
            <a:pPr marL="571500" indent="-571500" algn="ctr">
              <a:buFontTx/>
              <a:buChar char="-"/>
            </a:pPr>
            <a:endParaRPr lang="en-US" altLang="zh-CN" sz="3600" b="1" i="1" dirty="0">
              <a:solidFill>
                <a:srgbClr val="3C8C93"/>
              </a:solidFill>
              <a:latin typeface="Times New Roman" panose="02020603050405020304" charset="0"/>
            </a:endParaRPr>
          </a:p>
        </p:txBody>
      </p:sp>
      <p:pic>
        <p:nvPicPr>
          <p:cNvPr id="5" name="Picture 4" descr="ông mặt trời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990" y="1491916"/>
            <a:ext cx="9732817" cy="488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6740490" y="4985886"/>
            <a:ext cx="4038600" cy="13939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5431" y="5146121"/>
            <a:ext cx="43690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Ông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nhíu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mắt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nhìn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em</a:t>
            </a:r>
            <a:endParaRPr lang="en-GB" sz="3600" dirty="0">
              <a:ln>
                <a:solidFill>
                  <a:srgbClr val="C00000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Em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nhíu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mắt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nhìn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ông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5D4253-0D2A-149D-D1C4-9CBCF3550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0293" y="837811"/>
            <a:ext cx="4284984" cy="27848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143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6" objId="3"/>
        <p14:stopEvt time="23614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4d3116d3e1115ef4299a471bcd9f2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7" y="0"/>
            <a:ext cx="1196420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Text Box 1"/>
          <p:cNvSpPr txBox="1"/>
          <p:nvPr/>
        </p:nvSpPr>
        <p:spPr>
          <a:xfrm>
            <a:off x="1776990" y="237963"/>
            <a:ext cx="7158938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-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Vì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sao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em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bé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nhìn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ông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mặt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trời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lại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nhíu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mắt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?</a:t>
            </a:r>
          </a:p>
          <a:p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-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Em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bé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đã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nói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gì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với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ông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mặt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trời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?</a:t>
            </a:r>
          </a:p>
          <a:p>
            <a:pPr marL="571500" indent="-571500" algn="ctr">
              <a:buFontTx/>
              <a:buChar char="-"/>
            </a:pPr>
            <a:endParaRPr lang="en-US" altLang="zh-CN" sz="2800" b="1" i="1" dirty="0">
              <a:solidFill>
                <a:srgbClr val="3C8C93"/>
              </a:solidFill>
              <a:latin typeface="Times New Roman" panose="02020603050405020304" charset="0"/>
            </a:endParaRPr>
          </a:p>
        </p:txBody>
      </p:sp>
      <p:pic>
        <p:nvPicPr>
          <p:cNvPr id="5" name="Picture 4" descr="ông mặt trời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990" y="1491916"/>
            <a:ext cx="9732817" cy="488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51419" y="5020968"/>
            <a:ext cx="41242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Ông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ở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trên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trời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nhé</a:t>
            </a:r>
            <a:endParaRPr lang="en-GB" sz="3600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  <a:p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Cháu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ở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dưới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này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thôi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C41865-CC4F-3AD2-C8C5-980AE1D472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651" y="829549"/>
            <a:ext cx="3283793" cy="28352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089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6" objId="3"/>
        <p14:stopEvt time="23614" objId="3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4d3116d3e1115ef4299a471bcd9f2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7" y="0"/>
            <a:ext cx="1196420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Text Box 1"/>
          <p:cNvSpPr txBox="1"/>
          <p:nvPr/>
        </p:nvSpPr>
        <p:spPr>
          <a:xfrm>
            <a:off x="1776990" y="372716"/>
            <a:ext cx="7158938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-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Những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câu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thơ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cuối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nói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về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điều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gì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?</a:t>
            </a:r>
          </a:p>
          <a:p>
            <a:pPr marL="571500" indent="-571500" algn="ctr">
              <a:buFontTx/>
              <a:buChar char="-"/>
            </a:pPr>
            <a:endParaRPr lang="en-US" altLang="zh-CN" sz="2800" b="1" i="1" dirty="0">
              <a:solidFill>
                <a:srgbClr val="3C8C93"/>
              </a:solidFill>
              <a:latin typeface="Times New Roman" panose="02020603050405020304" charset="0"/>
            </a:endParaRPr>
          </a:p>
        </p:txBody>
      </p:sp>
      <p:pic>
        <p:nvPicPr>
          <p:cNvPr id="7" name="Picture 2" descr="ông mặt trời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367" y="999353"/>
            <a:ext cx="9166934" cy="53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43915" y="4607974"/>
            <a:ext cx="45656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Hai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ông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cháu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cùng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cười</a:t>
            </a:r>
            <a:endParaRPr lang="en-GB" sz="3600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  <a:p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Mẹ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cười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đi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bên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cạnh</a:t>
            </a:r>
            <a:endParaRPr lang="en-GB" sz="3600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  <a:p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Ông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mặt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trời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óng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ánh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63FB80-9B4A-3551-C4F6-53D333F053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821" y="416413"/>
            <a:ext cx="3283793" cy="28352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24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6" objId="3"/>
        <p14:stopEvt time="23614" objId="3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-nen-powerpoint-de-thuong_114703267">
            <a:extLst>
              <a:ext uri="{FF2B5EF4-FFF2-40B4-BE49-F238E27FC236}">
                <a16:creationId xmlns:a16="http://schemas.microsoft.com/office/drawing/2014/main" id="{38DEA6D1-2096-478A-9609-53CB1E8D1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0"/>
            <a:ext cx="12192000" cy="68551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B61FD2C5-ACDF-492E-B0C0-0DA2CC65A057}"/>
              </a:ext>
            </a:extLst>
          </p:cNvPr>
          <p:cNvSpPr txBox="1"/>
          <p:nvPr/>
        </p:nvSpPr>
        <p:spPr>
          <a:xfrm>
            <a:off x="3268315" y="1220869"/>
            <a:ext cx="60196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noProof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* Đọc th</a:t>
            </a:r>
            <a:r>
              <a:rPr lang="vi-VN" sz="6600" b="1" i="1" noProof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ơ</a:t>
            </a:r>
            <a:r>
              <a:rPr lang="en-US" sz="6600" b="1" i="1" noProof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lần 3:</a:t>
            </a:r>
          </a:p>
        </p:txBody>
      </p:sp>
    </p:spTree>
    <p:extLst>
      <p:ext uri="{BB962C8B-B14F-4D97-AF65-F5344CB8AC3E}">
        <p14:creationId xmlns:p14="http://schemas.microsoft.com/office/powerpoint/2010/main" val="832671032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-nen-powerpoint-de-thuong_114703267">
            <a:extLst>
              <a:ext uri="{FF2B5EF4-FFF2-40B4-BE49-F238E27FC236}">
                <a16:creationId xmlns:a16="http://schemas.microsoft.com/office/drawing/2014/main" id="{38DEA6D1-2096-478A-9609-53CB1E8D1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0"/>
            <a:ext cx="12192000" cy="68551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B61FD2C5-ACDF-492E-B0C0-0DA2CC65A057}"/>
              </a:ext>
            </a:extLst>
          </p:cNvPr>
          <p:cNvSpPr txBox="1"/>
          <p:nvPr/>
        </p:nvSpPr>
        <p:spPr>
          <a:xfrm>
            <a:off x="2785403" y="1220869"/>
            <a:ext cx="68791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noProof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* Dạy trẻ đọc th</a:t>
            </a:r>
            <a:r>
              <a:rPr lang="vi-VN" sz="6600" b="1" i="1" noProof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ơ</a:t>
            </a:r>
            <a:r>
              <a:rPr lang="en-US" sz="6600" b="1" i="1" noProof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120300656"/>
      </p:ext>
    </p:extLst>
  </p:cSld>
  <p:clrMapOvr>
    <a:masterClrMapping/>
  </p:clrMapOvr>
  <p:transition spd="slow">
    <p:check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anh-nen-powerpoint-de-thuong_1147032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3430240" y="1747840"/>
            <a:ext cx="6019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noProof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Bài học kết thúc</a:t>
            </a:r>
          </a:p>
        </p:txBody>
      </p:sp>
      <p:pic>
        <p:nvPicPr>
          <p:cNvPr id="2" name="ChauVeOngMatTroi-BeThaoVan-6929190">
            <a:hlinkClick r:id="" action="ppaction://media"/>
            <a:extLst>
              <a:ext uri="{FF2B5EF4-FFF2-40B4-BE49-F238E27FC236}">
                <a16:creationId xmlns:a16="http://schemas.microsoft.com/office/drawing/2014/main" id="{6107F7A8-E2A9-590B-A82B-57358CA538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460" end="114683.625"/>
                </p14:media>
              </p:ext>
            </p:extLst>
          </p:nvPr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91101" y="3184525"/>
            <a:ext cx="1943100" cy="195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46" y="0"/>
            <a:ext cx="12520245" cy="6995860"/>
          </a:xfrm>
        </p:spPr>
      </p:pic>
      <p:sp>
        <p:nvSpPr>
          <p:cNvPr id="5" name="Rectangle 4"/>
          <p:cNvSpPr/>
          <p:nvPr/>
        </p:nvSpPr>
        <p:spPr>
          <a:xfrm>
            <a:off x="316069" y="2267924"/>
            <a:ext cx="11258210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6600" b="1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66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66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6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6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6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6600" b="1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66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6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6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6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6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6" name="Picture 2" descr="Boy And Girl Cartoon Full Body On White Background Vector Illustration  Stock Illustration - Download Image Now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4" y="1402454"/>
            <a:ext cx="2107776" cy="21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6" y="411522"/>
            <a:ext cx="2127386" cy="11947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5679">
            <a:off x="103542" y="4344598"/>
            <a:ext cx="1696549" cy="19389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301" y="0"/>
            <a:ext cx="1749188" cy="1720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5679">
            <a:off x="10368461" y="4521231"/>
            <a:ext cx="1696549" cy="1938913"/>
          </a:xfrm>
          <a:prstGeom prst="rect">
            <a:avLst/>
          </a:prstGeom>
        </p:spPr>
      </p:pic>
      <p:pic>
        <p:nvPicPr>
          <p:cNvPr id="11" name="Picture 2" descr="Boy And Girl Cartoon Full Body On White Background Vector Illustration  Stock Illustration - Download Image Now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475" y="1450755"/>
            <a:ext cx="2011176" cy="20111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030" y="416896"/>
            <a:ext cx="2175904" cy="1222019"/>
          </a:xfrm>
          <a:prstGeom prst="rect">
            <a:avLst/>
          </a:prstGeom>
        </p:spPr>
      </p:pic>
      <p:pic>
        <p:nvPicPr>
          <p:cNvPr id="15" name="Picture 2" descr="Boy And Girl Cartoon Full Body On White Background Vector Illustration  Stock Illustration - Download Image Now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037" y="1425414"/>
            <a:ext cx="2011176" cy="20111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95" y="667237"/>
            <a:ext cx="1662083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9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10F326-2BCC-105C-B6AF-D9245B9D5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12" y="1545467"/>
            <a:ext cx="5722638" cy="41520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B3E030-C0DF-81C9-6A60-1BB90AE5B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BE934-D731-51B6-FEB2-CDCE85467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rả lời Câu hỏi trang 90 SGK Toán 6 Kết nối tri thức với | Bài tập 365">
            <a:extLst>
              <a:ext uri="{FF2B5EF4-FFF2-40B4-BE49-F238E27FC236}">
                <a16:creationId xmlns:a16="http://schemas.microsoft.com/office/drawing/2014/main" id="{F6C20485-D23B-0148-35AA-7DD0E2E8B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30188"/>
            <a:ext cx="9715658" cy="662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88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-nen-powerpoint-de-thuong_114703267">
            <a:extLst>
              <a:ext uri="{FF2B5EF4-FFF2-40B4-BE49-F238E27FC236}">
                <a16:creationId xmlns:a16="http://schemas.microsoft.com/office/drawing/2014/main" id="{38DEA6D1-2096-478A-9609-53CB1E8D1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0"/>
            <a:ext cx="12192000" cy="68551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B61FD2C5-ACDF-492E-B0C0-0DA2CC65A057}"/>
              </a:ext>
            </a:extLst>
          </p:cNvPr>
          <p:cNvSpPr txBox="1"/>
          <p:nvPr/>
        </p:nvSpPr>
        <p:spPr>
          <a:xfrm>
            <a:off x="2363372" y="1769509"/>
            <a:ext cx="82436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i="1" noProof="1">
                <a:solidFill>
                  <a:schemeClr val="accent4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 th</a:t>
            </a:r>
            <a:r>
              <a:rPr lang="vi-VN" sz="4600" b="1" i="1" noProof="1">
                <a:solidFill>
                  <a:schemeClr val="accent4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ơ</a:t>
            </a:r>
            <a:r>
              <a:rPr lang="en-US" sz="4600" b="1" i="1" noProof="1">
                <a:solidFill>
                  <a:schemeClr val="accent4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“Ông mặt trời óng ánh”</a:t>
            </a:r>
          </a:p>
        </p:txBody>
      </p:sp>
    </p:spTree>
    <p:extLst>
      <p:ext uri="{BB962C8B-B14F-4D97-AF65-F5344CB8AC3E}">
        <p14:creationId xmlns:p14="http://schemas.microsoft.com/office/powerpoint/2010/main" val="738231116"/>
      </p:ext>
    </p:extLst>
  </p:cSld>
  <p:clrMapOvr>
    <a:masterClrMapping/>
  </p:clrMapOvr>
  <p:transition spd="slow"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ông mặt trời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AD6E5E-C193-4DE4-649A-6A00A94E9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866" y="-1588957"/>
            <a:ext cx="5021704" cy="524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0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m ngắm ông mặt tr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52388"/>
            <a:ext cx="11702749" cy="66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4D8CD5-D41F-9891-5330-45BAE93D4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310" y="-404734"/>
            <a:ext cx="5096655" cy="361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7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ông mặt trời 3">
            <a:extLst>
              <a:ext uri="{FF2B5EF4-FFF2-40B4-BE49-F238E27FC236}">
                <a16:creationId xmlns:a16="http://schemas.microsoft.com/office/drawing/2014/main" id="{3C770681-C510-6198-FC05-A021295E7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Mẹ ơi ông mặt trờ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DE8A1E-A315-C353-FB04-C94C1FD32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40" y="-604161"/>
            <a:ext cx="4407109" cy="366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0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01185" y="3646116"/>
            <a:ext cx="423782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b="1" dirty="0" err="1">
                <a:solidFill>
                  <a:srgbClr val="3C8C93"/>
                </a:solidFill>
                <a:latin typeface="Times New Roman" panose="02020603050405020304" charset="0"/>
              </a:rPr>
              <a:t>Đàm</a:t>
            </a:r>
            <a:r>
              <a:rPr lang="en-US" altLang="zh-CN" sz="6600" b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6600" b="1" dirty="0" err="1">
                <a:solidFill>
                  <a:srgbClr val="3C8C93"/>
                </a:solidFill>
                <a:latin typeface="Times New Roman" panose="02020603050405020304" charset="0"/>
              </a:rPr>
              <a:t>Thoại</a:t>
            </a:r>
            <a:endParaRPr lang="en-US" altLang="zh-CN" sz="6600" b="1" dirty="0">
              <a:solidFill>
                <a:srgbClr val="3C8C93"/>
              </a:solidFill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596317"/>
      </p:ext>
    </p:extLst>
  </p:cSld>
  <p:clrMapOvr>
    <a:masterClrMapping/>
  </p:clrMapOvr>
  <p:transition spd="slow"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4d3116d3e1115ef4299a471bcd9f2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643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Text Box 1"/>
          <p:cNvSpPr txBox="1"/>
          <p:nvPr/>
        </p:nvSpPr>
        <p:spPr>
          <a:xfrm>
            <a:off x="2654249" y="834730"/>
            <a:ext cx="7158938" cy="2308324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571500" indent="-571500">
              <a:buFontTx/>
              <a:buChar char="-"/>
            </a:pP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Cô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vừa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đọc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bài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thơ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gì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Bài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thơ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“</a:t>
            </a: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Ông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mặt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trời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óng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ánh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” </a:t>
            </a: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của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tác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giả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nào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?</a:t>
            </a:r>
          </a:p>
          <a:p>
            <a:pPr marL="571500" indent="-571500" algn="ctr">
              <a:buFontTx/>
              <a:buChar char="-"/>
            </a:pPr>
            <a:endParaRPr lang="en-US" altLang="zh-CN" sz="3600" b="1" i="1" dirty="0">
              <a:solidFill>
                <a:srgbClr val="3C8C93"/>
              </a:solidFill>
              <a:latin typeface="Times New Roman" panose="020206030504050203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873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6" objId="3"/>
        <p14:stopEvt time="23614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4d3116d3e1115ef4299a471bcd9f2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Text Box 1"/>
          <p:cNvSpPr txBox="1"/>
          <p:nvPr/>
        </p:nvSpPr>
        <p:spPr>
          <a:xfrm>
            <a:off x="1490159" y="447723"/>
            <a:ext cx="7158938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571500" indent="-571500">
              <a:buFontTx/>
              <a:buChar char="-"/>
            </a:pPr>
            <a:r>
              <a:rPr lang="en-GB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Bài</a:t>
            </a:r>
            <a:r>
              <a:rPr lang="en-GB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thơ</a:t>
            </a:r>
            <a:r>
              <a:rPr lang="en-GB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nói</a:t>
            </a:r>
            <a:r>
              <a:rPr lang="en-GB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về</a:t>
            </a:r>
            <a:r>
              <a:rPr lang="en-GB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điều</a:t>
            </a:r>
            <a:r>
              <a:rPr lang="en-GB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gì</a:t>
            </a:r>
            <a:r>
              <a:rPr lang="en-GB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?</a:t>
            </a:r>
          </a:p>
          <a:p>
            <a:pPr marL="571500" indent="-571500" algn="ctr">
              <a:buFontTx/>
              <a:buChar char="-"/>
            </a:pPr>
            <a:endParaRPr lang="en-US" altLang="zh-CN" sz="3600" b="1" i="1" dirty="0">
              <a:solidFill>
                <a:srgbClr val="3C8C93"/>
              </a:solidFill>
              <a:latin typeface="Times New Roman" panose="02020603050405020304" charset="0"/>
            </a:endParaRPr>
          </a:p>
        </p:txBody>
      </p:sp>
      <p:pic>
        <p:nvPicPr>
          <p:cNvPr id="8" name="Picture 4" descr="ông mặt trời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972" y="1167619"/>
            <a:ext cx="9833317" cy="522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88933" y="4594395"/>
            <a:ext cx="36294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Ông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800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mặt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800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trời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800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óng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800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ánh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GB" sz="2800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Tỏa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800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nắng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800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hai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800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mẹ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con</a:t>
            </a:r>
          </a:p>
          <a:p>
            <a:r>
              <a:rPr lang="en-GB" sz="2800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Bóng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con </a:t>
            </a:r>
            <a:r>
              <a:rPr lang="en-GB" sz="2800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và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800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bóng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800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mẹ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GB" sz="2800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Dắt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800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nhau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800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đi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800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trên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800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đường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8D0A76-F82F-AE11-A634-7F971A68C2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9268" y="321083"/>
            <a:ext cx="3919120" cy="29672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8846932"/>
      </p:ext>
    </p:extLst>
  </p:cSld>
  <p:clrMapOvr>
    <a:masterClrMapping/>
  </p:clrMapOvr>
  <p:transition>
    <p:fade/>
  </p:transition>
  <p:extLst>
    <p:ext uri="{E180D4A7-C9FB-4DFB-919C-405C955672EB}">
      <p14:showEvtLst xmlns:p14="http://schemas.microsoft.com/office/powerpoint/2010/main">
        <p14:playEvt time="6" objId="3"/>
        <p14:stopEvt time="23614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624</TotalTime>
  <Words>232</Words>
  <Application>Microsoft Office PowerPoint</Application>
  <PresentationFormat>Widescreen</PresentationFormat>
  <Paragraphs>41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 Nguyen</dc:creator>
  <cp:lastModifiedBy>Admin</cp:lastModifiedBy>
  <cp:revision>77</cp:revision>
  <dcterms:created xsi:type="dcterms:W3CDTF">2022-03-24T03:02:29Z</dcterms:created>
  <dcterms:modified xsi:type="dcterms:W3CDTF">2026-03-31T01:26:32Z</dcterms:modified>
</cp:coreProperties>
</file>