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0"/>
  </p:notesMasterIdLst>
  <p:sldIdLst>
    <p:sldId id="286" r:id="rId2"/>
    <p:sldId id="260" r:id="rId3"/>
    <p:sldId id="261" r:id="rId4"/>
    <p:sldId id="262" r:id="rId5"/>
    <p:sldId id="264" r:id="rId6"/>
    <p:sldId id="265" r:id="rId7"/>
    <p:sldId id="266" r:id="rId8"/>
    <p:sldId id="275" r:id="rId9"/>
    <p:sldId id="267" r:id="rId10"/>
    <p:sldId id="277" r:id="rId11"/>
    <p:sldId id="278" r:id="rId12"/>
    <p:sldId id="279" r:id="rId13"/>
    <p:sldId id="284" r:id="rId14"/>
    <p:sldId id="269" r:id="rId15"/>
    <p:sldId id="271" r:id="rId16"/>
    <p:sldId id="272" r:id="rId17"/>
    <p:sldId id="283" r:id="rId18"/>
    <p:sldId id="276" r:id="rId1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27"/>
  </p:normalViewPr>
  <p:slideViewPr>
    <p:cSldViewPr snapToGrid="0" snapToObjects="1">
      <p:cViewPr varScale="1">
        <p:scale>
          <a:sx n="74" d="100"/>
          <a:sy n="74" d="100"/>
        </p:scale>
        <p:origin x="-924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9EF12-5C85-EF4B-A094-F71CA5D307A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BBC35-0464-4544-8199-4345748A47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20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9710" rtl="0" eaLnBrk="1" latinLnBrk="0" hangingPunct="1">
      <a:defRPr sz="1037" kern="1200">
        <a:solidFill>
          <a:schemeClr val="tx1"/>
        </a:solidFill>
        <a:latin typeface="+mn-lt"/>
        <a:ea typeface="+mn-ea"/>
        <a:cs typeface="+mn-cs"/>
      </a:defRPr>
    </a:lvl1pPr>
    <a:lvl2pPr marL="394855" algn="l" defTabSz="789710" rtl="0" eaLnBrk="1" latinLnBrk="0" hangingPunct="1">
      <a:defRPr sz="1037" kern="1200">
        <a:solidFill>
          <a:schemeClr val="tx1"/>
        </a:solidFill>
        <a:latin typeface="+mn-lt"/>
        <a:ea typeface="+mn-ea"/>
        <a:cs typeface="+mn-cs"/>
      </a:defRPr>
    </a:lvl2pPr>
    <a:lvl3pPr marL="789710" algn="l" defTabSz="789710" rtl="0" eaLnBrk="1" latinLnBrk="0" hangingPunct="1">
      <a:defRPr sz="1037" kern="1200">
        <a:solidFill>
          <a:schemeClr val="tx1"/>
        </a:solidFill>
        <a:latin typeface="+mn-lt"/>
        <a:ea typeface="+mn-ea"/>
        <a:cs typeface="+mn-cs"/>
      </a:defRPr>
    </a:lvl3pPr>
    <a:lvl4pPr marL="1184565" algn="l" defTabSz="789710" rtl="0" eaLnBrk="1" latinLnBrk="0" hangingPunct="1">
      <a:defRPr sz="1037" kern="1200">
        <a:solidFill>
          <a:schemeClr val="tx1"/>
        </a:solidFill>
        <a:latin typeface="+mn-lt"/>
        <a:ea typeface="+mn-ea"/>
        <a:cs typeface="+mn-cs"/>
      </a:defRPr>
    </a:lvl4pPr>
    <a:lvl5pPr marL="1579419" algn="l" defTabSz="789710" rtl="0" eaLnBrk="1" latinLnBrk="0" hangingPunct="1">
      <a:defRPr sz="1037" kern="1200">
        <a:solidFill>
          <a:schemeClr val="tx1"/>
        </a:solidFill>
        <a:latin typeface="+mn-lt"/>
        <a:ea typeface="+mn-ea"/>
        <a:cs typeface="+mn-cs"/>
      </a:defRPr>
    </a:lvl5pPr>
    <a:lvl6pPr marL="1974274" algn="l" defTabSz="789710" rtl="0" eaLnBrk="1" latinLnBrk="0" hangingPunct="1">
      <a:defRPr sz="1037" kern="1200">
        <a:solidFill>
          <a:schemeClr val="tx1"/>
        </a:solidFill>
        <a:latin typeface="+mn-lt"/>
        <a:ea typeface="+mn-ea"/>
        <a:cs typeface="+mn-cs"/>
      </a:defRPr>
    </a:lvl6pPr>
    <a:lvl7pPr marL="2369130" algn="l" defTabSz="789710" rtl="0" eaLnBrk="1" latinLnBrk="0" hangingPunct="1">
      <a:defRPr sz="1037" kern="1200">
        <a:solidFill>
          <a:schemeClr val="tx1"/>
        </a:solidFill>
        <a:latin typeface="+mn-lt"/>
        <a:ea typeface="+mn-ea"/>
        <a:cs typeface="+mn-cs"/>
      </a:defRPr>
    </a:lvl7pPr>
    <a:lvl8pPr marL="2763984" algn="l" defTabSz="789710" rtl="0" eaLnBrk="1" latinLnBrk="0" hangingPunct="1">
      <a:defRPr sz="1037" kern="1200">
        <a:solidFill>
          <a:schemeClr val="tx1"/>
        </a:solidFill>
        <a:latin typeface="+mn-lt"/>
        <a:ea typeface="+mn-ea"/>
        <a:cs typeface="+mn-cs"/>
      </a:defRPr>
    </a:lvl8pPr>
    <a:lvl9pPr marL="3158839" algn="l" defTabSz="789710" rtl="0" eaLnBrk="1" latinLnBrk="0" hangingPunct="1">
      <a:defRPr sz="10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7A819-886A-4893-8B1B-543FD6E053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0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CFC14-32B7-4C1D-9476-6CA28B5BC1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331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75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519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506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707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3042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571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430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7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085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2002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ADD56-7DEC-AD4D-8007-9F2EABF6C82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446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0.jpg"/><Relationship Id="rId5" Type="http://schemas.openxmlformats.org/officeDocument/2006/relationships/image" Target="../media/image29.jfif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6.jpg"/><Relationship Id="rId4" Type="http://schemas.openxmlformats.org/officeDocument/2006/relationships/image" Target="../media/image5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7" Type="http://schemas.openxmlformats.org/officeDocument/2006/relationships/image" Target="../media/image16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5.jpg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858" y="27384"/>
            <a:ext cx="9906000" cy="6858000"/>
            <a:chOff x="-17056" y="27384"/>
            <a:chExt cx="12192000" cy="6858000"/>
          </a:xfrm>
        </p:grpSpPr>
        <p:grpSp>
          <p:nvGrpSpPr>
            <p:cNvPr id="2" name="Group 1"/>
            <p:cNvGrpSpPr/>
            <p:nvPr/>
          </p:nvGrpSpPr>
          <p:grpSpPr>
            <a:xfrm>
              <a:off x="-17056" y="27384"/>
              <a:ext cx="12192000" cy="6858000"/>
              <a:chOff x="-17056" y="27384"/>
              <a:chExt cx="12192000" cy="6858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056" y="27384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55640" y="836712"/>
                <a:ext cx="67687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+mj-lt"/>
                  </a:rPr>
                  <a:t>Phòng giáo dục và đào tạo quận Long Biên</a:t>
                </a: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+mj-lt"/>
                  </a:rPr>
                  <a:t>Trường mầm non </a:t>
                </a:r>
                <a:r>
                  <a:rPr lang="en-US" sz="24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Chim</a:t>
                </a:r>
                <a:r>
                  <a:rPr lang="en-US" sz="24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Én</a:t>
                </a:r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791744" y="3304385"/>
                <a:ext cx="547260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dirty="0">
                    <a:solidFill>
                      <a:srgbClr val="002060"/>
                    </a:solidFill>
                    <a:latin typeface="+mj-lt"/>
                  </a:rPr>
                  <a:t>Đề tài: Khám phá một số loại </a:t>
                </a:r>
                <a:r>
                  <a:rPr lang="vi-VN" sz="2000" dirty="0" smtClean="0">
                    <a:solidFill>
                      <a:srgbClr val="002060"/>
                    </a:solidFill>
                    <a:latin typeface="+mj-lt"/>
                  </a:rPr>
                  <a:t>rau</a:t>
                </a:r>
                <a:endParaRPr lang="en-US" sz="2000" dirty="0" smtClean="0">
                  <a:solidFill>
                    <a:srgbClr val="002060"/>
                  </a:solidFill>
                  <a:latin typeface="+mj-lt"/>
                </a:endParaRPr>
              </a:p>
              <a:p>
                <a:r>
                  <a:rPr lang="vi-VN" sz="2000" dirty="0" smtClean="0">
                    <a:solidFill>
                      <a:srgbClr val="002060"/>
                    </a:solidFill>
                    <a:latin typeface="+mj-lt"/>
                  </a:rPr>
                  <a:t>Lứa </a:t>
                </a:r>
                <a:r>
                  <a:rPr lang="vi-VN" sz="2000" dirty="0">
                    <a:solidFill>
                      <a:srgbClr val="002060"/>
                    </a:solidFill>
                    <a:latin typeface="+mj-lt"/>
                  </a:rPr>
                  <a:t>tuổi: 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+mj-lt"/>
                  </a:rPr>
                  <a:t>3-4</a:t>
                </a:r>
                <a:r>
                  <a:rPr lang="vi-VN" sz="2000" dirty="0" smtClean="0">
                    <a:solidFill>
                      <a:srgbClr val="002060"/>
                    </a:solidFill>
                    <a:latin typeface="+mj-lt"/>
                  </a:rPr>
                  <a:t> tuổ</a:t>
                </a:r>
                <a:r>
                  <a:rPr lang="en-US" sz="20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en-US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1598727" y="2197894"/>
              <a:ext cx="900033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Lĩnh</a:t>
              </a:r>
              <a:r>
                <a:rPr lang="en-US" sz="4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  <a:r>
                <a:rPr lang="en-US" sz="4400" b="1" cap="none" spc="0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vực</a:t>
              </a:r>
              <a:r>
                <a:rPr lang="en-US" sz="4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: </a:t>
              </a:r>
              <a:r>
                <a:rPr lang="en-US" sz="4400" b="1" cap="none" spc="0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Phát</a:t>
              </a:r>
              <a:r>
                <a:rPr lang="en-US" sz="4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  <a:r>
                <a:rPr lang="en-US" sz="4400" b="1" cap="none" spc="0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triển</a:t>
              </a:r>
              <a:r>
                <a:rPr lang="en-US" sz="4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  <a:r>
                <a:rPr lang="en-US" sz="4400" b="1" cap="none" spc="0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nhận</a:t>
              </a:r>
              <a:r>
                <a:rPr lang="en-US" sz="4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  <a:r>
                <a:rPr lang="en-US" sz="4400" b="1" cap="none" spc="0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thức</a:t>
              </a:r>
              <a:endParaRPr lang="en-US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70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960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35E366-0E61-EA43-908D-7A4E24094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121" y="2018790"/>
            <a:ext cx="7241758" cy="483921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1B295B-8FE6-5B4B-9DFB-2B6584C43FE9}"/>
              </a:ext>
            </a:extLst>
          </p:cNvPr>
          <p:cNvSpPr txBox="1"/>
          <p:nvPr/>
        </p:nvSpPr>
        <p:spPr>
          <a:xfrm>
            <a:off x="3290321" y="657867"/>
            <a:ext cx="3448525" cy="72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105" b="1" dirty="0">
                <a:solidFill>
                  <a:srgbClr val="FF0000"/>
                </a:solidFill>
                <a:latin typeface="+mj-lt"/>
              </a:rPr>
              <a:t>Quả Cà chua</a:t>
            </a:r>
            <a:endParaRPr lang="en-US" sz="4105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629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BE13D4-A2E4-4644-BF16-6BBC2EB68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90" y="1988675"/>
            <a:ext cx="4312551" cy="2880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9358D8-20FE-8740-8D3C-FB8B2A6BE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061" y="930637"/>
            <a:ext cx="4206094" cy="2498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E1AA1D-3176-FA4D-AC39-D0E4DBE0D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207" y="3704987"/>
            <a:ext cx="4206094" cy="3153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2799DED-98D7-5444-B865-8E310F85BEA3}"/>
              </a:ext>
            </a:extLst>
          </p:cNvPr>
          <p:cNvSpPr txBox="1"/>
          <p:nvPr/>
        </p:nvSpPr>
        <p:spPr>
          <a:xfrm>
            <a:off x="2349662" y="137726"/>
            <a:ext cx="5089106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6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Món ăn từ quả Cà chua</a:t>
            </a:r>
            <a:endParaRPr lang="en-US" sz="3762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465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CC44C0-F827-8E4F-872F-1ABD6A9BE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95" y="1755735"/>
            <a:ext cx="4234610" cy="26773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775A07-B931-8344-885A-09060EB8C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897" y="1083060"/>
            <a:ext cx="4107084" cy="2566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B94F25-187A-834F-A113-A5873122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819" y="3902494"/>
            <a:ext cx="3946506" cy="2797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7174DC-4A62-F042-B566-29C0098FCFE2}"/>
              </a:ext>
            </a:extLst>
          </p:cNvPr>
          <p:cNvSpPr txBox="1"/>
          <p:nvPr/>
        </p:nvSpPr>
        <p:spPr>
          <a:xfrm>
            <a:off x="2769565" y="144415"/>
            <a:ext cx="3946507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62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Món ăn từ quả Đỗ</a:t>
            </a:r>
            <a:endParaRPr lang="en-US" sz="3762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3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0BFB77-2693-8F40-98F3-5D377BC6BE94}"/>
              </a:ext>
            </a:extLst>
          </p:cNvPr>
          <p:cNvSpPr txBox="1"/>
          <p:nvPr/>
        </p:nvSpPr>
        <p:spPr>
          <a:xfrm>
            <a:off x="1794077" y="137726"/>
            <a:ext cx="6667018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62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So sánh quả Cà chua và quả Đỗ</a:t>
            </a:r>
            <a:endParaRPr lang="en-US" sz="3762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F30AA8-7E05-914F-8C33-005F1EF02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8" y="2341897"/>
            <a:ext cx="4956828" cy="3312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D2086C-B968-A44D-8979-9974D3865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56" y="2341896"/>
            <a:ext cx="4734044" cy="33123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01819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70" y="1335255"/>
            <a:ext cx="7968372" cy="5026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0321" y="657867"/>
            <a:ext cx="3448525" cy="72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105" b="1" dirty="0">
                <a:solidFill>
                  <a:srgbClr val="FF0000"/>
                </a:solidFill>
                <a:latin typeface="+mj-lt"/>
              </a:rPr>
              <a:t>Củ cà rốt</a:t>
            </a:r>
            <a:endParaRPr lang="en-US" sz="4105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948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33"/>
    </mc:Choice>
    <mc:Fallback xmlns="">
      <p:transition spd="slow" advTm="44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11" y="1458415"/>
            <a:ext cx="8651374" cy="4903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0321" y="719448"/>
            <a:ext cx="3325363" cy="72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105" b="1" dirty="0">
                <a:solidFill>
                  <a:srgbClr val="00B050"/>
                </a:solidFill>
                <a:latin typeface="+mj-lt"/>
              </a:rPr>
              <a:t>Củ su hào</a:t>
            </a:r>
            <a:endParaRPr lang="en-US" sz="4105" b="1" dirty="0">
              <a:solidFill>
                <a:srgbClr val="00B05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4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44"/>
    </mc:Choice>
    <mc:Fallback xmlns="">
      <p:transition spd="slow" advTm="37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4" y="809875"/>
            <a:ext cx="3571687" cy="2574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73" y="854315"/>
            <a:ext cx="3571687" cy="2574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4" y="3676152"/>
            <a:ext cx="3571687" cy="2477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73" y="3676153"/>
            <a:ext cx="3571687" cy="2478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0907F0-68AE-714D-9706-F08A7AFB2981}"/>
              </a:ext>
            </a:extLst>
          </p:cNvPr>
          <p:cNvSpPr txBox="1"/>
          <p:nvPr/>
        </p:nvSpPr>
        <p:spPr>
          <a:xfrm>
            <a:off x="1978729" y="144415"/>
            <a:ext cx="6053159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62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Món ăn từ củ Su hào, Cà rốt</a:t>
            </a:r>
            <a:endParaRPr lang="en-US" sz="3762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6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9"/>
    </mc:Choice>
    <mc:Fallback xmlns="">
      <p:transition spd="slow" advTm="15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23B00A-445B-484A-A101-808AAC841889}"/>
              </a:ext>
            </a:extLst>
          </p:cNvPr>
          <p:cNvSpPr txBox="1"/>
          <p:nvPr/>
        </p:nvSpPr>
        <p:spPr>
          <a:xfrm>
            <a:off x="1794077" y="137726"/>
            <a:ext cx="6667018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62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So sánh củ Cà rốt và củ Xu hào</a:t>
            </a:r>
            <a:endParaRPr lang="en-US" sz="3762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F50191-76C1-5B45-9EF7-6D5549186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3994"/>
            <a:ext cx="4953000" cy="34446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3B7BBE-03FE-FD47-9D0C-C9AFF36A0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27" y="2013993"/>
            <a:ext cx="4146831" cy="34446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0045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5" y="496540"/>
            <a:ext cx="7819892" cy="5864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2381" y="1581578"/>
            <a:ext cx="6034919" cy="2408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526" b="1" dirty="0">
                <a:solidFill>
                  <a:srgbClr val="FF0000"/>
                </a:solidFill>
                <a:latin typeface="+mj-lt"/>
              </a:rPr>
              <a:t>Xin chào và hẹn gặp lại</a:t>
            </a:r>
            <a:endParaRPr lang="en-US" sz="7526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7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3"/>
    </mc:Choice>
    <mc:Fallback xmlns="">
      <p:transition spd="slow" advTm="27483"/>
    </mc:Fallback>
  </mc:AlternateContent>
  <p:extLst>
    <p:ext uri="{E180D4A7-C9FB-4DFB-919C-405C955672EB}">
      <p14:showEvtLst xmlns:p14="http://schemas.microsoft.com/office/powerpoint/2010/main">
        <p14:playEvt time="17" objId="5"/>
        <p14:stopEvt time="24967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7" y="1302084"/>
            <a:ext cx="8601882" cy="49596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1900" y="596284"/>
            <a:ext cx="3263783" cy="802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18" b="1" dirty="0">
                <a:solidFill>
                  <a:srgbClr val="00B050"/>
                </a:solidFill>
                <a:latin typeface="+mj-lt"/>
              </a:rPr>
              <a:t>Rau bắp cải</a:t>
            </a:r>
            <a:endParaRPr lang="en-US" sz="4618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0D19DC1-AB12-6448-9584-F242581B377D}"/>
              </a:ext>
            </a:extLst>
          </p:cNvPr>
          <p:cNvSpPr/>
          <p:nvPr/>
        </p:nvSpPr>
        <p:spPr>
          <a:xfrm>
            <a:off x="1898249" y="5838254"/>
            <a:ext cx="7199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Đây là rau gì? Chúng mình ăn phần gì của rau? Lá rau hình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007475"/>
      </p:ext>
    </p:extLst>
  </p:cSld>
  <p:clrMapOvr>
    <a:masterClrMapping/>
  </p:clrMapOvr>
  <p:transition spd="slow" advTm="354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2" objId="1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0" y="904188"/>
            <a:ext cx="8611564" cy="59538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D96325E-8944-F741-B9CE-A8C72B1C330F}"/>
              </a:ext>
            </a:extLst>
          </p:cNvPr>
          <p:cNvSpPr/>
          <p:nvPr/>
        </p:nvSpPr>
        <p:spPr>
          <a:xfrm>
            <a:off x="1990488" y="6230999"/>
            <a:ext cx="5925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con thường được ăn món gì được chế biến từ rau này?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79E3B7-C910-CD40-AD79-AB96C84637E7}"/>
              </a:ext>
            </a:extLst>
          </p:cNvPr>
          <p:cNvSpPr txBox="1"/>
          <p:nvPr/>
        </p:nvSpPr>
        <p:spPr>
          <a:xfrm>
            <a:off x="3351900" y="63849"/>
            <a:ext cx="3263783" cy="802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18" b="1" dirty="0">
                <a:solidFill>
                  <a:srgbClr val="00B050"/>
                </a:solidFill>
                <a:latin typeface="+mj-lt"/>
              </a:rPr>
              <a:t>Rau bắp cải</a:t>
            </a:r>
            <a:endParaRPr lang="en-US" sz="4618" b="1" dirty="0">
              <a:solidFill>
                <a:srgbClr val="00B05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345460"/>
      </p:ext>
    </p:extLst>
  </p:cSld>
  <p:clrMapOvr>
    <a:masterClrMapping/>
  </p:clrMapOvr>
  <p:transition spd="slow" advTm="568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17803" y="965769"/>
            <a:ext cx="2968311" cy="2739257"/>
            <a:chOff x="321271" y="548680"/>
            <a:chExt cx="3470920" cy="32030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1" y="548680"/>
              <a:ext cx="3470920" cy="26642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55576" y="3212975"/>
              <a:ext cx="2214904" cy="538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394" dirty="0">
                  <a:solidFill>
                    <a:srgbClr val="00B0F0"/>
                  </a:solidFill>
                  <a:latin typeface="+mj-lt"/>
                </a:rPr>
                <a:t>Bắp cải luộc</a:t>
              </a:r>
              <a:endParaRPr lang="en-US" sz="2394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07229" y="965771"/>
            <a:ext cx="2700286" cy="2686742"/>
            <a:chOff x="5220072" y="548681"/>
            <a:chExt cx="3157513" cy="31416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548681"/>
              <a:ext cx="3157513" cy="26205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96135" y="3212975"/>
              <a:ext cx="2448272" cy="477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53" dirty="0">
                  <a:solidFill>
                    <a:srgbClr val="00B0F0"/>
                  </a:solidFill>
                  <a:latin typeface="+mj-lt"/>
                </a:rPr>
                <a:t>Bắp cải cuộn thịt</a:t>
              </a:r>
              <a:endParaRPr lang="en-US" sz="2053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21568" y="3860070"/>
            <a:ext cx="3206465" cy="2600906"/>
            <a:chOff x="3015121" y="3933056"/>
            <a:chExt cx="3749402" cy="30413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121" y="3933056"/>
              <a:ext cx="3749402" cy="24589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792192" y="6435574"/>
              <a:ext cx="2580008" cy="538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394" dirty="0">
                  <a:solidFill>
                    <a:srgbClr val="00B0F0"/>
                  </a:solidFill>
                  <a:latin typeface="+mj-lt"/>
                </a:rPr>
                <a:t>Bắp cải xào</a:t>
              </a:r>
              <a:endParaRPr lang="en-US" sz="2394" dirty="0">
                <a:solidFill>
                  <a:srgbClr val="00B0F0"/>
                </a:solidFill>
                <a:latin typeface="+mj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D4A456E-6661-6343-8B41-61794C12B0F9}"/>
              </a:ext>
            </a:extLst>
          </p:cNvPr>
          <p:cNvSpPr txBox="1"/>
          <p:nvPr/>
        </p:nvSpPr>
        <p:spPr>
          <a:xfrm>
            <a:off x="2349662" y="137726"/>
            <a:ext cx="4780188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62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Món ăn từ rau bắp cải</a:t>
            </a:r>
            <a:endParaRPr lang="en-US" sz="3762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707206"/>
      </p:ext>
    </p:extLst>
  </p:cSld>
  <p:clrMapOvr>
    <a:masterClrMapping/>
  </p:clrMapOvr>
  <p:transition spd="slow" advTm="352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9"/>
        <p14:stopEvt time="33603" objId="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8" y="1150511"/>
            <a:ext cx="8730564" cy="5210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0321" y="496542"/>
            <a:ext cx="3325363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62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762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ây rau ngót</a:t>
            </a:r>
            <a:endParaRPr lang="en-US" sz="3762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3B94CCC-2EF2-5247-9264-FBF6A769F146}"/>
              </a:ext>
            </a:extLst>
          </p:cNvPr>
          <p:cNvSpPr/>
          <p:nvPr/>
        </p:nvSpPr>
        <p:spPr>
          <a:xfrm>
            <a:off x="2476500" y="5979824"/>
            <a:ext cx="6924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Đây là rau gì? Chúng mình ăn phần gì của rau? Quả có hình gì?</a:t>
            </a: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Các con thường được ăn món gì được chế biến từ quả này?</a:t>
            </a:r>
            <a:endParaRPr lang="vi-VN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8868344"/>
      </p:ext>
    </p:extLst>
  </p:cSld>
  <p:clrMapOvr>
    <a:masterClrMapping/>
  </p:clrMapOvr>
  <p:transition spd="slow" advTm="362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57" y="1189851"/>
            <a:ext cx="6835469" cy="52959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858C8F-3F56-1A4B-9E7F-3F2673B2567F}"/>
              </a:ext>
            </a:extLst>
          </p:cNvPr>
          <p:cNvSpPr txBox="1"/>
          <p:nvPr/>
        </p:nvSpPr>
        <p:spPr>
          <a:xfrm>
            <a:off x="3290321" y="496542"/>
            <a:ext cx="3325363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62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762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ây rau ngót</a:t>
            </a:r>
            <a:endParaRPr lang="en-US" sz="3762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2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0"/>
    </mc:Choice>
    <mc:Fallback xmlns="">
      <p:transition spd="slow" advTm="1414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3058" y="1160279"/>
            <a:ext cx="3889413" cy="3548817"/>
            <a:chOff x="0" y="10319"/>
            <a:chExt cx="4547989" cy="41497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319"/>
              <a:ext cx="4547989" cy="331236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3621253"/>
              <a:ext cx="3995935" cy="53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394" b="1" dirty="0">
                  <a:solidFill>
                    <a:srgbClr val="0070C0"/>
                  </a:solidFill>
                  <a:latin typeface="+mj-lt"/>
                </a:rPr>
                <a:t>Canh rau ngót nấu thịt</a:t>
              </a:r>
              <a:endParaRPr lang="en-US" sz="2394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65977" y="3145962"/>
            <a:ext cx="3930481" cy="3081845"/>
            <a:chOff x="4470238" y="3098034"/>
            <a:chExt cx="4596011" cy="3603680"/>
          </a:xfrm>
        </p:grpSpPr>
        <p:sp>
          <p:nvSpPr>
            <p:cNvPr id="5" name="TextBox 4"/>
            <p:cNvSpPr txBox="1"/>
            <p:nvPr/>
          </p:nvSpPr>
          <p:spPr>
            <a:xfrm>
              <a:off x="4860031" y="3098034"/>
              <a:ext cx="3816423" cy="53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394" b="1" dirty="0">
                  <a:solidFill>
                    <a:srgbClr val="0070C0"/>
                  </a:solidFill>
                  <a:latin typeface="+mj-lt"/>
                </a:rPr>
                <a:t>Canh rau ngót nấu </a:t>
              </a:r>
              <a:r>
                <a:rPr lang="en-US" sz="2394" b="1" dirty="0">
                  <a:solidFill>
                    <a:srgbClr val="0070C0"/>
                  </a:solidFill>
                  <a:latin typeface="+mj-lt"/>
                </a:rPr>
                <a:t>c</a:t>
              </a:r>
              <a:r>
                <a:rPr lang="vi-VN" sz="2394" b="1" dirty="0">
                  <a:solidFill>
                    <a:srgbClr val="0070C0"/>
                  </a:solidFill>
                  <a:latin typeface="+mj-lt"/>
                </a:rPr>
                <a:t>á</a:t>
              </a:r>
              <a:endParaRPr lang="en-US" sz="2394" b="1" dirty="0">
                <a:solidFill>
                  <a:srgbClr val="0070C0"/>
                </a:solidFill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238" y="3749005"/>
              <a:ext cx="4596011" cy="295270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3022F0-75AA-6243-816B-AD4D4F84B3EE}"/>
              </a:ext>
            </a:extLst>
          </p:cNvPr>
          <p:cNvSpPr txBox="1"/>
          <p:nvPr/>
        </p:nvSpPr>
        <p:spPr>
          <a:xfrm>
            <a:off x="2751708" y="105399"/>
            <a:ext cx="4347701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62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Món ăn từ rau Ngót</a:t>
            </a:r>
            <a:endParaRPr lang="en-US" sz="3762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592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3"/>
    </mc:Choice>
    <mc:Fallback xmlns="">
      <p:transition spd="slow" advTm="2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3"/>
        <p14:stopEvt time="24568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4" y="2135804"/>
            <a:ext cx="4064333" cy="3017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83" y="1335256"/>
            <a:ext cx="3685665" cy="35716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055" y="842608"/>
            <a:ext cx="4217850" cy="35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711" dirty="0">
                <a:solidFill>
                  <a:srgbClr val="FF0000"/>
                </a:solidFill>
                <a:latin typeface="+mj-lt"/>
              </a:rPr>
              <a:t>Giống nhau: Đều là loại rau ăn lá</a:t>
            </a:r>
            <a:endParaRPr lang="en-US" sz="171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7747" y="5057418"/>
            <a:ext cx="6589146" cy="140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711" dirty="0">
                <a:solidFill>
                  <a:srgbClr val="FF0000"/>
                </a:solidFill>
                <a:latin typeface="+mj-lt"/>
              </a:rPr>
              <a:t>Khác nhau: </a:t>
            </a:r>
          </a:p>
          <a:p>
            <a:pPr marL="293212" indent="-293212" algn="ctr">
              <a:buFontTx/>
              <a:buChar char="-"/>
            </a:pPr>
            <a:r>
              <a:rPr lang="vi-VN" sz="1711" dirty="0">
                <a:solidFill>
                  <a:srgbClr val="FF0000"/>
                </a:solidFill>
                <a:latin typeface="+mj-lt"/>
              </a:rPr>
              <a:t>Lá bắp cải to, có dạng hình tròn, lá dày, các lá xếp vòng quanh, lá ngoài màu xanh, lá trong màu trắng</a:t>
            </a:r>
          </a:p>
          <a:p>
            <a:pPr marL="293212" indent="-293212" algn="ctr">
              <a:buFontTx/>
              <a:buChar char="-"/>
            </a:pPr>
            <a:r>
              <a:rPr lang="vi-VN" sz="1711" dirty="0">
                <a:solidFill>
                  <a:srgbClr val="FF0000"/>
                </a:solidFill>
                <a:latin typeface="+mj-lt"/>
              </a:rPr>
              <a:t>- Lá rau ngót nhỏ, đầu lá nhọn, lá mọc trên cành, 1 cành có nhiều lá, lá có màu xanh</a:t>
            </a:r>
            <a:endParaRPr lang="en-US" sz="171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616F0D-C0A6-8248-A07D-FF128B3E7375}"/>
              </a:ext>
            </a:extLst>
          </p:cNvPr>
          <p:cNvSpPr txBox="1"/>
          <p:nvPr/>
        </p:nvSpPr>
        <p:spPr>
          <a:xfrm>
            <a:off x="2349661" y="137726"/>
            <a:ext cx="6111433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62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So sánh bắp cải và Rau Ngót</a:t>
            </a:r>
            <a:endParaRPr lang="en-US" sz="3762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8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0"/>
    </mc:Choice>
    <mc:Fallback xmlns="">
      <p:transition spd="slow" advTm="6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6" objId="7"/>
        <p14:stopEvt time="60186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9030"/>
            <a:ext cx="9906001" cy="5864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4" y="1478532"/>
            <a:ext cx="4195287" cy="2506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79" y="1478530"/>
            <a:ext cx="4185528" cy="2506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6" y="3984652"/>
            <a:ext cx="4195285" cy="2456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80" y="4001241"/>
            <a:ext cx="4185527" cy="24568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DA48D3-0C05-4849-8544-77BAA0466700}"/>
              </a:ext>
            </a:extLst>
          </p:cNvPr>
          <p:cNvSpPr txBox="1"/>
          <p:nvPr/>
        </p:nvSpPr>
        <p:spPr>
          <a:xfrm>
            <a:off x="2421925" y="144415"/>
            <a:ext cx="5609968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62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Một số loại rau ăn lá khác</a:t>
            </a:r>
            <a:endParaRPr lang="en-US" sz="3762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F56301B-C505-6E4E-90DE-817EF8719950}"/>
              </a:ext>
            </a:extLst>
          </p:cNvPr>
          <p:cNvSpPr/>
          <p:nvPr/>
        </p:nvSpPr>
        <p:spPr>
          <a:xfrm>
            <a:off x="757713" y="5759969"/>
            <a:ext cx="7101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loại rau ăn lá có nhiều vitamin C, ăn vào giúp cơ thể các con mát mẻ, khỏe mạnh, kháng được bệnh, da dẻ hồng hào.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45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6"/>
    </mc:Choice>
    <mc:Fallback xmlns="">
      <p:transition spd="slow" advTm="3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7" objId="8"/>
        <p14:stopEvt time="30290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5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2|2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9.6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1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4|3.2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.9|1.3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</TotalTime>
  <Words>316</Words>
  <Application>Microsoft Office PowerPoint</Application>
  <PresentationFormat>A4 Paper (210x297 mm)</PresentationFormat>
  <Paragraphs>38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Admin</cp:lastModifiedBy>
  <cp:revision>19</cp:revision>
  <cp:lastPrinted>2024-01-21T10:09:39Z</cp:lastPrinted>
  <dcterms:created xsi:type="dcterms:W3CDTF">2022-02-22T08:19:57Z</dcterms:created>
  <dcterms:modified xsi:type="dcterms:W3CDTF">2026-01-13T00:22:15Z</dcterms:modified>
</cp:coreProperties>
</file>