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5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A00FBD-34B0-4035-8C74-3952D9BD3768}"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F3BF9-DCE5-4F8F-A56F-578536210540}" type="slidenum">
              <a:rPr lang="en-US" smtClean="0"/>
              <a:t>‹#›</a:t>
            </a:fld>
            <a:endParaRPr lang="en-US"/>
          </a:p>
        </p:txBody>
      </p:sp>
    </p:spTree>
    <p:extLst>
      <p:ext uri="{BB962C8B-B14F-4D97-AF65-F5344CB8AC3E}">
        <p14:creationId xmlns:p14="http://schemas.microsoft.com/office/powerpoint/2010/main" val="3030917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A00FBD-34B0-4035-8C74-3952D9BD3768}"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F3BF9-DCE5-4F8F-A56F-578536210540}" type="slidenum">
              <a:rPr lang="en-US" smtClean="0"/>
              <a:t>‹#›</a:t>
            </a:fld>
            <a:endParaRPr lang="en-US"/>
          </a:p>
        </p:txBody>
      </p:sp>
    </p:spTree>
    <p:extLst>
      <p:ext uri="{BB962C8B-B14F-4D97-AF65-F5344CB8AC3E}">
        <p14:creationId xmlns:p14="http://schemas.microsoft.com/office/powerpoint/2010/main" val="3170101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A00FBD-34B0-4035-8C74-3952D9BD3768}"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F3BF9-DCE5-4F8F-A56F-578536210540}" type="slidenum">
              <a:rPr lang="en-US" smtClean="0"/>
              <a:t>‹#›</a:t>
            </a:fld>
            <a:endParaRPr lang="en-US"/>
          </a:p>
        </p:txBody>
      </p:sp>
    </p:spTree>
    <p:extLst>
      <p:ext uri="{BB962C8B-B14F-4D97-AF65-F5344CB8AC3E}">
        <p14:creationId xmlns:p14="http://schemas.microsoft.com/office/powerpoint/2010/main" val="595498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A00FBD-34B0-4035-8C74-3952D9BD3768}"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F3BF9-DCE5-4F8F-A56F-578536210540}" type="slidenum">
              <a:rPr lang="en-US" smtClean="0"/>
              <a:t>‹#›</a:t>
            </a:fld>
            <a:endParaRPr lang="en-US"/>
          </a:p>
        </p:txBody>
      </p:sp>
    </p:spTree>
    <p:extLst>
      <p:ext uri="{BB962C8B-B14F-4D97-AF65-F5344CB8AC3E}">
        <p14:creationId xmlns:p14="http://schemas.microsoft.com/office/powerpoint/2010/main" val="1681839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BA00FBD-34B0-4035-8C74-3952D9BD3768}"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F3BF9-DCE5-4F8F-A56F-578536210540}" type="slidenum">
              <a:rPr lang="en-US" smtClean="0"/>
              <a:t>‹#›</a:t>
            </a:fld>
            <a:endParaRPr lang="en-US"/>
          </a:p>
        </p:txBody>
      </p:sp>
    </p:spTree>
    <p:extLst>
      <p:ext uri="{BB962C8B-B14F-4D97-AF65-F5344CB8AC3E}">
        <p14:creationId xmlns:p14="http://schemas.microsoft.com/office/powerpoint/2010/main" val="3425497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A00FBD-34B0-4035-8C74-3952D9BD3768}"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EF3BF9-DCE5-4F8F-A56F-578536210540}" type="slidenum">
              <a:rPr lang="en-US" smtClean="0"/>
              <a:t>‹#›</a:t>
            </a:fld>
            <a:endParaRPr lang="en-US"/>
          </a:p>
        </p:txBody>
      </p:sp>
    </p:spTree>
    <p:extLst>
      <p:ext uri="{BB962C8B-B14F-4D97-AF65-F5344CB8AC3E}">
        <p14:creationId xmlns:p14="http://schemas.microsoft.com/office/powerpoint/2010/main" val="1838595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A00FBD-34B0-4035-8C74-3952D9BD3768}" type="datetimeFigureOut">
              <a:rPr lang="en-US" smtClean="0"/>
              <a:t>4/16/2026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EF3BF9-DCE5-4F8F-A56F-578536210540}" type="slidenum">
              <a:rPr lang="en-US" smtClean="0"/>
              <a:t>‹#›</a:t>
            </a:fld>
            <a:endParaRPr lang="en-US"/>
          </a:p>
        </p:txBody>
      </p:sp>
    </p:spTree>
    <p:extLst>
      <p:ext uri="{BB962C8B-B14F-4D97-AF65-F5344CB8AC3E}">
        <p14:creationId xmlns:p14="http://schemas.microsoft.com/office/powerpoint/2010/main" val="1840096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A00FBD-34B0-4035-8C74-3952D9BD3768}" type="datetimeFigureOut">
              <a:rPr lang="en-US" smtClean="0"/>
              <a:t>4/16/2026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EF3BF9-DCE5-4F8F-A56F-578536210540}" type="slidenum">
              <a:rPr lang="en-US" smtClean="0"/>
              <a:t>‹#›</a:t>
            </a:fld>
            <a:endParaRPr lang="en-US"/>
          </a:p>
        </p:txBody>
      </p:sp>
    </p:spTree>
    <p:extLst>
      <p:ext uri="{BB962C8B-B14F-4D97-AF65-F5344CB8AC3E}">
        <p14:creationId xmlns:p14="http://schemas.microsoft.com/office/powerpoint/2010/main" val="1136709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A00FBD-34B0-4035-8C74-3952D9BD3768}" type="datetimeFigureOut">
              <a:rPr lang="en-US" smtClean="0"/>
              <a:t>4/16/2026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EF3BF9-DCE5-4F8F-A56F-578536210540}" type="slidenum">
              <a:rPr lang="en-US" smtClean="0"/>
              <a:t>‹#›</a:t>
            </a:fld>
            <a:endParaRPr lang="en-US"/>
          </a:p>
        </p:txBody>
      </p:sp>
    </p:spTree>
    <p:extLst>
      <p:ext uri="{BB962C8B-B14F-4D97-AF65-F5344CB8AC3E}">
        <p14:creationId xmlns:p14="http://schemas.microsoft.com/office/powerpoint/2010/main" val="2802272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BA00FBD-34B0-4035-8C74-3952D9BD3768}"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EF3BF9-DCE5-4F8F-A56F-578536210540}" type="slidenum">
              <a:rPr lang="en-US" smtClean="0"/>
              <a:t>‹#›</a:t>
            </a:fld>
            <a:endParaRPr lang="en-US"/>
          </a:p>
        </p:txBody>
      </p:sp>
    </p:spTree>
    <p:extLst>
      <p:ext uri="{BB962C8B-B14F-4D97-AF65-F5344CB8AC3E}">
        <p14:creationId xmlns:p14="http://schemas.microsoft.com/office/powerpoint/2010/main" val="2640257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BA00FBD-34B0-4035-8C74-3952D9BD3768}"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EF3BF9-DCE5-4F8F-A56F-578536210540}" type="slidenum">
              <a:rPr lang="en-US" smtClean="0"/>
              <a:t>‹#›</a:t>
            </a:fld>
            <a:endParaRPr lang="en-US"/>
          </a:p>
        </p:txBody>
      </p:sp>
    </p:spTree>
    <p:extLst>
      <p:ext uri="{BB962C8B-B14F-4D97-AF65-F5344CB8AC3E}">
        <p14:creationId xmlns:p14="http://schemas.microsoft.com/office/powerpoint/2010/main" val="3249888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A00FBD-34B0-4035-8C74-3952D9BD3768}" type="datetimeFigureOut">
              <a:rPr lang="en-US" smtClean="0"/>
              <a:t>4/16/2026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EF3BF9-DCE5-4F8F-A56F-578536210540}" type="slidenum">
              <a:rPr lang="en-US" smtClean="0"/>
              <a:t>‹#›</a:t>
            </a:fld>
            <a:endParaRPr lang="en-US"/>
          </a:p>
        </p:txBody>
      </p:sp>
    </p:spTree>
    <p:extLst>
      <p:ext uri="{BB962C8B-B14F-4D97-AF65-F5344CB8AC3E}">
        <p14:creationId xmlns:p14="http://schemas.microsoft.com/office/powerpoint/2010/main" val="1202352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524000" y="1122363"/>
            <a:ext cx="9144000" cy="2387600"/>
          </a:xfrm>
        </p:spPr>
        <p:txBody>
          <a:bodyPr/>
          <a:lstStyle/>
          <a:p>
            <a:endParaRPr lang="en-US"/>
          </a:p>
        </p:txBody>
      </p:sp>
      <p:sp>
        <p:nvSpPr>
          <p:cNvPr id="5" name="Subtitle 2"/>
          <p:cNvSpPr>
            <a:spLocks noGrp="1"/>
          </p:cNvSpPr>
          <p:nvPr>
            <p:ph type="subTitle" idx="1"/>
          </p:nvPr>
        </p:nvSpPr>
        <p:spPr>
          <a:xfrm>
            <a:off x="1524000" y="3602038"/>
            <a:ext cx="9144000" cy="1655762"/>
          </a:xfrm>
        </p:spPr>
        <p:txBody>
          <a:bodyPr/>
          <a:lstStyle/>
          <a:p>
            <a:endParaRPr lang="en-US"/>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12215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295400" y="14288"/>
            <a:ext cx="8786924"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defTabSz="684213">
              <a:defRPr>
                <a:solidFill>
                  <a:schemeClr val="tx1"/>
                </a:solidFill>
                <a:latin typeface="Arial" panose="020B0604020202020204" pitchFamily="34" charset="0"/>
                <a:cs typeface="Arial" panose="020B0604020202020204" pitchFamily="34" charset="0"/>
              </a:defRPr>
            </a:lvl1pPr>
            <a:lvl2pPr marL="742950" indent="-285750" defTabSz="684213">
              <a:defRPr>
                <a:solidFill>
                  <a:schemeClr val="tx1"/>
                </a:solidFill>
                <a:latin typeface="Arial" panose="020B0604020202020204" pitchFamily="34" charset="0"/>
                <a:cs typeface="Arial" panose="020B0604020202020204" pitchFamily="34" charset="0"/>
              </a:defRPr>
            </a:lvl2pPr>
            <a:lvl3pPr marL="1143000" indent="-228600" defTabSz="684213">
              <a:defRPr>
                <a:solidFill>
                  <a:schemeClr val="tx1"/>
                </a:solidFill>
                <a:latin typeface="Arial" panose="020B0604020202020204" pitchFamily="34" charset="0"/>
                <a:cs typeface="Arial" panose="020B0604020202020204" pitchFamily="34" charset="0"/>
              </a:defRPr>
            </a:lvl3pPr>
            <a:lvl4pPr marL="1600200" indent="-228600" defTabSz="684213">
              <a:defRPr>
                <a:solidFill>
                  <a:schemeClr val="tx1"/>
                </a:solidFill>
                <a:latin typeface="Arial" panose="020B0604020202020204" pitchFamily="34" charset="0"/>
                <a:cs typeface="Arial" panose="020B0604020202020204" pitchFamily="34" charset="0"/>
              </a:defRPr>
            </a:lvl4pPr>
            <a:lvl5pPr marL="2057400" indent="-228600" defTabSz="684213">
              <a:defRPr>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b="1">
                <a:solidFill>
                  <a:srgbClr val="000000"/>
                </a:solidFill>
                <a:latin typeface="Times New Roman" panose="02020603050405020304" pitchFamily="18" charset="0"/>
                <a:cs typeface="Times New Roman" panose="02020603050405020304" pitchFamily="18" charset="0"/>
              </a:rPr>
              <a:t>UBND PHƯỜNG BỒ ĐỀ</a:t>
            </a:r>
          </a:p>
          <a:p>
            <a:pPr algn="ctr" eaLnBrk="1" hangingPunct="1"/>
            <a:r>
              <a:rPr lang="en-US" altLang="en-US" sz="2000" b="1">
                <a:solidFill>
                  <a:srgbClr val="000000"/>
                </a:solidFill>
                <a:latin typeface="Times New Roman" panose="02020603050405020304" pitchFamily="18" charset="0"/>
                <a:cs typeface="Times New Roman" panose="02020603050405020304" pitchFamily="18" charset="0"/>
              </a:rPr>
              <a:t>TRƯỜNG MẦM NON BỒ ĐỀ</a:t>
            </a:r>
            <a:endParaRPr lang="vi-VN" altLang="en-US" sz="2000" b="1">
              <a:solidFill>
                <a:srgbClr val="000000"/>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4130243" y="698500"/>
            <a:ext cx="302909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a:spLocks noChangeArrowheads="1"/>
          </p:cNvSpPr>
          <p:nvPr/>
        </p:nvSpPr>
        <p:spPr bwMode="auto">
          <a:xfrm>
            <a:off x="3012757" y="2975769"/>
            <a:ext cx="7655243" cy="191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defTabSz="684213">
              <a:defRPr>
                <a:solidFill>
                  <a:schemeClr val="tx1"/>
                </a:solidFill>
                <a:latin typeface="Arial" panose="020B0604020202020204" pitchFamily="34" charset="0"/>
                <a:cs typeface="Arial" panose="020B0604020202020204" pitchFamily="34" charset="0"/>
              </a:defRPr>
            </a:lvl1pPr>
            <a:lvl2pPr marL="742950" indent="-285750" defTabSz="684213">
              <a:defRPr>
                <a:solidFill>
                  <a:schemeClr val="tx1"/>
                </a:solidFill>
                <a:latin typeface="Arial" panose="020B0604020202020204" pitchFamily="34" charset="0"/>
                <a:cs typeface="Arial" panose="020B0604020202020204" pitchFamily="34" charset="0"/>
              </a:defRPr>
            </a:lvl2pPr>
            <a:lvl3pPr marL="1143000" indent="-228600" defTabSz="684213">
              <a:defRPr>
                <a:solidFill>
                  <a:schemeClr val="tx1"/>
                </a:solidFill>
                <a:latin typeface="Arial" panose="020B0604020202020204" pitchFamily="34" charset="0"/>
                <a:cs typeface="Arial" panose="020B0604020202020204" pitchFamily="34" charset="0"/>
              </a:defRPr>
            </a:lvl3pPr>
            <a:lvl4pPr marL="1600200" indent="-228600" defTabSz="684213">
              <a:defRPr>
                <a:solidFill>
                  <a:schemeClr val="tx1"/>
                </a:solidFill>
                <a:latin typeface="Arial" panose="020B0604020202020204" pitchFamily="34" charset="0"/>
                <a:cs typeface="Arial" panose="020B0604020202020204" pitchFamily="34" charset="0"/>
              </a:defRPr>
            </a:lvl4pPr>
            <a:lvl5pPr marL="2057400" indent="-228600" defTabSz="684213">
              <a:defRPr>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err="1" smtClean="0">
                <a:solidFill>
                  <a:srgbClr val="002060"/>
                </a:solidFill>
                <a:latin typeface="Times New Roman" panose="02020603050405020304" pitchFamily="18" charset="0"/>
                <a:cs typeface="Times New Roman" panose="02020603050405020304" pitchFamily="18" charset="0"/>
              </a:rPr>
              <a:t>Văn</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học</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Truyện</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Cóc</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gọi</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trời</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mưa</a:t>
            </a:r>
            <a:r>
              <a:rPr lang="en-US" altLang="en-US" sz="2400" b="1" dirty="0" smtClean="0">
                <a:solidFill>
                  <a:srgbClr val="002060"/>
                </a:solidFill>
                <a:latin typeface="Times New Roman" panose="02020603050405020304" pitchFamily="18" charset="0"/>
                <a:cs typeface="Times New Roman" panose="02020603050405020304" pitchFamily="18" charset="0"/>
              </a:rPr>
              <a:t>”</a:t>
            </a:r>
            <a:endParaRPr lang="en-US" altLang="en-US" sz="2400" b="1" dirty="0">
              <a:solidFill>
                <a:srgbClr val="002060"/>
              </a:solidFill>
              <a:latin typeface="Times New Roman" panose="02020603050405020304" pitchFamily="18" charset="0"/>
              <a:cs typeface="Times New Roman" panose="02020603050405020304" pitchFamily="18" charset="0"/>
            </a:endParaRPr>
          </a:p>
          <a:p>
            <a:pPr eaLnBrk="1" hangingPunct="1"/>
            <a:r>
              <a:rPr lang="en-US" altLang="en-US" sz="2400" b="1" dirty="0" err="1">
                <a:solidFill>
                  <a:srgbClr val="002060"/>
                </a:solidFill>
                <a:latin typeface="Times New Roman" panose="02020603050405020304" pitchFamily="18" charset="0"/>
                <a:cs typeface="Times New Roman" panose="02020603050405020304" pitchFamily="18" charset="0"/>
              </a:rPr>
              <a:t>Lứa</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tuổi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Nhà</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trẻ</a:t>
            </a:r>
            <a:r>
              <a:rPr lang="en-US" altLang="en-US" sz="2400" b="1" dirty="0">
                <a:solidFill>
                  <a:srgbClr val="002060"/>
                </a:solidFill>
                <a:latin typeface="Times New Roman" panose="02020603050405020304" pitchFamily="18" charset="0"/>
                <a:cs typeface="Times New Roman" panose="02020603050405020304" pitchFamily="18" charset="0"/>
              </a:rPr>
              <a:t> (24 – 36 </a:t>
            </a:r>
            <a:r>
              <a:rPr lang="en-US" altLang="en-US" sz="2400" b="1" dirty="0" err="1">
                <a:solidFill>
                  <a:srgbClr val="002060"/>
                </a:solidFill>
                <a:latin typeface="Times New Roman" panose="02020603050405020304" pitchFamily="18" charset="0"/>
                <a:cs typeface="Times New Roman" panose="02020603050405020304" pitchFamily="18" charset="0"/>
              </a:rPr>
              <a:t>tháng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tuổi</a:t>
            </a:r>
            <a:r>
              <a:rPr lang="en-US" altLang="en-US" sz="2400" b="1" dirty="0">
                <a:solidFill>
                  <a:srgbClr val="002060"/>
                </a:solidFill>
                <a:latin typeface="Times New Roman" panose="02020603050405020304" pitchFamily="18" charset="0"/>
                <a:cs typeface="Times New Roman" panose="02020603050405020304" pitchFamily="18" charset="0"/>
              </a:rPr>
              <a:t>)</a:t>
            </a:r>
          </a:p>
          <a:p>
            <a:pPr eaLnBrk="1" hangingPunct="1"/>
            <a:r>
              <a:rPr lang="en-US" altLang="en-US" sz="2400" b="1" dirty="0" err="1">
                <a:solidFill>
                  <a:srgbClr val="002060"/>
                </a:solidFill>
                <a:latin typeface="Times New Roman" panose="02020603050405020304" pitchFamily="18" charset="0"/>
                <a:cs typeface="Times New Roman" panose="02020603050405020304" pitchFamily="18" charset="0"/>
              </a:rPr>
              <a:t>Giáo</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viên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Hoàng</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Diệu</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Hà</a:t>
            </a:r>
            <a:endParaRPr lang="en-US" altLang="en-US" sz="2400" b="1" dirty="0" smtClean="0">
              <a:solidFill>
                <a:srgbClr val="002060"/>
              </a:solidFill>
              <a:latin typeface="Times New Roman" panose="02020603050405020304" pitchFamily="18" charset="0"/>
              <a:cs typeface="Times New Roman" panose="02020603050405020304" pitchFamily="18" charset="0"/>
            </a:endParaRPr>
          </a:p>
          <a:p>
            <a:pPr eaLnBrk="1" hangingPunct="1"/>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Nguyễn</a:t>
            </a: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Thị</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Tiếp</a:t>
            </a:r>
            <a:endParaRPr lang="en-US" altLang="en-US" sz="2400" b="1" dirty="0">
              <a:solidFill>
                <a:srgbClr val="002060"/>
              </a:solidFill>
              <a:latin typeface="Times New Roman" panose="02020603050405020304" pitchFamily="18" charset="0"/>
              <a:cs typeface="Times New Roman" panose="02020603050405020304" pitchFamily="18" charset="0"/>
            </a:endParaRPr>
          </a:p>
          <a:p>
            <a:pPr eaLnBrk="1" hangingPunct="1"/>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Nguyễn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Thị</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Phương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smtClean="0">
                <a:solidFill>
                  <a:srgbClr val="002060"/>
                </a:solidFill>
                <a:latin typeface="Times New Roman" panose="02020603050405020304" pitchFamily="18" charset="0"/>
                <a:cs typeface="Times New Roman" panose="02020603050405020304" pitchFamily="18" charset="0"/>
              </a:rPr>
              <a:t>Thuý</a:t>
            </a:r>
            <a:endParaRPr lang="en-US" altLang="en-US" sz="2400" b="1" dirty="0">
              <a:solidFill>
                <a:srgbClr val="002060"/>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1682750" y="2446338"/>
            <a:ext cx="787734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defTabSz="684213">
              <a:defRPr>
                <a:solidFill>
                  <a:schemeClr val="tx1"/>
                </a:solidFill>
                <a:latin typeface="Arial" panose="020B0604020202020204" pitchFamily="34" charset="0"/>
                <a:cs typeface="Arial" panose="020B0604020202020204" pitchFamily="34" charset="0"/>
              </a:defRPr>
            </a:lvl1pPr>
            <a:lvl2pPr marL="742950" indent="-285750" defTabSz="684213">
              <a:defRPr>
                <a:solidFill>
                  <a:schemeClr val="tx1"/>
                </a:solidFill>
                <a:latin typeface="Arial" panose="020B0604020202020204" pitchFamily="34" charset="0"/>
                <a:cs typeface="Arial" panose="020B0604020202020204" pitchFamily="34" charset="0"/>
              </a:defRPr>
            </a:lvl2pPr>
            <a:lvl3pPr marL="1143000" indent="-228600" defTabSz="684213">
              <a:defRPr>
                <a:solidFill>
                  <a:schemeClr val="tx1"/>
                </a:solidFill>
                <a:latin typeface="Arial" panose="020B0604020202020204" pitchFamily="34" charset="0"/>
                <a:cs typeface="Arial" panose="020B0604020202020204" pitchFamily="34" charset="0"/>
              </a:defRPr>
            </a:lvl3pPr>
            <a:lvl4pPr marL="1600200" indent="-228600" defTabSz="684213">
              <a:defRPr>
                <a:solidFill>
                  <a:schemeClr val="tx1"/>
                </a:solidFill>
                <a:latin typeface="Arial" panose="020B0604020202020204" pitchFamily="34" charset="0"/>
                <a:cs typeface="Arial" panose="020B0604020202020204" pitchFamily="34" charset="0"/>
              </a:defRPr>
            </a:lvl4pPr>
            <a:lvl5pPr marL="2057400" indent="-228600" defTabSz="684213">
              <a:defRPr>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a:solidFill>
                  <a:srgbClr val="FF0000"/>
                </a:solidFill>
                <a:latin typeface="Times New Roman" panose="02020603050405020304" pitchFamily="18" charset="0"/>
                <a:cs typeface="Times New Roman" panose="02020603050405020304" pitchFamily="18" charset="0"/>
              </a:rPr>
              <a:t>GIÁO DỤC PHÁT TRIỂN </a:t>
            </a:r>
            <a:r>
              <a:rPr lang="en-US" altLang="en-US" sz="2400" b="1" dirty="0" smtClean="0">
                <a:solidFill>
                  <a:srgbClr val="FF0000"/>
                </a:solidFill>
                <a:latin typeface="Times New Roman" panose="02020603050405020304" pitchFamily="18" charset="0"/>
                <a:cs typeface="Times New Roman" panose="02020603050405020304" pitchFamily="18" charset="0"/>
              </a:rPr>
              <a:t>NGÔN NGỮ</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4604327" y="5088731"/>
            <a:ext cx="276891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b="1" dirty="0" err="1">
                <a:latin typeface="Times New Roman" panose="02020603050405020304" pitchFamily="18" charset="0"/>
                <a:cs typeface="Times New Roman" panose="02020603050405020304" pitchFamily="18" charset="0"/>
              </a:rPr>
              <a:t>Năm</a:t>
            </a:r>
            <a:r>
              <a:rPr lang="en-US" altLang="en-US" sz="1600" b="1" dirty="0">
                <a:latin typeface="Times New Roman" panose="02020603050405020304" pitchFamily="18" charset="0"/>
                <a:cs typeface="Times New Roman" panose="02020603050405020304" pitchFamily="18" charset="0"/>
              </a:rPr>
              <a:t> </a:t>
            </a:r>
            <a:r>
              <a:rPr lang="en-US" altLang="en-US" sz="1600" b="1" dirty="0" err="1">
                <a:latin typeface="Times New Roman" panose="02020603050405020304" pitchFamily="18" charset="0"/>
                <a:cs typeface="Times New Roman" panose="02020603050405020304" pitchFamily="18" charset="0"/>
              </a:rPr>
              <a:t>học</a:t>
            </a:r>
            <a:r>
              <a:rPr lang="en-US" altLang="en-US" sz="1600" b="1" dirty="0">
                <a:latin typeface="Times New Roman" panose="02020603050405020304" pitchFamily="18" charset="0"/>
                <a:cs typeface="Times New Roman" panose="02020603050405020304" pitchFamily="18" charset="0"/>
              </a:rPr>
              <a:t>: 2025 - 2026</a:t>
            </a:r>
          </a:p>
        </p:txBody>
      </p:sp>
      <p:sp>
        <p:nvSpPr>
          <p:cNvPr id="13" name="Oval 12"/>
          <p:cNvSpPr/>
          <p:nvPr/>
        </p:nvSpPr>
        <p:spPr>
          <a:xfrm>
            <a:off x="4812145" y="789781"/>
            <a:ext cx="1625601" cy="150873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479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3128260" y="1496547"/>
            <a:ext cx="6680034" cy="523220"/>
          </a:xfrm>
          <a:prstGeom prst="rect">
            <a:avLst/>
          </a:prstGeom>
        </p:spPr>
        <p:txBody>
          <a:bodyPr wrap="none">
            <a:spAutoFit/>
          </a:bodyPr>
          <a:lstStyle/>
          <a:p>
            <a:r>
              <a:rPr lang="vi-VN" sz="2800" b="0" i="0" dirty="0" smtClean="0">
                <a:solidFill>
                  <a:srgbClr val="000000"/>
                </a:solidFill>
                <a:effectLst/>
                <a:latin typeface="Times New Roman" panose="02020603050405020304" pitchFamily="18" charset="0"/>
              </a:rPr>
              <a:t> Khi trời đỏ mưa xuống mọi vật như thế nào?</a:t>
            </a:r>
            <a:endParaRPr lang="en-US" sz="2800" dirty="0"/>
          </a:p>
        </p:txBody>
      </p:sp>
      <p:pic>
        <p:nvPicPr>
          <p:cNvPr id="7" name="Picture 6"/>
          <p:cNvPicPr>
            <a:picLocks noChangeAspect="1"/>
          </p:cNvPicPr>
          <p:nvPr/>
        </p:nvPicPr>
        <p:blipFill>
          <a:blip r:embed="rId3"/>
          <a:stretch>
            <a:fillRect/>
          </a:stretch>
        </p:blipFill>
        <p:spPr>
          <a:xfrm>
            <a:off x="2647670" y="2055813"/>
            <a:ext cx="7641214" cy="4363686"/>
          </a:xfrm>
          <a:prstGeom prst="rect">
            <a:avLst/>
          </a:prstGeom>
        </p:spPr>
      </p:pic>
    </p:spTree>
    <p:extLst>
      <p:ext uri="{BB962C8B-B14F-4D97-AF65-F5344CB8AC3E}">
        <p14:creationId xmlns:p14="http://schemas.microsoft.com/office/powerpoint/2010/main" val="2667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2516909" y="2351782"/>
            <a:ext cx="7158182" cy="1077218"/>
          </a:xfrm>
          <a:prstGeom prst="rect">
            <a:avLst/>
          </a:prstGeom>
        </p:spPr>
        <p:txBody>
          <a:bodyPr wrap="square">
            <a:spAutoFit/>
          </a:bodyPr>
          <a:lstStyle/>
          <a:p>
            <a:r>
              <a:rPr lang="en-US" sz="3200" b="0" i="0" dirty="0" smtClean="0">
                <a:solidFill>
                  <a:srgbClr val="000000"/>
                </a:solidFill>
                <a:effectLst/>
                <a:latin typeface="Times New Roman" panose="02020603050405020304" pitchFamily="18" charset="0"/>
              </a:rPr>
              <a:t>- </a:t>
            </a:r>
            <a:r>
              <a:rPr lang="vi-VN" sz="3200" b="0" i="0" dirty="0" smtClean="0">
                <a:solidFill>
                  <a:srgbClr val="000000"/>
                </a:solidFill>
                <a:effectLst/>
                <a:latin typeface="Times New Roman" panose="02020603050405020304" pitchFamily="18" charset="0"/>
              </a:rPr>
              <a:t>Các con thấy mưa có quý không?</a:t>
            </a:r>
          </a:p>
          <a:p>
            <a:r>
              <a:rPr lang="vi-VN" sz="3200" b="0" i="0" dirty="0" smtClean="0">
                <a:solidFill>
                  <a:srgbClr val="000000"/>
                </a:solidFill>
                <a:effectLst/>
                <a:latin typeface="Times New Roman" panose="02020603050405020304" pitchFamily="18" charset="0"/>
              </a:rPr>
              <a:t>- Các con phải sử dụng nước như thế nào?</a:t>
            </a:r>
            <a:endParaRPr lang="vi-VN" sz="3200"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3838966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2410692" y="1132483"/>
            <a:ext cx="8617526" cy="2062103"/>
          </a:xfrm>
          <a:prstGeom prst="rect">
            <a:avLst/>
          </a:prstGeom>
        </p:spPr>
        <p:txBody>
          <a:bodyPr wrap="square">
            <a:spAutoFit/>
          </a:bodyPr>
          <a:lstStyle/>
          <a:p>
            <a:r>
              <a:rPr lang="vi-VN" sz="3200" b="0" i="0" dirty="0" smtClean="0">
                <a:solidFill>
                  <a:srgbClr val="000000"/>
                </a:solidFill>
                <a:effectLst/>
                <a:latin typeface="Times New Roman" panose="02020603050405020304" pitchFamily="18" charset="0"/>
              </a:rPr>
              <a:t>Giáo dục: Thông qua câu truyện kể về sự hạn hán kéo dài khiến cho mọi vật khô héo. Cóc đã lên trời đánh trống kêu mưa và ông trời đã cho mưa. Từ đó khi nghe thấy tiếng cóc kêu là trời chuẩn bị mưa.</a:t>
            </a:r>
            <a:endParaRPr lang="en-US" sz="3200" dirty="0"/>
          </a:p>
        </p:txBody>
      </p:sp>
    </p:spTree>
    <p:extLst>
      <p:ext uri="{BB962C8B-B14F-4D97-AF65-F5344CB8AC3E}">
        <p14:creationId xmlns:p14="http://schemas.microsoft.com/office/powerpoint/2010/main" val="18474164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38142"/>
          </a:xfrm>
        </p:spPr>
      </p:pic>
      <p:sp>
        <p:nvSpPr>
          <p:cNvPr id="5" name="TextBox 4"/>
          <p:cNvSpPr txBox="1"/>
          <p:nvPr/>
        </p:nvSpPr>
        <p:spPr>
          <a:xfrm>
            <a:off x="1762813" y="2235200"/>
            <a:ext cx="8832916" cy="1323439"/>
          </a:xfrm>
          <a:prstGeom prst="rect">
            <a:avLst/>
          </a:prstGeom>
          <a:noFill/>
        </p:spPr>
        <p:txBody>
          <a:bodyPr wrap="square" rtlCol="0">
            <a:spAutoFit/>
          </a:bodyPr>
          <a:lstStyle/>
          <a:p>
            <a:pPr algn="ct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con </a:t>
            </a:r>
            <a:r>
              <a:rPr lang="en-US" sz="4000" dirty="0" err="1" smtClean="0">
                <a:latin typeface="Times New Roman" panose="02020603050405020304" pitchFamily="18" charset="0"/>
                <a:cs typeface="Times New Roman" panose="02020603050405020304" pitchFamily="18" charset="0"/>
              </a:rPr>
              <a:t>cùng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nghe</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câu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truyện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thêm</a:t>
            </a:r>
            <a:r>
              <a:rPr lang="en-US" sz="4000" dirty="0" smtClean="0">
                <a:latin typeface="Times New Roman" panose="02020603050405020304" pitchFamily="18" charset="0"/>
                <a:cs typeface="Times New Roman" panose="02020603050405020304" pitchFamily="18" charset="0"/>
              </a:rPr>
              <a:t> 1 </a:t>
            </a:r>
            <a:r>
              <a:rPr lang="en-US" sz="4000" dirty="0" err="1" smtClean="0">
                <a:latin typeface="Times New Roman" panose="02020603050405020304" pitchFamily="18" charset="0"/>
                <a:cs typeface="Times New Roman" panose="02020603050405020304" pitchFamily="18" charset="0"/>
              </a:rPr>
              <a:t>lần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nữa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nhé</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86557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65937"/>
          </a:xfrm>
        </p:spPr>
      </p:pic>
      <p:sp>
        <p:nvSpPr>
          <p:cNvPr id="5" name="Rectangle 4"/>
          <p:cNvSpPr/>
          <p:nvPr/>
        </p:nvSpPr>
        <p:spPr>
          <a:xfrm>
            <a:off x="1582585" y="2166057"/>
            <a:ext cx="9026830" cy="1569660"/>
          </a:xfrm>
          <a:prstGeom prst="rect">
            <a:avLst/>
          </a:prstGeom>
          <a:noFill/>
        </p:spPr>
        <p:txBody>
          <a:bodyPr wrap="none" lIns="91440" tIns="45720" rIns="91440" bIns="45720">
            <a:spAutoFit/>
          </a:bodyPr>
          <a:lstStyle/>
          <a:p>
            <a:pPr algn="ctr"/>
            <a:r>
              <a:rPr lang="en-US" sz="48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Giờ</a:t>
            </a:r>
            <a:r>
              <a:rPr lang="en-US" sz="48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48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họ</a:t>
            </a:r>
            <a:r>
              <a:rPr lang="en-US" sz="48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a:t>
            </a:r>
            <a:r>
              <a:rPr lang="en-US" sz="4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48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đến</a:t>
            </a:r>
            <a:r>
              <a:rPr lang="en-US" sz="4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48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đây</a:t>
            </a:r>
            <a:r>
              <a:rPr lang="en-US" sz="4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48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là</a:t>
            </a:r>
            <a:r>
              <a:rPr lang="en-US" sz="4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48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kết</a:t>
            </a:r>
            <a:r>
              <a:rPr lang="en-US" sz="4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48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thúc</a:t>
            </a:r>
            <a:r>
              <a:rPr lang="en-US" sz="4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48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rồi</a:t>
            </a:r>
            <a:endParaRPr lang="en-US" sz="4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a:p>
            <a:pPr algn="ctr"/>
            <a:r>
              <a:rPr lang="en-US" sz="48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Xin </a:t>
            </a:r>
            <a:r>
              <a:rPr lang="en-US" sz="48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chào</a:t>
            </a:r>
            <a:r>
              <a:rPr lang="en-US" sz="48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48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và</a:t>
            </a:r>
            <a:r>
              <a:rPr lang="en-US" sz="48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48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hẹn</a:t>
            </a:r>
            <a:r>
              <a:rPr lang="en-US" sz="48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48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gặp</a:t>
            </a:r>
            <a:r>
              <a:rPr lang="en-US" sz="48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48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lại</a:t>
            </a:r>
            <a:r>
              <a:rPr lang="en-US" sz="48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48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các</a:t>
            </a:r>
            <a:r>
              <a:rPr lang="en-US" sz="48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con!!!</a:t>
            </a:r>
            <a:endParaRPr lang="en-US"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60708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1535) Trời nắng trời mưa - YouTub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1"/>
            <a:ext cx="12192001" cy="6886481"/>
          </a:xfrm>
        </p:spPr>
      </p:pic>
    </p:spTree>
    <p:extLst>
      <p:ext uri="{BB962C8B-B14F-4D97-AF65-F5344CB8AC3E}">
        <p14:creationId xmlns:p14="http://schemas.microsoft.com/office/powerpoint/2010/main" val="11791087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68550"/>
          </a:xfrm>
        </p:spPr>
      </p:pic>
      <p:sp>
        <p:nvSpPr>
          <p:cNvPr id="5" name="TextBox 4"/>
          <p:cNvSpPr txBox="1"/>
          <p:nvPr/>
        </p:nvSpPr>
        <p:spPr>
          <a:xfrm>
            <a:off x="3398982" y="1865746"/>
            <a:ext cx="4709110" cy="707886"/>
          </a:xfrm>
          <a:prstGeom prst="rect">
            <a:avLst/>
          </a:prstGeom>
          <a:noFill/>
        </p:spPr>
        <p:txBody>
          <a:bodyPr wrap="none" rtlCol="0">
            <a:spAutoFit/>
          </a:bodyPr>
          <a:lstStyle/>
          <a:p>
            <a:pPr algn="ct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Cô</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con </a:t>
            </a:r>
            <a:r>
              <a:rPr lang="en-US" sz="2000" dirty="0" err="1" smtClean="0">
                <a:latin typeface="Times New Roman" panose="02020603050405020304" pitchFamily="18" charset="0"/>
                <a:cs typeface="Times New Roman" panose="02020603050405020304" pitchFamily="18" charset="0"/>
              </a:rPr>
              <a:t>vừa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gì</a:t>
            </a:r>
            <a:r>
              <a:rPr lang="en-US" sz="2000" dirty="0" smtClean="0">
                <a:latin typeface="Times New Roman" panose="02020603050405020304" pitchFamily="18" charset="0"/>
                <a:cs typeface="Times New Roman" panose="02020603050405020304" pitchFamily="18" charset="0"/>
              </a:rPr>
              <a:t>?</a:t>
            </a:r>
          </a:p>
          <a:p>
            <a:pPr algn="ct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nhắc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đến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tượng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a:t>
            </a:r>
          </a:p>
        </p:txBody>
      </p:sp>
      <p:pic>
        <p:nvPicPr>
          <p:cNvPr id="1026" name="Picture 2" descr="TOP BÀI HÁT CHỦ ĐỀ MÙA HÈ CHO BÉ YÊU - KiddiHub 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902" y="2643412"/>
            <a:ext cx="5781972" cy="3237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70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1535) TRUYỆN CÓC GỌI TRỜI MƯA- KỂ TRUYỆN CHO BÉ- TRUYỆN CỔ TÍCH HAY- DẠY HỌC MẦM NON - YouTub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22286201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46428" cy="6858000"/>
          </a:xfrm>
        </p:spPr>
      </p:pic>
      <p:sp>
        <p:nvSpPr>
          <p:cNvPr id="5" name="TextBox 4"/>
          <p:cNvSpPr txBox="1"/>
          <p:nvPr/>
        </p:nvSpPr>
        <p:spPr>
          <a:xfrm>
            <a:off x="2566183" y="221672"/>
            <a:ext cx="5642763" cy="646331"/>
          </a:xfrm>
          <a:prstGeom prst="rect">
            <a:avLst/>
          </a:prstGeom>
          <a:noFill/>
        </p:spPr>
        <p:txBody>
          <a:bodyPr wrap="none" rtlCol="0">
            <a:spAutoFit/>
          </a:bodyPr>
          <a:lstStyle/>
          <a:p>
            <a:pPr algn="just"/>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vừa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con </a:t>
            </a:r>
            <a:r>
              <a:rPr lang="en-US" dirty="0" err="1" smtClean="0">
                <a:latin typeface="Times New Roman" panose="02020603050405020304" pitchFamily="18" charset="0"/>
                <a:cs typeface="Times New Roman" panose="02020603050405020304" pitchFamily="18" charset="0"/>
              </a:rPr>
              <a:t>nghe</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truyện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gì</a:t>
            </a:r>
            <a:r>
              <a:rPr lang="en-US" dirty="0" smtClean="0">
                <a:latin typeface="Times New Roman" panose="02020603050405020304" pitchFamily="18" charset="0"/>
                <a:cs typeface="Times New Roman" panose="02020603050405020304" pitchFamily="18" charset="0"/>
              </a:rPr>
              <a:t>?</a:t>
            </a:r>
          </a:p>
          <a:p>
            <a:pPr algn="ct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truyện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nhắc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những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nào</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3"/>
          <a:srcRect t="12491" b="12088"/>
          <a:stretch/>
        </p:blipFill>
        <p:spPr>
          <a:xfrm>
            <a:off x="2045854" y="1089675"/>
            <a:ext cx="7478484" cy="4230254"/>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0869" t="9007" r="19193" b="10763"/>
          <a:stretch/>
        </p:blipFill>
        <p:spPr>
          <a:xfrm>
            <a:off x="5510331" y="1011456"/>
            <a:ext cx="3094182" cy="4141820"/>
          </a:xfrm>
          <a:prstGeom prst="rect">
            <a:avLst/>
          </a:prstGeom>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6667" b="87222" l="21389" r="74444"/>
                    </a14:imgEffect>
                  </a14:imgLayer>
                </a14:imgProps>
              </a:ext>
            </a:extLst>
          </a:blip>
          <a:srcRect l="21448" t="8181" r="25757" b="13704"/>
          <a:stretch/>
        </p:blipFill>
        <p:spPr>
          <a:xfrm>
            <a:off x="8399792" y="1213974"/>
            <a:ext cx="2666546" cy="3945397"/>
          </a:xfrm>
          <a:prstGeom prst="rect">
            <a:avLst/>
          </a:prstGeom>
        </p:spPr>
      </p:pic>
      <p:pic>
        <p:nvPicPr>
          <p:cNvPr id="2052" name="Picture 4" descr="Hình ảnh Con ếch Cute Hình ảnh PNG | Vector Và Các Tập Tin PSD | Tải Về  Miễn Phí Trên Pngtree"/>
          <p:cNvPicPr>
            <a:picLocks noChangeAspect="1" noChangeArrowheads="1"/>
          </p:cNvPicPr>
          <p:nvPr/>
        </p:nvPicPr>
        <p:blipFill rotWithShape="1">
          <a:blip r:embed="rId8">
            <a:extLst>
              <a:ext uri="{28A0092B-C50C-407E-A947-70E740481C1C}">
                <a14:useLocalDpi xmlns:a14="http://schemas.microsoft.com/office/drawing/2010/main" val="0"/>
              </a:ext>
            </a:extLst>
          </a:blip>
          <a:srcRect l="16989" t="12363" r="17287" b="15179"/>
          <a:stretch/>
        </p:blipFill>
        <p:spPr bwMode="auto">
          <a:xfrm>
            <a:off x="1715064" y="1427456"/>
            <a:ext cx="3191440" cy="351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89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1535) TRUYỆN CÓC GỌI TRỜI MƯA- KỂ TRUYỆN CHO BÉ- TRUYỆN CỔ TÍCH HAY- DẠY HỌC MẦM NON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a:prstGeom prst="rect">
            <a:avLst/>
          </a:prstGeom>
        </p:spPr>
      </p:pic>
    </p:spTree>
    <p:extLst>
      <p:ext uri="{BB962C8B-B14F-4D97-AF65-F5344CB8AC3E}">
        <p14:creationId xmlns:p14="http://schemas.microsoft.com/office/powerpoint/2010/main" val="526736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38200" y="365125"/>
            <a:ext cx="10515600" cy="1325563"/>
          </a:xfrm>
        </p:spPr>
        <p:txBody>
          <a:bodyPr/>
          <a:lstStyle/>
          <a:p>
            <a:endParaRPr lang="en-US"/>
          </a:p>
        </p:txBody>
      </p:sp>
      <p:pic>
        <p:nvPicPr>
          <p:cNvPr id="1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46428" cy="6858000"/>
          </a:xfrm>
        </p:spPr>
      </p:pic>
      <p:sp>
        <p:nvSpPr>
          <p:cNvPr id="12" name="TextBox 11"/>
          <p:cNvSpPr txBox="1"/>
          <p:nvPr/>
        </p:nvSpPr>
        <p:spPr>
          <a:xfrm>
            <a:off x="2566183" y="221672"/>
            <a:ext cx="5642763" cy="646331"/>
          </a:xfrm>
          <a:prstGeom prst="rect">
            <a:avLst/>
          </a:prstGeom>
          <a:noFill/>
        </p:spPr>
        <p:txBody>
          <a:bodyPr wrap="none" rtlCol="0">
            <a:spAutoFit/>
          </a:bodyPr>
          <a:lstStyle/>
          <a:p>
            <a:pPr algn="just"/>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vừa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con </a:t>
            </a:r>
            <a:r>
              <a:rPr lang="en-US" dirty="0" err="1" smtClean="0">
                <a:latin typeface="Times New Roman" panose="02020603050405020304" pitchFamily="18" charset="0"/>
                <a:cs typeface="Times New Roman" panose="02020603050405020304" pitchFamily="18" charset="0"/>
              </a:rPr>
              <a:t>nghe</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truyện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gì</a:t>
            </a:r>
            <a:r>
              <a:rPr lang="en-US" dirty="0" smtClean="0">
                <a:latin typeface="Times New Roman" panose="02020603050405020304" pitchFamily="18" charset="0"/>
                <a:cs typeface="Times New Roman" panose="02020603050405020304" pitchFamily="18" charset="0"/>
              </a:rPr>
              <a:t>?</a:t>
            </a:r>
          </a:p>
          <a:p>
            <a:pPr algn="ct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truyện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nhắc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những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nào</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3"/>
          <a:srcRect t="12491" b="12088"/>
          <a:stretch/>
        </p:blipFill>
        <p:spPr>
          <a:xfrm>
            <a:off x="2045854" y="1089675"/>
            <a:ext cx="7478484" cy="4230254"/>
          </a:xfrm>
          <a:prstGeom prst="rect">
            <a:avLst/>
          </a:prstGeom>
        </p:spPr>
      </p:pic>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0869" t="9007" r="19193" b="10763"/>
          <a:stretch/>
        </p:blipFill>
        <p:spPr>
          <a:xfrm>
            <a:off x="5328934" y="1133892"/>
            <a:ext cx="3094182" cy="4141820"/>
          </a:xfrm>
          <a:prstGeom prst="rect">
            <a:avLst/>
          </a:prstGeom>
        </p:spPr>
      </p:pic>
      <p:pic>
        <p:nvPicPr>
          <p:cNvPr id="15" name="Picture 14"/>
          <p:cNvPicPr>
            <a:picLocks noChangeAspect="1"/>
          </p:cNvPicPr>
          <p:nvPr/>
        </p:nvPicPr>
        <p:blipFill rotWithShape="1">
          <a:blip r:embed="rId6">
            <a:extLst>
              <a:ext uri="{BEBA8EAE-BF5A-486C-A8C5-ECC9F3942E4B}">
                <a14:imgProps xmlns:a14="http://schemas.microsoft.com/office/drawing/2010/main">
                  <a14:imgLayer r:embed="rId7">
                    <a14:imgEffect>
                      <a14:backgroundRemoval t="6667" b="87222" l="21389" r="74444"/>
                    </a14:imgEffect>
                  </a14:imgLayer>
                </a14:imgProps>
              </a:ext>
            </a:extLst>
          </a:blip>
          <a:srcRect l="21448" t="8181" r="25757" b="13704"/>
          <a:stretch/>
        </p:blipFill>
        <p:spPr>
          <a:xfrm>
            <a:off x="8564872" y="1311139"/>
            <a:ext cx="2666546" cy="3945397"/>
          </a:xfrm>
          <a:prstGeom prst="rect">
            <a:avLst/>
          </a:prstGeom>
        </p:spPr>
      </p:pic>
      <p:pic>
        <p:nvPicPr>
          <p:cNvPr id="17" name="Picture 4" descr="Hình ảnh Con ếch Cute Hình ảnh PNG | Vector Và Các Tập Tin PSD | Tải Về  Miễn Phí Trên Pngtree"/>
          <p:cNvPicPr>
            <a:picLocks noChangeAspect="1" noChangeArrowheads="1"/>
          </p:cNvPicPr>
          <p:nvPr/>
        </p:nvPicPr>
        <p:blipFill rotWithShape="1">
          <a:blip r:embed="rId8">
            <a:extLst>
              <a:ext uri="{28A0092B-C50C-407E-A947-70E740481C1C}">
                <a14:useLocalDpi xmlns:a14="http://schemas.microsoft.com/office/drawing/2010/main" val="0"/>
              </a:ext>
            </a:extLst>
          </a:blip>
          <a:srcRect l="16989" t="12363" r="17287" b="15179"/>
          <a:stretch/>
        </p:blipFill>
        <p:spPr bwMode="auto">
          <a:xfrm>
            <a:off x="1995738" y="1445586"/>
            <a:ext cx="3191440" cy="351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3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13"/>
                                        </p:tgtEl>
                                      </p:cBhvr>
                                    </p:animEffect>
                                    <p:set>
                                      <p:cBhvr>
                                        <p:cTn id="12" dur="1" fill="hold">
                                          <p:stCondLst>
                                            <p:cond delay="19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110246" y="1564015"/>
            <a:ext cx="5971507" cy="523220"/>
          </a:xfrm>
          <a:prstGeom prst="rect">
            <a:avLst/>
          </a:prstGeom>
          <a:no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mọi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3"/>
          <a:stretch>
            <a:fillRect/>
          </a:stretch>
        </p:blipFill>
        <p:spPr>
          <a:xfrm>
            <a:off x="2576946" y="2222172"/>
            <a:ext cx="7263389" cy="4127335"/>
          </a:xfrm>
          <a:prstGeom prst="rect">
            <a:avLst/>
          </a:prstGeom>
        </p:spPr>
      </p:pic>
    </p:spTree>
    <p:extLst>
      <p:ext uri="{BB962C8B-B14F-4D97-AF65-F5344CB8AC3E}">
        <p14:creationId xmlns:p14="http://schemas.microsoft.com/office/powerpoint/2010/main" val="34512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110246" y="1564015"/>
            <a:ext cx="5160387"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Ai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gọi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mưa</a:t>
            </a:r>
            <a:r>
              <a:rPr lang="en-US" sz="2800" dirty="0" smtClean="0">
                <a:latin typeface="Times New Roman" panose="02020603050405020304" pitchFamily="18" charset="0"/>
                <a:cs typeface="Times New Roman" panose="02020603050405020304" pitchFamily="18" charset="0"/>
              </a:rPr>
              <a:t>?</a:t>
            </a:r>
          </a:p>
        </p:txBody>
      </p:sp>
      <p:pic>
        <p:nvPicPr>
          <p:cNvPr id="6" name="Picture 4" descr="Hình ảnh Con ếch Cute Hình ảnh PNG | Vector Và Các Tập Tin PSD | Tải Về  Miễn Phí Trên Pngtree"/>
          <p:cNvPicPr>
            <a:picLocks noChangeAspect="1" noChangeArrowheads="1"/>
          </p:cNvPicPr>
          <p:nvPr/>
        </p:nvPicPr>
        <p:blipFill rotWithShape="1">
          <a:blip r:embed="rId3">
            <a:extLst>
              <a:ext uri="{28A0092B-C50C-407E-A947-70E740481C1C}">
                <a14:useLocalDpi xmlns:a14="http://schemas.microsoft.com/office/drawing/2010/main" val="0"/>
              </a:ext>
            </a:extLst>
          </a:blip>
          <a:srcRect l="16989" t="12363" r="17287" b="15179"/>
          <a:stretch/>
        </p:blipFill>
        <p:spPr bwMode="auto">
          <a:xfrm>
            <a:off x="4094719" y="2951455"/>
            <a:ext cx="3191440" cy="35184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110246" y="2126930"/>
            <a:ext cx="6801862" cy="523220"/>
          </a:xfrm>
          <a:prstGeom prst="rect">
            <a:avLst/>
          </a:prstGeom>
        </p:spPr>
        <p:txBody>
          <a:bodyPr wrap="none">
            <a:spAutoFit/>
          </a:bodyPr>
          <a:lstStyle/>
          <a:p>
            <a:r>
              <a:rPr lang="en-US" sz="2800" b="0" i="0" dirty="0" err="1" smtClean="0">
                <a:solidFill>
                  <a:srgbClr val="000000"/>
                </a:solidFill>
                <a:effectLst/>
                <a:latin typeface="Times New Roman" panose="02020603050405020304" pitchFamily="18" charset="0"/>
              </a:rPr>
              <a:t>Từ</a:t>
            </a:r>
            <a:r>
              <a:rPr lang="en-US" sz="2800" b="0" i="0" dirty="0" smtClean="0">
                <a:solidFill>
                  <a:srgbClr val="000000"/>
                </a:solidFill>
                <a:effectLst/>
                <a:latin typeface="Times New Roman" panose="02020603050405020304" pitchFamily="18" charset="0"/>
              </a:rPr>
              <a:t> </a:t>
            </a:r>
            <a:r>
              <a:rPr lang="en-US" sz="2800" b="0" i="0" dirty="0" err="1" smtClean="0">
                <a:solidFill>
                  <a:srgbClr val="000000"/>
                </a:solidFill>
                <a:effectLst/>
                <a:latin typeface="Times New Roman" panose="02020603050405020304" pitchFamily="18" charset="0"/>
              </a:rPr>
              <a:t>đó</a:t>
            </a:r>
            <a:r>
              <a:rPr lang="en-US" sz="2800" b="0" i="0" dirty="0" smtClean="0">
                <a:solidFill>
                  <a:srgbClr val="000000"/>
                </a:solidFill>
                <a:effectLst/>
                <a:latin typeface="Times New Roman" panose="02020603050405020304" pitchFamily="18" charset="0"/>
              </a:rPr>
              <a:t> </a:t>
            </a:r>
            <a:r>
              <a:rPr lang="en-US" sz="2800" b="0" i="0" dirty="0" err="1" smtClean="0">
                <a:solidFill>
                  <a:srgbClr val="000000"/>
                </a:solidFill>
                <a:effectLst/>
                <a:latin typeface="Times New Roman" panose="02020603050405020304" pitchFamily="18" charset="0"/>
              </a:rPr>
              <a:t>khi</a:t>
            </a:r>
            <a:r>
              <a:rPr lang="en-US" sz="2800" b="0" i="0" dirty="0" smtClean="0">
                <a:solidFill>
                  <a:srgbClr val="000000"/>
                </a:solidFill>
                <a:effectLst/>
                <a:latin typeface="Times New Roman" panose="02020603050405020304" pitchFamily="18" charset="0"/>
              </a:rPr>
              <a:t> </a:t>
            </a:r>
            <a:r>
              <a:rPr lang="en-US" sz="2800" b="0" i="0" dirty="0" err="1" smtClean="0">
                <a:solidFill>
                  <a:srgbClr val="000000"/>
                </a:solidFill>
                <a:effectLst/>
                <a:latin typeface="Times New Roman" panose="02020603050405020304" pitchFamily="18" charset="0"/>
              </a:rPr>
              <a:t>nghe</a:t>
            </a:r>
            <a:r>
              <a:rPr lang="en-US" sz="2800" b="0" i="0" dirty="0" smtClean="0">
                <a:solidFill>
                  <a:srgbClr val="000000"/>
                </a:solidFill>
                <a:effectLst/>
                <a:latin typeface="Times New Roman" panose="02020603050405020304" pitchFamily="18" charset="0"/>
              </a:rPr>
              <a:t> </a:t>
            </a:r>
            <a:r>
              <a:rPr lang="en-US" sz="2800" b="0" i="0" dirty="0" err="1" smtClean="0">
                <a:solidFill>
                  <a:srgbClr val="000000"/>
                </a:solidFill>
                <a:effectLst/>
                <a:latin typeface="Times New Roman" panose="02020603050405020304" pitchFamily="18" charset="0"/>
              </a:rPr>
              <a:t>tiếng</a:t>
            </a:r>
            <a:r>
              <a:rPr lang="en-US" sz="2800" b="0" i="0" dirty="0" smtClean="0">
                <a:solidFill>
                  <a:srgbClr val="000000"/>
                </a:solidFill>
                <a:effectLst/>
                <a:latin typeface="Times New Roman" panose="02020603050405020304" pitchFamily="18" charset="0"/>
              </a:rPr>
              <a:t> </a:t>
            </a:r>
            <a:r>
              <a:rPr lang="en-US" sz="2800" b="0" i="0" dirty="0" err="1" smtClean="0">
                <a:solidFill>
                  <a:srgbClr val="000000"/>
                </a:solidFill>
                <a:effectLst/>
                <a:latin typeface="Times New Roman" panose="02020603050405020304" pitchFamily="18" charset="0"/>
              </a:rPr>
              <a:t>cóc</a:t>
            </a:r>
            <a:r>
              <a:rPr lang="en-US" sz="2800" b="0" i="0" dirty="0" smtClean="0">
                <a:solidFill>
                  <a:srgbClr val="000000"/>
                </a:solidFill>
                <a:effectLst/>
                <a:latin typeface="Times New Roman" panose="02020603050405020304" pitchFamily="18" charset="0"/>
              </a:rPr>
              <a:t> </a:t>
            </a:r>
            <a:r>
              <a:rPr lang="en-US" sz="2800" b="0" i="0" dirty="0" err="1" smtClean="0">
                <a:solidFill>
                  <a:srgbClr val="000000"/>
                </a:solidFill>
                <a:effectLst/>
                <a:latin typeface="Times New Roman" panose="02020603050405020304" pitchFamily="18" charset="0"/>
              </a:rPr>
              <a:t>kêu</a:t>
            </a:r>
            <a:r>
              <a:rPr lang="en-US" sz="2800" b="0" i="0" dirty="0" smtClean="0">
                <a:solidFill>
                  <a:srgbClr val="000000"/>
                </a:solidFill>
                <a:effectLst/>
                <a:latin typeface="Times New Roman" panose="02020603050405020304" pitchFamily="18" charset="0"/>
              </a:rPr>
              <a:t> </a:t>
            </a:r>
            <a:r>
              <a:rPr lang="en-US" sz="2800" b="0" i="0" dirty="0" err="1" smtClean="0">
                <a:solidFill>
                  <a:srgbClr val="000000"/>
                </a:solidFill>
                <a:effectLst/>
                <a:latin typeface="Times New Roman" panose="02020603050405020304" pitchFamily="18" charset="0"/>
              </a:rPr>
              <a:t>thì</a:t>
            </a:r>
            <a:r>
              <a:rPr lang="en-US" sz="2800" b="0" i="0" dirty="0" smtClean="0">
                <a:solidFill>
                  <a:srgbClr val="000000"/>
                </a:solidFill>
                <a:effectLst/>
                <a:latin typeface="Times New Roman" panose="02020603050405020304" pitchFamily="18" charset="0"/>
              </a:rPr>
              <a:t> </a:t>
            </a:r>
            <a:r>
              <a:rPr lang="en-US" sz="2800" b="0" i="0" dirty="0" err="1" smtClean="0">
                <a:solidFill>
                  <a:srgbClr val="000000"/>
                </a:solidFill>
                <a:effectLst/>
                <a:latin typeface="Times New Roman" panose="02020603050405020304" pitchFamily="18" charset="0"/>
              </a:rPr>
              <a:t>trời</a:t>
            </a:r>
            <a:r>
              <a:rPr lang="en-US" sz="2800" b="0" i="0" dirty="0" smtClean="0">
                <a:solidFill>
                  <a:srgbClr val="000000"/>
                </a:solidFill>
                <a:effectLst/>
                <a:latin typeface="Times New Roman" panose="02020603050405020304" pitchFamily="18" charset="0"/>
              </a:rPr>
              <a:t> </a:t>
            </a:r>
            <a:r>
              <a:rPr lang="en-US" sz="2800" b="0" i="0" dirty="0" err="1" smtClean="0">
                <a:solidFill>
                  <a:srgbClr val="000000"/>
                </a:solidFill>
                <a:effectLst/>
                <a:latin typeface="Times New Roman" panose="02020603050405020304" pitchFamily="18" charset="0"/>
              </a:rPr>
              <a:t>làm</a:t>
            </a:r>
            <a:r>
              <a:rPr lang="en-US" sz="2800" b="0" i="0" dirty="0" smtClean="0">
                <a:solidFill>
                  <a:srgbClr val="000000"/>
                </a:solidFill>
                <a:effectLst/>
                <a:latin typeface="Times New Roman" panose="02020603050405020304" pitchFamily="18" charset="0"/>
              </a:rPr>
              <a:t> </a:t>
            </a:r>
            <a:r>
              <a:rPr lang="en-US" sz="2800" b="0" i="0" dirty="0" err="1" smtClean="0">
                <a:solidFill>
                  <a:srgbClr val="000000"/>
                </a:solidFill>
                <a:effectLst/>
                <a:latin typeface="Times New Roman" panose="02020603050405020304" pitchFamily="18" charset="0"/>
              </a:rPr>
              <a:t>sao</a:t>
            </a:r>
            <a:r>
              <a:rPr lang="en-US" sz="2800" b="0" i="0" dirty="0" smtClean="0">
                <a:solidFill>
                  <a:srgbClr val="000000"/>
                </a:solidFill>
                <a:effectLst/>
                <a:latin typeface="Times New Roman" panose="02020603050405020304" pitchFamily="18" charset="0"/>
              </a:rPr>
              <a:t>?</a:t>
            </a:r>
            <a:endParaRPr lang="en-US" sz="2800" dirty="0"/>
          </a:p>
        </p:txBody>
      </p:sp>
    </p:spTree>
    <p:extLst>
      <p:ext uri="{BB962C8B-B14F-4D97-AF65-F5344CB8AC3E}">
        <p14:creationId xmlns:p14="http://schemas.microsoft.com/office/powerpoint/2010/main" val="14066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263</Words>
  <Application>Microsoft Office PowerPoint</Application>
  <PresentationFormat>Widescreen</PresentationFormat>
  <Paragraphs>25</Paragraphs>
  <Slides>14</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9</cp:revision>
  <dcterms:created xsi:type="dcterms:W3CDTF">2026-04-15T02:02:20Z</dcterms:created>
  <dcterms:modified xsi:type="dcterms:W3CDTF">2026-04-16T01:51:48Z</dcterms:modified>
</cp:coreProperties>
</file>