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1" r:id="rId2"/>
    <p:sldId id="257" r:id="rId3"/>
    <p:sldId id="258" r:id="rId4"/>
    <p:sldId id="259" r:id="rId5"/>
    <p:sldId id="260" r:id="rId6"/>
    <p:sldId id="267" r:id="rId7"/>
    <p:sldId id="261" r:id="rId8"/>
    <p:sldId id="269" r:id="rId9"/>
    <p:sldId id="262" r:id="rId10"/>
    <p:sldId id="270" r:id="rId11"/>
    <p:sldId id="266" r:id="rId12"/>
    <p:sldId id="26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C1DB"/>
    <a:srgbClr val="B2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85864-AC11-4EB2-93EC-89F709A00551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C20-8034-4B30-8901-E4CEBBB7C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89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77C20-8034-4B30-8901-E4CEBBB7C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35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718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852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015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544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37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64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953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072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2000" r="-1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42DD9-81B1-4547-983F-F1935C18711F}" type="datetimeFigureOut">
              <a:rPr lang="en-US" smtClean="0"/>
              <a:t>4/3/2026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25F58-7726-476D-8308-04EDF62954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54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666"/>
            <a:ext cx="12191999" cy="7539329"/>
          </a:xfrm>
        </p:spPr>
      </p:pic>
      <p:sp>
        <p:nvSpPr>
          <p:cNvPr id="5" name="Rectangle 4"/>
          <p:cNvSpPr/>
          <p:nvPr/>
        </p:nvSpPr>
        <p:spPr>
          <a:xfrm>
            <a:off x="4071599" y="3244334"/>
            <a:ext cx="40488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n w="0"/>
                <a:solidFill>
                  <a:srgbClr val="67518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PHÁT TRIỂN NHẬN THỨC</a:t>
            </a:r>
          </a:p>
        </p:txBody>
      </p:sp>
      <p:sp>
        <p:nvSpPr>
          <p:cNvPr id="6" name="Rectangle 5"/>
          <p:cNvSpPr/>
          <p:nvPr/>
        </p:nvSpPr>
        <p:spPr>
          <a:xfrm>
            <a:off x="3214438" y="3850726"/>
            <a:ext cx="57631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Hoạt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động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Khám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phá</a:t>
            </a:r>
            <a:r>
              <a:rPr lang="en-US" sz="3600" b="1" dirty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xã</a:t>
            </a:r>
            <a:r>
              <a:rPr lang="en-US" sz="3600" b="1" dirty="0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3600" b="1" dirty="0" err="1" smtClean="0">
                <a:ln w="0"/>
                <a:solidFill>
                  <a:srgbClr val="846B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hội</a:t>
            </a:r>
            <a:endParaRPr lang="en-US" sz="3600" b="1" dirty="0">
              <a:ln w="0"/>
              <a:solidFill>
                <a:srgbClr val="846BA5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21810" y="4624750"/>
            <a:ext cx="9260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Đề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800" b="1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tài</a:t>
            </a:r>
            <a:r>
              <a:rPr lang="en-US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vi-VN" sz="2800" b="1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Tìm hiểu ngày tết Hàn thực</a:t>
            </a:r>
            <a:endParaRPr lang="en-US" dirty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88418" y="5214007"/>
            <a:ext cx="4371988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Lứa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tuổi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: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Mẫu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giáo</a:t>
            </a:r>
            <a:r>
              <a:rPr lang="en-US" sz="2400" dirty="0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400" dirty="0" err="1" smtClean="0">
                <a:solidFill>
                  <a:srgbClr val="846BA5"/>
                </a:solidFill>
                <a:latin typeface="Times New Roman" panose="02020603050405020304" charset="0"/>
                <a:cs typeface="Times New Roman" panose="02020603050405020304" charset="0"/>
              </a:rPr>
              <a:t>nhỡ</a:t>
            </a:r>
            <a:endParaRPr lang="en-US" sz="2400" dirty="0" smtClean="0">
              <a:solidFill>
                <a:srgbClr val="846BA5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935" y="1752243"/>
            <a:ext cx="1508125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3097289" y="1014711"/>
            <a:ext cx="6096000" cy="787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UBND PHƯỜNG PHÚC LỢI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TRƯỜNG MẦM NON BAN MAI XANH</a:t>
            </a:r>
            <a:endParaRPr lang="en-US" altLang="en-US" dirty="0">
              <a:solidFill>
                <a:srgbClr val="0070C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32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4: Nhân bánh chay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đậu xanh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54432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7663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 animBg="1"/>
      <p:bldP spid="1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80166" y="2253249"/>
            <a:ext cx="3001905" cy="4411579"/>
            <a:chOff x="6165666" y="1636294"/>
            <a:chExt cx="3001905" cy="4411579"/>
          </a:xfrm>
        </p:grpSpPr>
        <p:sp>
          <p:nvSpPr>
            <p:cNvPr id="16" name="Rounded Rectangle 15"/>
            <p:cNvSpPr/>
            <p:nvPr/>
          </p:nvSpPr>
          <p:spPr>
            <a:xfrm>
              <a:off x="6165666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15557" y="4381961"/>
              <a:ext cx="285201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 luộc trong nồi nước sôi, khi bánh nổi lên mặt nước vớt ra vừa chín tới</a:t>
              </a:r>
            </a:p>
          </p:txBody>
        </p:sp>
        <p:pic>
          <p:nvPicPr>
            <p:cNvPr id="4104" name="Picture 8" descr="Tết Hàn Thực - Tết Bánh Trôi Bánh Chay Năm 2020 Nhằm Ngày 26.3 | Ahalong.Co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389" y="2390374"/>
              <a:ext cx="2740950" cy="183164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3147314" y="2253249"/>
            <a:ext cx="2923007" cy="4411579"/>
            <a:chOff x="9164463" y="1636294"/>
            <a:chExt cx="2923007" cy="4411579"/>
          </a:xfrm>
        </p:grpSpPr>
        <p:sp>
          <p:nvSpPr>
            <p:cNvPr id="17" name="Rounded Rectangle 16"/>
            <p:cNvSpPr/>
            <p:nvPr/>
          </p:nvSpPr>
          <p:spPr>
            <a:xfrm>
              <a:off x="9164463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2" name="Picture 6" descr="{keywords}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500" y="2473484"/>
              <a:ext cx="2625421" cy="174853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9448410" y="4459040"/>
              <a:ext cx="26390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Rắc vừng lên bánh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400927" y="82243"/>
            <a:ext cx="6368715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Quy trình làm bánh trôi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9228297" y="2253249"/>
            <a:ext cx="2860841" cy="4411579"/>
            <a:chOff x="192505" y="1636294"/>
            <a:chExt cx="2860841" cy="4411579"/>
          </a:xfrm>
        </p:grpSpPr>
        <p:sp>
          <p:nvSpPr>
            <p:cNvPr id="7" name="Rounded Rectangle 6"/>
            <p:cNvSpPr/>
            <p:nvPr/>
          </p:nvSpPr>
          <p:spPr>
            <a:xfrm>
              <a:off x="192505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098" name="Picture 2" descr="{keywords}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084" y="2404929"/>
              <a:ext cx="2673682" cy="1780673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557" y="4381961"/>
              <a:ext cx="2639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Chia bột thành từng khúc đều nhau có chiều dài khoảng 1 đốt ngón tay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180939" y="2269437"/>
            <a:ext cx="2865651" cy="4411579"/>
            <a:chOff x="3161669" y="1636294"/>
            <a:chExt cx="2865651" cy="4411579"/>
          </a:xfrm>
        </p:grpSpPr>
        <p:sp>
          <p:nvSpPr>
            <p:cNvPr id="15" name="Rounded Rectangle 14"/>
            <p:cNvSpPr/>
            <p:nvPr/>
          </p:nvSpPr>
          <p:spPr>
            <a:xfrm>
              <a:off x="3161669" y="1636294"/>
              <a:ext cx="2860841" cy="4411579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100" name="Picture 4" descr="{keywords}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9954" y="2420971"/>
              <a:ext cx="2704270" cy="1801044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3388260" y="4448595"/>
              <a:ext cx="26390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Ấn dẹt, để viên đường vào giữa và vê tròn</a:t>
              </a:r>
              <a:endParaRPr lang="en-US" sz="24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785019" y="1387715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1: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93481" y="1387715"/>
            <a:ext cx="1564601" cy="461665"/>
          </a:xfrm>
          <a:prstGeom prst="rect">
            <a:avLst/>
          </a:prstGeom>
          <a:solidFill>
            <a:srgbClr val="CAC1DB"/>
          </a:solidFill>
          <a:ln>
            <a:solidFill>
              <a:srgbClr val="CAC1DB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2: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82904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3: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27717" y="1450334"/>
            <a:ext cx="1564601" cy="461665"/>
          </a:xfrm>
          <a:prstGeom prst="rect">
            <a:avLst/>
          </a:prstGeom>
          <a:solidFill>
            <a:srgbClr val="CAC1DB"/>
          </a:solidFill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BƯỚC 4: 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00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7 L 0.74127 0.1458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57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7 L 0.23594 0.155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-0.49427 0.1458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14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50469 0.1465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234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4070" y="1224565"/>
            <a:ext cx="1022685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smtClean="0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Kết thúc bài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20388" y="3244334"/>
            <a:ext cx="119587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6000" b="1">
                <a:solidFill>
                  <a:srgbClr val="8F77AD"/>
                </a:solidFill>
                <a:latin typeface="Merriweather" panose="00000500000000000000" pitchFamily="2" charset="0"/>
                <a:cs typeface="milk tea Med" pitchFamily="2" charset="-34"/>
              </a:rPr>
              <a:t>Hẹn gặp lại vào các giờ học sau</a:t>
            </a:r>
            <a:endParaRPr lang="en-US" sz="6000" b="1" dirty="0">
              <a:solidFill>
                <a:srgbClr val="8F77AD"/>
              </a:solidFill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4222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48" y="244435"/>
            <a:ext cx="3573162" cy="2424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3573162" cy="2372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73594" y="2633846"/>
            <a:ext cx="2181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Trôi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1706" y="5957268"/>
            <a:ext cx="24032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 Chay</a:t>
            </a:r>
            <a:endParaRPr lang="en-US" sz="3600" b="1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66507" y="393826"/>
            <a:ext cx="6448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 vừa chín tới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rắc thêm chút vừng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66507" y="3628342"/>
            <a:ext cx="64481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thành hình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tròn dẹt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hả luộc trong nồi nước sôi, khi bánh nổi lên mặt nước vớt ra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</a:t>
            </a:r>
            <a:r>
              <a:rPr lang="vi-VN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 ăn đặt lên bát nhỏ, đổ nước đường lên trên, rắc thêm chút hạt vừng rang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8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  <p:bldP spid="8" grpId="0"/>
      <p:bldP spid="7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8486d3381d.vws.vegacdn.vn/UploadFolderNew/SGDLongBien/2023/Image/mnlongbiena/Thu_muc_chung/9fdb6f4e1c1fc3419a0e_24042023.jpg?w=9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7" y="421375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êt hàn thuc, une belle tradition vietnamien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433" y="2209230"/>
            <a:ext cx="5862045" cy="43965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01003" y="4954137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 bánh trôi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27956" y="1257869"/>
            <a:ext cx="33709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Cúng gia tiên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44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91523" y="645861"/>
            <a:ext cx="5915467" cy="5565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Vào ngày 3/3 Âm lịch, các gia đình làm bánh trôi, bánh chay cúng ông bà, tổ tiên và không kiêng đốt lửa. Ở nhiều nơi, dân ta cũng làm bánh trôi bánh chay cúng thần hoàng. Những món ăn được nấu trong dịp này làm ra đều được cúng gia tiên với ý nghĩa con cháu một lòng hướng về tổ tiên, nguồn cội.</a:t>
            </a:r>
            <a:endParaRPr lang="vi-VN" sz="2400" b="0" i="0" smtClean="0">
              <a:solidFill>
                <a:srgbClr val="000000"/>
              </a:solidFill>
              <a:effectLst/>
              <a:latin typeface="+mj-lt"/>
            </a:endParaRPr>
          </a:p>
          <a:p>
            <a:pPr algn="just" fontAlgn="base">
              <a:lnSpc>
                <a:spcPct val="150000"/>
              </a:lnSpc>
            </a:pPr>
            <a:r>
              <a:rPr lang="vi-VN" sz="2400">
                <a:solidFill>
                  <a:srgbClr val="000000"/>
                </a:solidFill>
                <a:latin typeface="+mj-lt"/>
              </a:rPr>
              <a:t>Đặc biệt, trong dịp này người đi xa quê sẽ đoàn tụ cùng gia đình, cùng đi tảo mộ người đã khuất và sum họp bên bữa cơm gia đình.</a:t>
            </a:r>
            <a:endParaRPr lang="vi-VN" sz="2400" b="0" i="0">
              <a:solidFill>
                <a:srgbClr val="000000"/>
              </a:solidFill>
              <a:effectLst/>
              <a:latin typeface="+mj-lt"/>
            </a:endParaRPr>
          </a:p>
        </p:txBody>
      </p:sp>
      <p:pic>
        <p:nvPicPr>
          <p:cNvPr id="3076" name="Picture 4" descr="Tết Hàn Thực 2023 là ngày nào? Ý nghĩa Tết Hàn Thực?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25" y="1191293"/>
            <a:ext cx="5312193" cy="40933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05" y="308241"/>
            <a:ext cx="4198325" cy="284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03280" y="176197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035764" y="947824"/>
            <a:ext cx="64481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dạng viên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tròn, có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ngọt từ đường mật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ngọt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348" y="3631359"/>
            <a:ext cx="4182282" cy="2777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403280" y="3506249"/>
            <a:ext cx="11006248" cy="3112914"/>
          </a:xfrm>
          <a:prstGeom prst="round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188454" y="4235060"/>
            <a:ext cx="64481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dạng hình tròn dẹt, vỏ bên ngoài màu trắng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Có nhân làm từ đậu xanh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Được làm từ bột gạo nếp</a:t>
            </a:r>
          </a:p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Khi ăn có vị bùi từ nhân đậu xanh, vị ngọt từ nước đường</a:t>
            </a:r>
          </a:p>
        </p:txBody>
      </p:sp>
    </p:spTree>
    <p:extLst>
      <p:ext uri="{BB962C8B-B14F-4D97-AF65-F5344CB8AC3E}">
        <p14:creationId xmlns:p14="http://schemas.microsoft.com/office/powerpoint/2010/main" val="407348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5566" y="2251259"/>
            <a:ext cx="757990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smtClean="0">
                <a:solidFill>
                  <a:srgbClr val="8F77AD"/>
                </a:solidFill>
                <a:effectLst/>
                <a:latin typeface="Merriweather" panose="00000500000000000000" pitchFamily="2" charset="0"/>
                <a:cs typeface="milk tea Med" pitchFamily="2" charset="-34"/>
              </a:rPr>
              <a:t>TRÒ CHƠI</a:t>
            </a:r>
            <a:endParaRPr lang="en-US" sz="11500" b="1" dirty="0">
              <a:solidFill>
                <a:srgbClr val="8F77AD"/>
              </a:solidFill>
              <a:effectLst/>
              <a:latin typeface="Merriweather" panose="00000500000000000000" pitchFamily="2" charset="0"/>
              <a:cs typeface="milk tea Med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107112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3" name="Rounded Rectangle 2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1: Bánh trôi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42" y="1960577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19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796716" y="144379"/>
            <a:ext cx="10042358" cy="1010653"/>
            <a:chOff x="2695074" y="224589"/>
            <a:chExt cx="6384757" cy="1010653"/>
          </a:xfrm>
        </p:grpSpPr>
        <p:sp>
          <p:nvSpPr>
            <p:cNvPr id="5" name="Rounded Rectangle 4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2: Nhân bánh trôi được làm từ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2" descr="https://mmbonappetit.com/wp-content/uploads/2022/04/IMG_7515-1-scal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0" y="2027324"/>
            <a:ext cx="4198325" cy="33654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5654842" y="3129616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đường mật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654842" y="1668223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Nhân được làm từ thịt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54842" y="4558925"/>
            <a:ext cx="5003687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Nhân được làm từ rau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281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53390" y="80211"/>
            <a:ext cx="9144000" cy="1010653"/>
            <a:chOff x="2695074" y="224589"/>
            <a:chExt cx="6384757" cy="1010653"/>
          </a:xfrm>
        </p:grpSpPr>
        <p:sp>
          <p:nvSpPr>
            <p:cNvPr id="6" name="Rounded Rectangle 5"/>
            <p:cNvSpPr/>
            <p:nvPr/>
          </p:nvSpPr>
          <p:spPr>
            <a:xfrm>
              <a:off x="2695074" y="224589"/>
              <a:ext cx="5374105" cy="1010653"/>
            </a:xfrm>
            <a:prstGeom prst="roundRect">
              <a:avLst/>
            </a:prstGeom>
            <a:solidFill>
              <a:srgbClr val="CAC1DB"/>
            </a:solidFill>
            <a:ln w="28575">
              <a:solidFill>
                <a:srgbClr val="B2A2C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839453" y="304799"/>
              <a:ext cx="624037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Câu 3: Bánh chay có đặc điểm gì?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433" y="1722348"/>
            <a:ext cx="4182282" cy="35073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Rounded Rectangle 12"/>
          <p:cNvSpPr/>
          <p:nvPr/>
        </p:nvSpPr>
        <p:spPr>
          <a:xfrm>
            <a:off x="5245768" y="176463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Có dạng hình tròn,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245767" y="4575956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dạng hình tròn dẹt, vỏ ngoài màu trắng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245767" y="3158263"/>
            <a:ext cx="6288505" cy="9946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B2A2C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Có dạng hình tròn dẹt, vỏ ngoài màu vàng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2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571</Words>
  <Application>Microsoft Office PowerPoint</Application>
  <PresentationFormat>Widescreen</PresentationFormat>
  <Paragraphs>59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Merriweather</vt:lpstr>
      <vt:lpstr>milk tea Med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NMT</dc:creator>
  <cp:lastModifiedBy>Techsi.vn</cp:lastModifiedBy>
  <cp:revision>14</cp:revision>
  <dcterms:created xsi:type="dcterms:W3CDTF">2024-04-01T08:16:48Z</dcterms:created>
  <dcterms:modified xsi:type="dcterms:W3CDTF">2026-04-03T08:53:05Z</dcterms:modified>
</cp:coreProperties>
</file>