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9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2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5BCCA-1E09-4BD8-8BBF-F5DB21DF21E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55100-B773-436E-A36E-31E64E305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2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1077" y="0"/>
            <a:ext cx="559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80" y="785328"/>
            <a:ext cx="1271839" cy="1271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5662" y="2196164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74738" y="5411450"/>
            <a:ext cx="3841115" cy="14465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rong</a:t>
            </a:r>
            <a:endParaRPr lang="en-US" sz="4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Mẹ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không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thích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74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261" y="1253331"/>
            <a:ext cx="753793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giảng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nội</a:t>
            </a:r>
            <a:r>
              <a:rPr lang="en-US" b="1" dirty="0">
                <a:solidFill>
                  <a:srgbClr val="002060"/>
                </a:solidFill>
              </a:rPr>
              <a:t> dung </a:t>
            </a:r>
            <a:r>
              <a:rPr lang="en-US" b="1" dirty="0" err="1">
                <a:solidFill>
                  <a:srgbClr val="002060"/>
                </a:solidFill>
              </a:rPr>
              <a:t>bài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thơ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Bài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nói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về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thích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chơi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gặp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rủ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cùng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nhưng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biết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vâng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mẹ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dặn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chưa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xong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việc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thì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chưa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chơi</a:t>
            </a:r>
            <a:r>
              <a:rPr lang="en-US" b="1" dirty="0">
                <a:solidFill>
                  <a:srgbClr val="002060"/>
                </a:solidFill>
              </a:rPr>
              <a:t>.                                 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31" y="1195753"/>
            <a:ext cx="8804031" cy="398474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Cô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thoại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trích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dẫn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Con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trắng</a:t>
            </a:r>
            <a:r>
              <a:rPr lang="en-US" b="1" dirty="0">
                <a:solidFill>
                  <a:srgbClr val="002060"/>
                </a:solidFill>
              </a:rPr>
              <a:t> bay </a:t>
            </a:r>
            <a:r>
              <a:rPr lang="en-US" b="1" dirty="0" err="1">
                <a:solidFill>
                  <a:srgbClr val="002060"/>
                </a:solidFill>
              </a:rPr>
              <a:t>lượn</a:t>
            </a:r>
            <a:r>
              <a:rPr lang="en-US" b="1" dirty="0">
                <a:solidFill>
                  <a:srgbClr val="002060"/>
                </a:solidFill>
              </a:rPr>
              <a:t> ở </a:t>
            </a:r>
            <a:r>
              <a:rPr lang="en-US" b="1" dirty="0" err="1">
                <a:solidFill>
                  <a:srgbClr val="002060"/>
                </a:solidFill>
              </a:rPr>
              <a:t>đâu</a:t>
            </a:r>
            <a:r>
              <a:rPr lang="en-US" b="1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“Con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…..</a:t>
            </a:r>
            <a:r>
              <a:rPr lang="en-US" b="1" dirty="0" err="1">
                <a:solidFill>
                  <a:srgbClr val="002060"/>
                </a:solidFill>
              </a:rPr>
              <a:t>vườn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hồng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gặp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ai</a:t>
            </a:r>
            <a:r>
              <a:rPr lang="en-US" b="1" dirty="0">
                <a:solidFill>
                  <a:srgbClr val="002060"/>
                </a:solidFill>
              </a:rPr>
              <a:t>? “</a:t>
            </a:r>
            <a:r>
              <a:rPr lang="en-US" b="1" dirty="0" err="1">
                <a:solidFill>
                  <a:srgbClr val="002060"/>
                </a:solidFill>
              </a:rPr>
              <a:t>Gặp</a:t>
            </a:r>
            <a:r>
              <a:rPr lang="en-US" b="1" dirty="0">
                <a:solidFill>
                  <a:srgbClr val="002060"/>
                </a:solidFill>
              </a:rPr>
              <a:t> con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…..bay </a:t>
            </a:r>
            <a:r>
              <a:rPr lang="en-US" b="1" dirty="0" err="1">
                <a:solidFill>
                  <a:srgbClr val="002060"/>
                </a:solidFill>
              </a:rPr>
              <a:t>vội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Bướm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rủ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đâu</a:t>
            </a:r>
            <a:r>
              <a:rPr lang="en-US" b="1" dirty="0">
                <a:solidFill>
                  <a:srgbClr val="002060"/>
                </a:solidFill>
              </a:rPr>
              <a:t>? “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……</a:t>
            </a:r>
            <a:r>
              <a:rPr lang="en-US" b="1" dirty="0" err="1">
                <a:solidFill>
                  <a:srgbClr val="002060"/>
                </a:solidFill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chơi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Ong </a:t>
            </a:r>
            <a:r>
              <a:rPr lang="en-US" b="1" dirty="0" err="1">
                <a:solidFill>
                  <a:srgbClr val="002060"/>
                </a:solidFill>
              </a:rPr>
              <a:t>đã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bướm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 “Ong…..</a:t>
            </a:r>
            <a:r>
              <a:rPr lang="en-US" b="1" dirty="0" err="1">
                <a:solidFill>
                  <a:srgbClr val="002060"/>
                </a:solidFill>
              </a:rPr>
              <a:t>còn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bận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Mẹ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dặn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như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thế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 “</a:t>
            </a:r>
            <a:r>
              <a:rPr lang="en-US" b="1" dirty="0" err="1">
                <a:solidFill>
                  <a:srgbClr val="002060"/>
                </a:solidFill>
              </a:rPr>
              <a:t>Mẹ</a:t>
            </a:r>
            <a:r>
              <a:rPr lang="en-US" b="1" dirty="0">
                <a:solidFill>
                  <a:srgbClr val="002060"/>
                </a:solidFill>
              </a:rPr>
              <a:t>……</a:t>
            </a:r>
            <a:r>
              <a:rPr lang="en-US" b="1" dirty="0" err="1">
                <a:solidFill>
                  <a:srgbClr val="002060"/>
                </a:solidFill>
              </a:rPr>
              <a:t>không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thích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58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2" y="1535723"/>
            <a:ext cx="7995138" cy="4641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Dạy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thơ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3 </a:t>
            </a:r>
            <a:r>
              <a:rPr lang="en-US" b="1" dirty="0" err="1" smtClean="0">
                <a:solidFill>
                  <a:srgbClr val="002060"/>
                </a:solidFill>
              </a:rPr>
              <a:t>lần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Tổ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3 </a:t>
            </a:r>
            <a:r>
              <a:rPr lang="en-US" b="1" dirty="0" err="1">
                <a:solidFill>
                  <a:srgbClr val="002060"/>
                </a:solidFill>
              </a:rPr>
              <a:t>lần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Nhóm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r>
              <a:rPr lang="en-US" b="1" dirty="0">
                <a:solidFill>
                  <a:srgbClr val="002060"/>
                </a:solidFill>
              </a:rPr>
              <a:t> 2 – 3 </a:t>
            </a:r>
            <a:r>
              <a:rPr lang="en-US" b="1" dirty="0" err="1" smtClean="0">
                <a:solidFill>
                  <a:srgbClr val="002060"/>
                </a:solidFill>
              </a:rPr>
              <a:t>lần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nhân</a:t>
            </a:r>
            <a:r>
              <a:rPr lang="en-US" b="1" dirty="0">
                <a:solidFill>
                  <a:srgbClr val="002060"/>
                </a:solidFill>
              </a:rPr>
              <a:t> 1 – 2 </a:t>
            </a:r>
            <a:r>
              <a:rPr lang="en-US" b="1" dirty="0" err="1">
                <a:solidFill>
                  <a:srgbClr val="002060"/>
                </a:solidFill>
              </a:rPr>
              <a:t>lần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chú</a:t>
            </a:r>
            <a:r>
              <a:rPr lang="en-US" b="1" dirty="0">
                <a:solidFill>
                  <a:srgbClr val="002060"/>
                </a:solidFill>
              </a:rPr>
              <a:t> ý </a:t>
            </a:r>
            <a:r>
              <a:rPr lang="en-US" b="1" dirty="0" err="1">
                <a:solidFill>
                  <a:srgbClr val="002060"/>
                </a:solidFill>
              </a:rPr>
              <a:t>sửa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sai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sửa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ngọng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trình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đọc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697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Giáo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dục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>
                <a:solidFill>
                  <a:srgbClr val="002060"/>
                </a:solidFill>
              </a:rPr>
              <a:t>Trẻ</a:t>
            </a:r>
            <a:r>
              <a:rPr lang="en-US" b="1" dirty="0">
                <a:solidFill>
                  <a:srgbClr val="002060"/>
                </a:solidFill>
              </a:rPr>
              <a:t>  </a:t>
            </a:r>
            <a:r>
              <a:rPr lang="en-US" b="1" dirty="0" err="1">
                <a:solidFill>
                  <a:srgbClr val="002060"/>
                </a:solidFill>
              </a:rPr>
              <a:t>biết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vâng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người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lớn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002060"/>
                </a:solidFill>
              </a:rPr>
              <a:t>không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chơi</a:t>
            </a:r>
            <a:r>
              <a:rPr lang="en-US" b="1" dirty="0">
                <a:solidFill>
                  <a:srgbClr val="002060"/>
                </a:solidFill>
              </a:rPr>
              <a:t> la </a:t>
            </a:r>
            <a:r>
              <a:rPr lang="en-US" b="1" dirty="0" err="1">
                <a:solidFill>
                  <a:srgbClr val="002060"/>
                </a:solidFill>
              </a:rPr>
              <a:t>cà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khi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chưa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xong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việc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của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mình</a:t>
            </a:r>
            <a:r>
              <a:rPr lang="en-US" b="1" dirty="0">
                <a:solidFill>
                  <a:srgbClr val="002060"/>
                </a:solidFill>
              </a:rPr>
              <a:t>.                                                       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050210366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3323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6985" y="2414954"/>
            <a:ext cx="5509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</a:rPr>
              <a:t>Kết</a:t>
            </a:r>
            <a:r>
              <a:rPr lang="en-US" sz="8000" b="1" dirty="0" smtClean="0">
                <a:solidFill>
                  <a:srgbClr val="002060"/>
                </a:solidFill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</a:rPr>
              <a:t>thúc</a:t>
            </a:r>
            <a:endParaRPr lang="en-US" sz="8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02428" y="1674674"/>
            <a:ext cx="552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</a:rPr>
              <a:t>Cô </a:t>
            </a:r>
            <a:r>
              <a:rPr lang="vi-VN" sz="3600" dirty="0">
                <a:solidFill>
                  <a:srgbClr val="002060"/>
                </a:solidFill>
              </a:rPr>
              <a:t>và trẻ cùng hát </a:t>
            </a:r>
            <a:r>
              <a:rPr lang="vi-VN" sz="3600" dirty="0" smtClean="0">
                <a:solidFill>
                  <a:srgbClr val="002060"/>
                </a:solidFill>
              </a:rPr>
              <a:t>bài: </a:t>
            </a:r>
            <a:endParaRPr lang="en-US" sz="3600" dirty="0" smtClean="0">
              <a:solidFill>
                <a:srgbClr val="002060"/>
              </a:solidFill>
            </a:endParaRPr>
          </a:p>
          <a:p>
            <a:r>
              <a:rPr lang="vi-VN" sz="3600" dirty="0" smtClean="0">
                <a:solidFill>
                  <a:srgbClr val="002060"/>
                </a:solidFill>
              </a:rPr>
              <a:t>“ </a:t>
            </a:r>
            <a:r>
              <a:rPr lang="en-US" sz="3600" dirty="0" err="1" smtClean="0">
                <a:solidFill>
                  <a:srgbClr val="002060"/>
                </a:solidFill>
              </a:rPr>
              <a:t>Kìa</a:t>
            </a:r>
            <a:r>
              <a:rPr lang="en-US" sz="3600" dirty="0" smtClean="0">
                <a:solidFill>
                  <a:srgbClr val="002060"/>
                </a:solidFill>
              </a:rPr>
              <a:t> con</a:t>
            </a:r>
            <a:r>
              <a:rPr lang="vi-VN" sz="3600" dirty="0" smtClean="0">
                <a:solidFill>
                  <a:srgbClr val="002060"/>
                </a:solidFill>
              </a:rPr>
              <a:t> bướm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vàng</a:t>
            </a:r>
            <a:r>
              <a:rPr lang="vi-VN" sz="3600" dirty="0" smtClean="0">
                <a:solidFill>
                  <a:srgbClr val="002060"/>
                </a:solidFill>
              </a:rPr>
              <a:t>”.</a:t>
            </a:r>
            <a:endParaRPr lang="en-US" sz="3600" dirty="0">
              <a:solidFill>
                <a:srgbClr val="002060"/>
              </a:solidFill>
            </a:endParaRPr>
          </a:p>
          <a:p>
            <a:r>
              <a:rPr lang="vi-VN" sz="3600" dirty="0">
                <a:solidFill>
                  <a:srgbClr val="002060"/>
                </a:solidFill>
              </a:rPr>
              <a:t>- Cô dẫn </a:t>
            </a:r>
            <a:r>
              <a:rPr lang="vi-VN" sz="3600" dirty="0" smtClean="0">
                <a:solidFill>
                  <a:srgbClr val="002060"/>
                </a:solidFill>
              </a:rPr>
              <a:t>dắt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</a:rPr>
              <a:t>trẻ</a:t>
            </a:r>
            <a:r>
              <a:rPr lang="vi-VN" sz="3600" dirty="0" smtClean="0">
                <a:solidFill>
                  <a:srgbClr val="002060"/>
                </a:solidFill>
              </a:rPr>
              <a:t> </a:t>
            </a:r>
            <a:r>
              <a:rPr lang="vi-VN" sz="3600" dirty="0">
                <a:solidFill>
                  <a:srgbClr val="002060"/>
                </a:solidFill>
              </a:rPr>
              <a:t>vào bài 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76600" y="1647149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  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9" y="1045063"/>
            <a:ext cx="12156831" cy="58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2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" y="304800"/>
            <a:ext cx="1218679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52543" y="4915556"/>
            <a:ext cx="50802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bướm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trắng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Lượn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vườn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hồng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67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23230" y="5276781"/>
            <a:ext cx="454554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6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ong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15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99194" y="4925089"/>
            <a:ext cx="38046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Bướm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liền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gọi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41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79341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2975" y="6202905"/>
            <a:ext cx="28357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Tôi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còn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bận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74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" y="0"/>
            <a:ext cx="1213078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6862" y="5780782"/>
            <a:ext cx="4263804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Mẹ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tôi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dặn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Việc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chưa</a:t>
            </a:r>
            <a:r>
              <a:rPr lang="en-U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xong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80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268</Words>
  <Application>Microsoft Office PowerPoint</Application>
  <PresentationFormat>Widescreen</PresentationFormat>
  <Paragraphs>38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 Lần 2: Kết hợp tranh thơ minh họa.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14</cp:revision>
  <dcterms:created xsi:type="dcterms:W3CDTF">2026-03-09T02:42:15Z</dcterms:created>
  <dcterms:modified xsi:type="dcterms:W3CDTF">2026-03-10T03:08:45Z</dcterms:modified>
</cp:coreProperties>
</file>