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4" r:id="rId3"/>
    <p:sldId id="299" r:id="rId4"/>
    <p:sldId id="301" r:id="rId5"/>
    <p:sldId id="309" r:id="rId6"/>
    <p:sldId id="320" r:id="rId7"/>
    <p:sldId id="319" r:id="rId8"/>
    <p:sldId id="310" r:id="rId9"/>
    <p:sldId id="321" r:id="rId10"/>
    <p:sldId id="311" r:id="rId11"/>
    <p:sldId id="322" r:id="rId12"/>
    <p:sldId id="273" r:id="rId13"/>
    <p:sldId id="313"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9" autoAdjust="0"/>
    <p:restoredTop sz="94660" autoAdjust="0"/>
  </p:normalViewPr>
  <p:slideViewPr>
    <p:cSldViewPr showGuides="1">
      <p:cViewPr varScale="1">
        <p:scale>
          <a:sx n="120" d="100"/>
          <a:sy n="120" d="100"/>
        </p:scale>
        <p:origin x="712" y="184"/>
      </p:cViewPr>
      <p:guideLst>
        <p:guide orient="horz" pos="215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1D8BD707-D9CF-40AE-B4C6-C98DA3205C09}" type="datetimeFigureOut">
              <a:rPr lang="en-US" smtClean="0"/>
              <a:t>3/9/26</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file:///C:\Users\pc\Downloads\6390643301383%20(1).mp4" TargetMode="External"/><Relationship Id="rId7" Type="http://schemas.openxmlformats.org/officeDocument/2006/relationships/image" Target="../media/image6.jpeg"/><Relationship Id="rId2" Type="http://schemas.openxmlformats.org/officeDocument/2006/relationships/video" Target="file:///C:\Users\pc\Documents\nh&#7841;c%20m&#249;a%20h&#232;%20&#273;&#7871;n.mp4" TargetMode="External"/><Relationship Id="rId1" Type="http://schemas.microsoft.com/office/2007/relationships/media" Target="file:///C:\Users\pc\Documents\nh&#7841;c%20m&#249;a%20h&#232;%20&#273;&#7871;n.mp4" TargetMode="Externa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slideLayout" Target="../slideLayouts/slideLayout4.xml"/><Relationship Id="rId10" Type="http://schemas.openxmlformats.org/officeDocument/2006/relationships/image" Target="../media/image9.png"/><Relationship Id="rId4" Type="http://schemas.openxmlformats.org/officeDocument/2006/relationships/video" Target="file:///C:\Users\pc\Downloads\6390643301383%20(1).mp4" TargetMode="Externa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ảnh nền 4"/>
          <p:cNvPicPr>
            <a:picLocks noChangeAspect="1"/>
          </p:cNvPicPr>
          <p:nvPr/>
        </p:nvPicPr>
        <p:blipFill>
          <a:blip r:embed="rId2"/>
          <a:stretch>
            <a:fillRect/>
          </a:stretch>
        </p:blipFill>
        <p:spPr>
          <a:xfrm>
            <a:off x="1552575" y="0"/>
            <a:ext cx="9121775" cy="6855460"/>
          </a:xfrm>
          <a:prstGeom prst="rect">
            <a:avLst/>
          </a:prstGeom>
        </p:spPr>
      </p:pic>
      <p:pic>
        <p:nvPicPr>
          <p:cNvPr id="3" name="Picture 2"/>
          <p:cNvPicPr>
            <a:picLocks noChangeAspect="1"/>
          </p:cNvPicPr>
          <p:nvPr/>
        </p:nvPicPr>
        <p:blipFill>
          <a:blip r:embed="rId3"/>
          <a:stretch>
            <a:fillRect/>
          </a:stretch>
        </p:blipFill>
        <p:spPr>
          <a:xfrm>
            <a:off x="0" y="76200"/>
            <a:ext cx="12192000" cy="6858000"/>
          </a:xfrm>
          <a:prstGeom prst="rect">
            <a:avLst/>
          </a:prstGeom>
        </p:spPr>
      </p:pic>
      <p:pic>
        <p:nvPicPr>
          <p:cNvPr id="7" name="Picture 6" descr="pp chó mèo"/>
          <p:cNvPicPr>
            <a:picLocks noChangeAspect="1"/>
          </p:cNvPicPr>
          <p:nvPr/>
        </p:nvPicPr>
        <p:blipFill>
          <a:blip r:embed="rId4"/>
          <a:stretch>
            <a:fillRect/>
          </a:stretch>
        </p:blipFill>
        <p:spPr>
          <a:xfrm>
            <a:off x="635" y="635"/>
            <a:ext cx="12192000" cy="6940550"/>
          </a:xfrm>
          <a:prstGeom prst="rect">
            <a:avLst/>
          </a:prstGeom>
        </p:spPr>
      </p:pic>
      <p:sp>
        <p:nvSpPr>
          <p:cNvPr id="2" name="Title 1"/>
          <p:cNvSpPr>
            <a:spLocks noGrp="1"/>
          </p:cNvSpPr>
          <p:nvPr>
            <p:ph type="ctrTitle"/>
          </p:nvPr>
        </p:nvSpPr>
        <p:spPr>
          <a:xfrm>
            <a:off x="2057400" y="2819400"/>
            <a:ext cx="8317230" cy="2924810"/>
          </a:xfrm>
        </p:spPr>
        <p:txBody>
          <a:bodyPr>
            <a:normAutofit fontScale="90000"/>
          </a:bodyPr>
          <a:lstStyle/>
          <a:p>
            <a:pPr>
              <a:lnSpc>
                <a:spcPct val="150000"/>
              </a:lnSpc>
            </a:pPr>
            <a:br>
              <a:rPr lang="en-US" sz="1800" b="1" dirty="0">
                <a:solidFill>
                  <a:srgbClr val="FF0000"/>
                </a:solidFill>
                <a:latin typeface="Times New Roman" panose="02020603050405020304" pitchFamily="18" charset="0"/>
                <a:cs typeface="Times New Roman" panose="02020603050405020304" pitchFamily="18" charset="0"/>
              </a:rPr>
            </a:br>
            <a:br>
              <a:rPr lang="en-US" sz="1800" b="1" dirty="0">
                <a:solidFill>
                  <a:srgbClr val="FF0000"/>
                </a:solidFill>
                <a:latin typeface="Times New Roman" panose="02020603050405020304" pitchFamily="18" charset="0"/>
                <a:cs typeface="Times New Roman" panose="02020603050405020304" pitchFamily="18" charset="0"/>
              </a:rPr>
            </a:br>
            <a:br>
              <a:rPr lang="en-US" sz="3200" b="1" dirty="0">
                <a:solidFill>
                  <a:srgbClr val="FF0000"/>
                </a:solidFill>
                <a:latin typeface="Times New Roman" panose="02020603050405020304" pitchFamily="18" charset="0"/>
                <a:cs typeface="Times New Roman" panose="02020603050405020304" pitchFamily="18" charset="0"/>
              </a:rPr>
            </a:br>
            <a:br>
              <a:rPr lang="en-US" sz="3200" b="1" dirty="0">
                <a:solidFill>
                  <a:srgbClr val="FF0000"/>
                </a:solidFill>
                <a:latin typeface="Times New Roman" panose="02020603050405020304" pitchFamily="18" charset="0"/>
                <a:cs typeface="Times New Roman" panose="02020603050405020304" pitchFamily="18" charset="0"/>
              </a:rPr>
            </a:br>
            <a:br>
              <a:rPr lang="en-US" sz="3200" b="1"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LĨNH VỰC PHÁT TRIỂN NGÔN NGỮ</a:t>
            </a:r>
            <a:br>
              <a:rPr lang="en-US" sz="4000" b="1" dirty="0">
                <a:solidFill>
                  <a:srgbClr val="FF0000"/>
                </a:solidFill>
                <a:latin typeface="Times New Roman" panose="02020603050405020304" pitchFamily="18" charset="0"/>
                <a:cs typeface="Times New Roman" panose="02020603050405020304" pitchFamily="18" charset="0"/>
              </a:rPr>
            </a:br>
            <a:r>
              <a:rPr lang="vi-VN" altLang="en-US" sz="4890" b="1" dirty="0">
                <a:solidFill>
                  <a:srgbClr val="FF0000"/>
                </a:solidFill>
                <a:latin typeface="Times New Roman" panose="02020603050405020304" pitchFamily="18" charset="0"/>
                <a:cs typeface="Times New Roman" panose="02020603050405020304" pitchFamily="18" charset="0"/>
              </a:rPr>
              <a:t>NBPB: Con chó- Con mèo</a:t>
            </a:r>
            <a:br>
              <a:rPr lang="en-US" sz="5335" b="1" dirty="0" err="1">
                <a:solidFill>
                  <a:srgbClr val="FF0000"/>
                </a:solidFill>
                <a:latin typeface="Times New Roman" panose="02020603050405020304" pitchFamily="18" charset="0"/>
                <a:cs typeface="Times New Roman" panose="02020603050405020304" pitchFamily="18" charset="0"/>
              </a:rPr>
            </a:br>
            <a:r>
              <a:rPr lang="vi-VN" altLang="en-US" sz="4000" b="1" dirty="0" err="1">
                <a:solidFill>
                  <a:schemeClr val="tx1"/>
                </a:solidFill>
                <a:latin typeface="Times New Roman" panose="02020603050405020304" pitchFamily="18" charset="0"/>
                <a:cs typeface="Times New Roman" panose="02020603050405020304" pitchFamily="18" charset="0"/>
              </a:rPr>
              <a:t>Đối tượng: 24-36 tháng</a:t>
            </a:r>
            <a:br>
              <a:rPr lang="en-US" sz="4000" b="1" dirty="0">
                <a:solidFill>
                  <a:schemeClr val="tx1"/>
                </a:solidFill>
                <a:latin typeface="Times New Roman" panose="02020603050405020304" pitchFamily="18" charset="0"/>
                <a:cs typeface="Times New Roman" panose="02020603050405020304" pitchFamily="18" charset="0"/>
              </a:rPr>
            </a:b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52800" y="76200"/>
            <a:ext cx="5125720" cy="645160"/>
          </a:xfrm>
          <a:prstGeom prst="rect">
            <a:avLst/>
          </a:prstGeom>
          <a:noFill/>
        </p:spPr>
        <p:txBody>
          <a:bodyPr wrap="square" rtlCol="0">
            <a:spAutoFit/>
          </a:bodyPr>
          <a:lstStyle/>
          <a:p>
            <a:pPr algn="ctr"/>
            <a:r>
              <a:rPr lang="en-US" sz="1800" b="1" dirty="0">
                <a:solidFill>
                  <a:srgbClr val="FF000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ỦY BAN NHÂN DÂN PHƯỜNG PHÚC LỢI TRƯỜNG MẦM NON BAN MAI XANH</a:t>
            </a:r>
          </a:p>
        </p:txBody>
      </p:sp>
      <p:pic>
        <p:nvPicPr>
          <p:cNvPr id="9" name="Picture 8" descr="A logo with hands and two children&#10;&#10;AI-generated content may be incorrect.">
            <a:extLst>
              <a:ext uri="{FF2B5EF4-FFF2-40B4-BE49-F238E27FC236}">
                <a16:creationId xmlns:a16="http://schemas.microsoft.com/office/drawing/2014/main" id="{9126ECEA-D9AC-0ADA-94CC-FC63D26DA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952" y="981902"/>
            <a:ext cx="739140" cy="7262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609600" y="900430"/>
            <a:ext cx="4343400" cy="207137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Text Box 3"/>
          <p:cNvSpPr txBox="1"/>
          <p:nvPr/>
        </p:nvSpPr>
        <p:spPr>
          <a:xfrm>
            <a:off x="304800" y="3619500"/>
            <a:ext cx="5658485" cy="1352550"/>
          </a:xfrm>
          <a:prstGeom prst="rect">
            <a:avLst/>
          </a:prstGeom>
          <a:noFill/>
        </p:spPr>
        <p:txBody>
          <a:bodyPr wrap="square" rtlCol="0">
            <a:noAutofit/>
          </a:bodyPr>
          <a:lstStyle/>
          <a:p>
            <a:r>
              <a:rPr lang="vi-VN" altLang="en-US" sz="4000">
                <a:solidFill>
                  <a:srgbClr val="FF000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89815" cy="7025640"/>
          </a:xfrm>
          <a:prstGeom prst="rect">
            <a:avLst/>
          </a:prstGeom>
        </p:spPr>
      </p:pic>
      <p:pic>
        <p:nvPicPr>
          <p:cNvPr id="6" name="Picture 5" descr="con mèo"/>
          <p:cNvPicPr>
            <a:picLocks noChangeAspect="1"/>
          </p:cNvPicPr>
          <p:nvPr/>
        </p:nvPicPr>
        <p:blipFill>
          <a:blip r:embed="rId3"/>
          <a:stretch>
            <a:fillRect/>
          </a:stretch>
        </p:blipFill>
        <p:spPr>
          <a:xfrm>
            <a:off x="5867400" y="990600"/>
            <a:ext cx="4885690" cy="4521200"/>
          </a:xfrm>
          <a:prstGeom prst="rect">
            <a:avLst/>
          </a:prstGeom>
        </p:spPr>
      </p:pic>
      <p:sp>
        <p:nvSpPr>
          <p:cNvPr id="7" name="Text Box 6"/>
          <p:cNvSpPr txBox="1"/>
          <p:nvPr/>
        </p:nvSpPr>
        <p:spPr>
          <a:xfrm>
            <a:off x="271145" y="1068070"/>
            <a:ext cx="5367655" cy="3784600"/>
          </a:xfrm>
          <a:prstGeom prst="rect">
            <a:avLst/>
          </a:prstGeom>
          <a:noFill/>
        </p:spPr>
        <p:txBody>
          <a:bodyPr wrap="square" rtlCol="0">
            <a:spAutoFit/>
          </a:bodyPr>
          <a:lstStyle/>
          <a:p>
            <a:r>
              <a:rPr lang="vi-VN" altLang="en-US" sz="2400"/>
              <a:t>- </a:t>
            </a:r>
            <a:r>
              <a:rPr lang="en-US" altLang="en-US" sz="2400"/>
              <a:t>Con mèo kêu như thế nào?( Meo meo)</a:t>
            </a:r>
          </a:p>
          <a:p>
            <a:r>
              <a:rPr lang="en-US" altLang="en-US" sz="2400"/>
              <a:t>- Con mèo nuôi ở đâu?( trong gia đình)</a:t>
            </a:r>
          </a:p>
          <a:p>
            <a:r>
              <a:rPr lang="en-US" altLang="en-US" sz="2400"/>
              <a:t>- Con có biết con mèo ăn thích ăn gì?( Cá)</a:t>
            </a:r>
          </a:p>
          <a:p>
            <a:r>
              <a:rPr lang="en-US" altLang="en-US" sz="2400"/>
              <a:t>* Cô khái quát: Mèo là động vật nuôi trong gia đình, mèo có 2 mắt, 2 tai, có miệng, 4 chân và đuôi, mèo có lợi ích là bắt chuột.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89815" cy="7025640"/>
          </a:xfrm>
          <a:prstGeom prst="rect">
            <a:avLst/>
          </a:prstGeom>
        </p:spPr>
      </p:pic>
      <p:pic>
        <p:nvPicPr>
          <p:cNvPr id="3" name="Picture 2"/>
          <p:cNvPicPr/>
          <p:nvPr/>
        </p:nvPicPr>
        <p:blipFill>
          <a:blip r:embed="rId3"/>
          <a:stretch>
            <a:fillRect/>
          </a:stretch>
        </p:blipFill>
        <p:spPr>
          <a:xfrm>
            <a:off x="6705600" y="30480"/>
            <a:ext cx="5843270" cy="7132320"/>
          </a:xfrm>
          <a:prstGeom prst="rect">
            <a:avLst/>
          </a:prstGeom>
        </p:spPr>
      </p:pic>
      <p:sp>
        <p:nvSpPr>
          <p:cNvPr id="4" name="Text Box 3"/>
          <p:cNvSpPr txBox="1"/>
          <p:nvPr/>
        </p:nvSpPr>
        <p:spPr>
          <a:xfrm>
            <a:off x="1056640" y="302260"/>
            <a:ext cx="5403850" cy="583565"/>
          </a:xfrm>
          <a:prstGeom prst="rect">
            <a:avLst/>
          </a:prstGeom>
          <a:noFill/>
        </p:spPr>
        <p:txBody>
          <a:bodyPr wrap="square" rtlCol="0">
            <a:spAutoFit/>
          </a:bodyPr>
          <a:lstStyle/>
          <a:p>
            <a:r>
              <a:rPr lang="vi-VN" altLang="en-US" sz="3200">
                <a:solidFill>
                  <a:srgbClr val="FF0000"/>
                </a:solidFill>
              </a:rPr>
              <a:t>So sánh con chó- con mèo</a:t>
            </a:r>
          </a:p>
        </p:txBody>
      </p:sp>
      <p:sp>
        <p:nvSpPr>
          <p:cNvPr id="7" name="Text Box 6"/>
          <p:cNvSpPr txBox="1"/>
          <p:nvPr/>
        </p:nvSpPr>
        <p:spPr>
          <a:xfrm>
            <a:off x="609600" y="1371600"/>
            <a:ext cx="5743575" cy="5262245"/>
          </a:xfrm>
          <a:prstGeom prst="rect">
            <a:avLst/>
          </a:prstGeom>
          <a:noFill/>
        </p:spPr>
        <p:txBody>
          <a:bodyPr wrap="square" rtlCol="0">
            <a:spAutoFit/>
          </a:bodyPr>
          <a:lstStyle/>
          <a:p>
            <a:r>
              <a:rPr lang="en-US" altLang="en-US" sz="2800"/>
              <a:t>+ Giống nhau: Chúng đều là các con vật nuôi trong gia đinh và có lợi ích </a:t>
            </a:r>
          </a:p>
          <a:p>
            <a:r>
              <a:rPr lang="en-US" altLang="en-US" sz="2800"/>
              <a:t>+ Khác nhau : Tiếng kêu (gâu gâu- meo meo) và con chó to hơn con mèo.</a:t>
            </a:r>
          </a:p>
          <a:p>
            <a:r>
              <a:rPr lang="en-US" altLang="en-US" sz="2800"/>
              <a:t>* </a:t>
            </a:r>
            <a:r>
              <a:rPr lang="en-US" altLang="en-US" sz="2800">
                <a:solidFill>
                  <a:srgbClr val="FF0000"/>
                </a:solidFill>
              </a:rPr>
              <a:t>Giáo dục</a:t>
            </a:r>
            <a:r>
              <a:rPr lang="en-US" altLang="en-US" sz="2800"/>
              <a:t> : Con chó, con mèo đều là những con vật nuôi trong gia đình rất đáng yêu và có nhiều lợi ích.Vì vậy mà các con phải biết yêu quý, chăm sóc và bảo vệ các con vật đó nhé.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tải xuống (1).jpg"/>
          <p:cNvPicPr>
            <a:picLocks noGrp="1" noChangeAspect="1"/>
          </p:cNvPicPr>
          <p:nvPr>
            <p:ph sz="half" idx="1"/>
          </p:nvPr>
        </p:nvPicPr>
        <p:blipFill>
          <a:blip r:embed="rId2" cstate="print"/>
          <a:stretch>
            <a:fillRect/>
          </a:stretch>
        </p:blipFill>
        <p:spPr>
          <a:xfrm>
            <a:off x="2668270" y="3001010"/>
            <a:ext cx="2657475" cy="1724025"/>
          </a:xfrm>
        </p:spPr>
      </p:pic>
      <p:pic>
        <p:nvPicPr>
          <p:cNvPr id="3" name="Content Placeholder 2" descr="ảnh nền 2"/>
          <p:cNvPicPr>
            <a:picLocks noGrp="1" noChangeAspect="1"/>
          </p:cNvPicPr>
          <p:nvPr>
            <p:ph sz="half" idx="2"/>
          </p:nvPr>
        </p:nvPicPr>
        <p:blipFill>
          <a:blip r:embed="rId3"/>
          <a:stretch>
            <a:fillRect/>
          </a:stretch>
        </p:blipFill>
        <p:spPr>
          <a:xfrm>
            <a:off x="7620" y="0"/>
            <a:ext cx="12189460" cy="6845300"/>
          </a:xfrm>
          <a:prstGeom prst="rect">
            <a:avLst/>
          </a:prstGeom>
        </p:spPr>
      </p:pic>
      <p:sp>
        <p:nvSpPr>
          <p:cNvPr id="5" name="TextBox 4"/>
          <p:cNvSpPr txBox="1"/>
          <p:nvPr/>
        </p:nvSpPr>
        <p:spPr>
          <a:xfrm>
            <a:off x="762000" y="1905000"/>
            <a:ext cx="12227560" cy="1938020"/>
          </a:xfrm>
          <a:prstGeom prst="rect">
            <a:avLst/>
          </a:prstGeom>
          <a:noFill/>
        </p:spPr>
        <p:txBody>
          <a:bodyPr wrap="square" rtlCol="0">
            <a:spAutoFit/>
          </a:bodyPr>
          <a:lstStyle/>
          <a:p>
            <a:pPr algn="l"/>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6600" dirty="0">
                <a:solidFill>
                  <a:srgbClr val="FF0000"/>
                </a:solidFill>
                <a:latin typeface="Times New Roman" panose="02020603050405020304" pitchFamily="18" charset="0"/>
                <a:cs typeface="Times New Roman" panose="02020603050405020304" pitchFamily="18" charset="0"/>
              </a:rPr>
              <a:t>Trò chơi: </a:t>
            </a:r>
            <a:endParaRPr lang="vi-VN" altLang="en-US" sz="5400" dirty="0">
              <a:solidFill>
                <a:srgbClr val="FF0000"/>
              </a:solidFill>
              <a:latin typeface="Times New Roman" panose="02020603050405020304" pitchFamily="18" charset="0"/>
              <a:cs typeface="Times New Roman" panose="02020603050405020304" pitchFamily="18" charset="0"/>
            </a:endParaRPr>
          </a:p>
          <a:p>
            <a:pPr algn="l"/>
            <a:r>
              <a:rPr lang="vi-VN" altLang="en-US" sz="5400" dirty="0">
                <a:solidFill>
                  <a:srgbClr val="FF0000"/>
                </a:solidFill>
                <a:latin typeface="Times New Roman" panose="02020603050405020304" pitchFamily="18" charset="0"/>
                <a:cs typeface="Times New Roman" panose="02020603050405020304" pitchFamily="18" charset="0"/>
              </a:rPr>
              <a:t>    “Chọn quà sinh nhật cho búp bê”</a:t>
            </a:r>
          </a:p>
        </p:txBody>
      </p:sp>
      <p:pic>
        <p:nvPicPr>
          <p:cNvPr id="7" name="Picture 6"/>
          <p:cNvPicPr>
            <a:picLocks noChangeAspect="1"/>
          </p:cNvPicPr>
          <p:nvPr/>
        </p:nvPicPr>
        <p:blipFill>
          <a:blip r:embed="rId4"/>
          <a:stretch>
            <a:fillRect/>
          </a:stretch>
        </p:blipFill>
        <p:spPr>
          <a:xfrm>
            <a:off x="-585470" y="-76200"/>
            <a:ext cx="12801600" cy="8074025"/>
          </a:xfrm>
          <a:prstGeom prst="rect">
            <a:avLst/>
          </a:prstGeom>
        </p:spPr>
      </p:pic>
      <p:sp>
        <p:nvSpPr>
          <p:cNvPr id="2" name="Text Box 1"/>
          <p:cNvSpPr txBox="1"/>
          <p:nvPr/>
        </p:nvSpPr>
        <p:spPr>
          <a:xfrm>
            <a:off x="1394460" y="2078990"/>
            <a:ext cx="9194800" cy="922020"/>
          </a:xfrm>
          <a:prstGeom prst="rect">
            <a:avLst/>
          </a:prstGeom>
          <a:noFill/>
        </p:spPr>
        <p:txBody>
          <a:bodyPr wrap="square" rtlCol="0">
            <a:spAutoFit/>
          </a:bodyPr>
          <a:lstStyle/>
          <a:p>
            <a:r>
              <a:rPr lang="vi-VN" altLang="en-US" sz="5400">
                <a:solidFill>
                  <a:srgbClr val="FF0000"/>
                </a:solidFill>
                <a:latin typeface="Times New Roman" panose="02020603050405020304" pitchFamily="18" charset="0"/>
                <a:cs typeface="Times New Roman" panose="02020603050405020304" pitchFamily="18" charset="0"/>
              </a:rPr>
              <a:t> </a:t>
            </a:r>
            <a:r>
              <a:rPr lang="en-US" altLang="en-US" sz="5400">
                <a:solidFill>
                  <a:srgbClr val="FF0000"/>
                </a:solidFill>
                <a:latin typeface="Times New Roman" panose="02020603050405020304" pitchFamily="18" charset="0"/>
                <a:cs typeface="Times New Roman" panose="02020603050405020304" pitchFamily="18" charset="0"/>
              </a:rPr>
              <a:t>Trò chơi 1: “</a:t>
            </a:r>
            <a:r>
              <a:rPr lang="en-US" altLang="en-US" sz="4800">
                <a:solidFill>
                  <a:srgbClr val="FF0000"/>
                </a:solidFill>
                <a:latin typeface="Times New Roman" panose="02020603050405020304" pitchFamily="18" charset="0"/>
                <a:cs typeface="Times New Roman" panose="02020603050405020304" pitchFamily="18" charset="0"/>
                <a:sym typeface="+mn-ea"/>
              </a:rPr>
              <a:t>Nhanh tay nhanh mắt</a:t>
            </a:r>
            <a:r>
              <a:rPr lang="en-US" altLang="en-US" sz="4800">
                <a:solidFill>
                  <a:srgbClr val="FF0000"/>
                </a:solidFill>
                <a:latin typeface="Times New Roman" panose="02020603050405020304" pitchFamily="18" charset="0"/>
                <a:cs typeface="Times New Roman" panose="02020603050405020304" pitchFamily="18" charset="0"/>
              </a:rPr>
              <a:t>”</a:t>
            </a:r>
          </a:p>
        </p:txBody>
      </p:sp>
      <p:sp>
        <p:nvSpPr>
          <p:cNvPr id="8" name="Text Box 7"/>
          <p:cNvSpPr txBox="1"/>
          <p:nvPr/>
        </p:nvSpPr>
        <p:spPr>
          <a:xfrm>
            <a:off x="2273935" y="3352800"/>
            <a:ext cx="7754620" cy="2061210"/>
          </a:xfrm>
          <a:prstGeom prst="rect">
            <a:avLst/>
          </a:prstGeom>
          <a:noFill/>
        </p:spPr>
        <p:txBody>
          <a:bodyPr wrap="square" rtlCol="0">
            <a:spAutoFit/>
          </a:bodyPr>
          <a:lstStyle/>
          <a:p>
            <a:r>
              <a:rPr lang="en-US" altLang="en-US" sz="3200">
                <a:latin typeface="Times New Roman" panose="02020603050405020304" pitchFamily="18" charset="0"/>
                <a:cs typeface="Times New Roman" panose="02020603050405020304" pitchFamily="18" charset="0"/>
              </a:rPr>
              <a:t>- Cô cho trẻ dơ hình theo yêu cầu của cô:</a:t>
            </a:r>
          </a:p>
          <a:p>
            <a:r>
              <a:rPr lang="en-US" altLang="en-US" sz="3200">
                <a:latin typeface="Times New Roman" panose="02020603050405020304" pitchFamily="18" charset="0"/>
                <a:cs typeface="Times New Roman" panose="02020603050405020304" pitchFamily="18" charset="0"/>
              </a:rPr>
              <a:t>- Lần 1: Cô nói tên hình và trẻ dơ đúng hình</a:t>
            </a:r>
          </a:p>
          <a:p>
            <a:r>
              <a:rPr lang="en-US" altLang="en-US" sz="3200">
                <a:latin typeface="Times New Roman" panose="02020603050405020304" pitchFamily="18" charset="0"/>
                <a:cs typeface="Times New Roman" panose="02020603050405020304" pitchFamily="18" charset="0"/>
              </a:rPr>
              <a:t>- Lần 2: Cô nói đặc điểm của hình và trẻ nói tên hình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tải xuống (1).jpg"/>
          <p:cNvPicPr>
            <a:picLocks noGrp="1" noChangeAspect="1"/>
          </p:cNvPicPr>
          <p:nvPr>
            <p:ph sz="half" idx="1"/>
          </p:nvPr>
        </p:nvPicPr>
        <p:blipFill>
          <a:blip r:embed="rId2" cstate="print"/>
          <a:stretch>
            <a:fillRect/>
          </a:stretch>
        </p:blipFill>
        <p:spPr>
          <a:xfrm>
            <a:off x="2668270" y="3001010"/>
            <a:ext cx="2657475" cy="1724025"/>
          </a:xfrm>
        </p:spPr>
      </p:pic>
      <p:pic>
        <p:nvPicPr>
          <p:cNvPr id="3" name="Content Placeholder 2" descr="ảnh nền 2"/>
          <p:cNvPicPr>
            <a:picLocks noGrp="1" noChangeAspect="1"/>
          </p:cNvPicPr>
          <p:nvPr>
            <p:ph sz="half" idx="2"/>
          </p:nvPr>
        </p:nvPicPr>
        <p:blipFill>
          <a:blip r:embed="rId3"/>
          <a:stretch>
            <a:fillRect/>
          </a:stretch>
        </p:blipFill>
        <p:spPr>
          <a:xfrm>
            <a:off x="7620" y="0"/>
            <a:ext cx="12189460" cy="6845300"/>
          </a:xfrm>
          <a:prstGeom prst="rect">
            <a:avLst/>
          </a:prstGeom>
        </p:spPr>
      </p:pic>
      <p:sp>
        <p:nvSpPr>
          <p:cNvPr id="5" name="TextBox 4"/>
          <p:cNvSpPr txBox="1"/>
          <p:nvPr/>
        </p:nvSpPr>
        <p:spPr>
          <a:xfrm>
            <a:off x="762000" y="1905000"/>
            <a:ext cx="12227560" cy="1938020"/>
          </a:xfrm>
          <a:prstGeom prst="rect">
            <a:avLst/>
          </a:prstGeom>
          <a:noFill/>
        </p:spPr>
        <p:txBody>
          <a:bodyPr wrap="square" rtlCol="0">
            <a:spAutoFit/>
          </a:bodyPr>
          <a:lstStyle/>
          <a:p>
            <a:pPr algn="l"/>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6600" dirty="0">
                <a:solidFill>
                  <a:srgbClr val="FF0000"/>
                </a:solidFill>
                <a:latin typeface="Times New Roman" panose="02020603050405020304" pitchFamily="18" charset="0"/>
                <a:cs typeface="Times New Roman" panose="02020603050405020304" pitchFamily="18" charset="0"/>
              </a:rPr>
              <a:t>Trò chơi: </a:t>
            </a:r>
            <a:endParaRPr lang="vi-VN" altLang="en-US" sz="5400" dirty="0">
              <a:solidFill>
                <a:srgbClr val="FF0000"/>
              </a:solidFill>
              <a:latin typeface="Times New Roman" panose="02020603050405020304" pitchFamily="18" charset="0"/>
              <a:cs typeface="Times New Roman" panose="02020603050405020304" pitchFamily="18" charset="0"/>
            </a:endParaRPr>
          </a:p>
          <a:p>
            <a:pPr algn="l"/>
            <a:r>
              <a:rPr lang="vi-VN" altLang="en-US" sz="5400" dirty="0">
                <a:solidFill>
                  <a:srgbClr val="FF0000"/>
                </a:solidFill>
                <a:latin typeface="Times New Roman" panose="02020603050405020304" pitchFamily="18" charset="0"/>
                <a:cs typeface="Times New Roman" panose="02020603050405020304" pitchFamily="18" charset="0"/>
              </a:rPr>
              <a:t>    “Chọn quà sinh nhật cho búp bê”</a:t>
            </a:r>
          </a:p>
        </p:txBody>
      </p:sp>
      <p:pic>
        <p:nvPicPr>
          <p:cNvPr id="7" name="Picture 6"/>
          <p:cNvPicPr>
            <a:picLocks noChangeAspect="1"/>
          </p:cNvPicPr>
          <p:nvPr/>
        </p:nvPicPr>
        <p:blipFill>
          <a:blip r:embed="rId4"/>
          <a:stretch>
            <a:fillRect/>
          </a:stretch>
        </p:blipFill>
        <p:spPr>
          <a:xfrm>
            <a:off x="-585470" y="-76200"/>
            <a:ext cx="12801600" cy="8074025"/>
          </a:xfrm>
          <a:prstGeom prst="rect">
            <a:avLst/>
          </a:prstGeom>
        </p:spPr>
      </p:pic>
      <p:sp>
        <p:nvSpPr>
          <p:cNvPr id="2" name="Text Box 1"/>
          <p:cNvSpPr txBox="1"/>
          <p:nvPr/>
        </p:nvSpPr>
        <p:spPr>
          <a:xfrm>
            <a:off x="1445895" y="2078990"/>
            <a:ext cx="8651875" cy="1753235"/>
          </a:xfrm>
          <a:prstGeom prst="rect">
            <a:avLst/>
          </a:prstGeom>
          <a:noFill/>
        </p:spPr>
        <p:txBody>
          <a:bodyPr wrap="square" rtlCol="0">
            <a:spAutoFit/>
          </a:bodyPr>
          <a:lstStyle/>
          <a:p>
            <a:pPr algn="ctr"/>
            <a:r>
              <a:rPr lang="vi-VN" altLang="en-US" sz="5400">
                <a:solidFill>
                  <a:srgbClr val="FF0000"/>
                </a:solidFill>
                <a:latin typeface="Times New Roman" panose="02020603050405020304" pitchFamily="18" charset="0"/>
                <a:cs typeface="Times New Roman" panose="02020603050405020304" pitchFamily="18" charset="0"/>
              </a:rPr>
              <a:t> </a:t>
            </a:r>
            <a:r>
              <a:rPr lang="en-US" altLang="en-US" sz="5400">
                <a:solidFill>
                  <a:srgbClr val="FF0000"/>
                </a:solidFill>
                <a:latin typeface="Times New Roman" panose="02020603050405020304" pitchFamily="18" charset="0"/>
                <a:cs typeface="Times New Roman" panose="02020603050405020304" pitchFamily="18" charset="0"/>
              </a:rPr>
              <a:t>Trò chơi </a:t>
            </a:r>
            <a:r>
              <a:rPr lang="vi-VN" altLang="en-US" sz="5400">
                <a:solidFill>
                  <a:srgbClr val="FF0000"/>
                </a:solidFill>
                <a:latin typeface="Times New Roman" panose="02020603050405020304" pitchFamily="18" charset="0"/>
                <a:cs typeface="Times New Roman" panose="02020603050405020304" pitchFamily="18" charset="0"/>
              </a:rPr>
              <a:t>2</a:t>
            </a:r>
            <a:r>
              <a:rPr lang="en-US" altLang="en-US" sz="5400">
                <a:solidFill>
                  <a:srgbClr val="FF0000"/>
                </a:solidFill>
                <a:latin typeface="Times New Roman" panose="02020603050405020304" pitchFamily="18" charset="0"/>
                <a:cs typeface="Times New Roman" panose="02020603050405020304" pitchFamily="18" charset="0"/>
              </a:rPr>
              <a:t>:“ </a:t>
            </a:r>
            <a:r>
              <a:rPr lang="en-US" altLang="en-US" sz="5400">
                <a:solidFill>
                  <a:srgbClr val="FF0000"/>
                </a:solidFill>
                <a:latin typeface="Times New Roman" panose="02020603050405020304" pitchFamily="18" charset="0"/>
                <a:cs typeface="Times New Roman" panose="02020603050405020304" pitchFamily="18" charset="0"/>
                <a:sym typeface="+mn-ea"/>
              </a:rPr>
              <a:t>Bắt chước tiếng kêu của các con vật</a:t>
            </a:r>
            <a:r>
              <a:rPr lang="en-US" altLang="en-US" sz="5400">
                <a:latin typeface="Times New Roman" panose="02020603050405020304" pitchFamily="18" charset="0"/>
                <a:cs typeface="Times New Roman" panose="02020603050405020304" pitchFamily="18" charset="0"/>
                <a:sym typeface="+mn-ea"/>
              </a:rPr>
              <a:t> </a:t>
            </a:r>
            <a:r>
              <a:rPr lang="en-US" altLang="en-US" sz="5400">
                <a:solidFill>
                  <a:srgbClr val="FF0000"/>
                </a:solidFill>
                <a:latin typeface="Times New Roman" panose="02020603050405020304" pitchFamily="18" charset="0"/>
                <a:cs typeface="Times New Roman" panose="02020603050405020304" pitchFamily="18" charset="0"/>
              </a:rPr>
              <a:t>”</a:t>
            </a:r>
          </a:p>
        </p:txBody>
      </p:sp>
      <p:sp>
        <p:nvSpPr>
          <p:cNvPr id="8" name="Text Box 7"/>
          <p:cNvSpPr txBox="1"/>
          <p:nvPr/>
        </p:nvSpPr>
        <p:spPr>
          <a:xfrm>
            <a:off x="2133600" y="4191000"/>
            <a:ext cx="7754620" cy="1753235"/>
          </a:xfrm>
          <a:prstGeom prst="rect">
            <a:avLst/>
          </a:prstGeom>
          <a:noFill/>
        </p:spPr>
        <p:txBody>
          <a:bodyPr wrap="square" rtlCol="0">
            <a:spAutoFit/>
          </a:bodyPr>
          <a:lstStyle/>
          <a:p>
            <a:r>
              <a:rPr lang="en-US" altLang="en-US" sz="3600">
                <a:latin typeface="Times New Roman" panose="02020603050405020304" pitchFamily="18" charset="0"/>
                <a:cs typeface="Times New Roman" panose="02020603050405020304" pitchFamily="18" charset="0"/>
              </a:rPr>
              <a:t>Cách chơi: Khi cô đọc đến con vật nào thì trẻ làm tiếng kêu của con vật đó</a:t>
            </a:r>
          </a:p>
          <a:p>
            <a:r>
              <a:rPr lang="en-US" altLang="en-US" sz="3600">
                <a:latin typeface="Times New Roman" panose="02020603050405020304" pitchFamily="18" charset="0"/>
                <a:cs typeface="Times New Roman" panose="02020603050405020304" pitchFamily="18" charset="0"/>
              </a:rPr>
              <a:t>- Cô cho trẻ chơi 3-4 lần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be3b6afa82037b4fbd957df3cd1fbc71.jpg"/>
          <p:cNvPicPr>
            <a:picLocks noGrp="1" noChangeAspect="1"/>
          </p:cNvPicPr>
          <p:nvPr>
            <p:ph sz="half" idx="1"/>
          </p:nvPr>
        </p:nvPicPr>
        <p:blipFill>
          <a:blip r:embed="rId2" cstate="print"/>
          <a:stretch>
            <a:fillRect/>
          </a:stretch>
        </p:blipFill>
        <p:spPr>
          <a:xfrm>
            <a:off x="609600" y="2362200"/>
            <a:ext cx="5376545" cy="3028315"/>
          </a:xfrm>
        </p:spPr>
      </p:pic>
      <p:pic>
        <p:nvPicPr>
          <p:cNvPr id="10" name="Content Placeholder 9" descr="hình nền 3"/>
          <p:cNvPicPr>
            <a:picLocks noGrp="1" noChangeAspect="1"/>
          </p:cNvPicPr>
          <p:nvPr>
            <p:ph sz="half" idx="2"/>
          </p:nvPr>
        </p:nvPicPr>
        <p:blipFill>
          <a:blip r:embed="rId3"/>
          <a:stretch>
            <a:fillRect/>
          </a:stretch>
        </p:blipFill>
        <p:spPr>
          <a:xfrm>
            <a:off x="0" y="22860"/>
            <a:ext cx="12192000" cy="6835775"/>
          </a:xfrm>
          <a:prstGeom prst="rect">
            <a:avLst/>
          </a:prstGeom>
        </p:spPr>
      </p:pic>
      <p:sp>
        <p:nvSpPr>
          <p:cNvPr id="5" name="TextBox 4"/>
          <p:cNvSpPr txBox="1"/>
          <p:nvPr/>
        </p:nvSpPr>
        <p:spPr>
          <a:xfrm>
            <a:off x="1447800" y="1219200"/>
            <a:ext cx="9418955" cy="2491740"/>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800" dirty="0">
                <a:solidFill>
                  <a:srgbClr val="FF0000"/>
                </a:solidFill>
                <a:latin typeface="Times New Roman" panose="02020603050405020304" pitchFamily="18" charset="0"/>
                <a:cs typeface="Times New Roman" panose="02020603050405020304" pitchFamily="18" charset="0"/>
              </a:rPr>
              <a:t> </a:t>
            </a:r>
            <a:r>
              <a:rPr lang="vi-VN" altLang="en-US" sz="6000" dirty="0">
                <a:solidFill>
                  <a:srgbClr val="FF0000"/>
                </a:solidFill>
                <a:latin typeface="Times New Roman" panose="02020603050405020304" pitchFamily="18" charset="0"/>
                <a:cs typeface="Times New Roman" panose="02020603050405020304" pitchFamily="18" charset="0"/>
              </a:rPr>
              <a:t>K</a:t>
            </a:r>
            <a:r>
              <a:rPr lang="en-US" sz="6000" dirty="0" err="1">
                <a:solidFill>
                  <a:srgbClr val="FF0000"/>
                </a:solidFill>
                <a:latin typeface="Times New Roman" panose="02020603050405020304" pitchFamily="18" charset="0"/>
                <a:cs typeface="Times New Roman" panose="02020603050405020304" pitchFamily="18" charset="0"/>
              </a:rPr>
              <a:t>ết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thúc</a:t>
            </a:r>
          </a:p>
          <a:p>
            <a:pPr algn="ctr"/>
            <a:r>
              <a:rPr lang="en-US" sz="4800">
                <a:solidFill>
                  <a:schemeClr val="accent5">
                    <a:lumMod val="10000"/>
                  </a:schemeClr>
                </a:solidFill>
                <a:latin typeface="Times New Roman" panose="02020603050405020304" pitchFamily="18" charset="0"/>
                <a:cs typeface="Times New Roman" panose="02020603050405020304" pitchFamily="18" charset="0"/>
              </a:rPr>
              <a:t>Cô </a:t>
            </a:r>
            <a:r>
              <a:rPr lang="vi-VN" altLang="en-US" sz="4800">
                <a:solidFill>
                  <a:schemeClr val="accent5">
                    <a:lumMod val="10000"/>
                  </a:schemeClr>
                </a:solidFill>
                <a:latin typeface="Times New Roman" panose="02020603050405020304" pitchFamily="18" charset="0"/>
                <a:cs typeface="Times New Roman" panose="02020603050405020304" pitchFamily="18" charset="0"/>
              </a:rPr>
              <a:t>nhận xét giờ học và chuyển</a:t>
            </a:r>
          </a:p>
          <a:p>
            <a:pPr algn="ctr"/>
            <a:r>
              <a:rPr lang="vi-VN" altLang="en-US" sz="4800">
                <a:solidFill>
                  <a:schemeClr val="accent5">
                    <a:lumMod val="10000"/>
                  </a:schemeClr>
                </a:solidFill>
                <a:latin typeface="Times New Roman" panose="02020603050405020304" pitchFamily="18" charset="0"/>
                <a:cs typeface="Times New Roman" panose="02020603050405020304" pitchFamily="18" charset="0"/>
              </a:rPr>
              <a:t> hoạt động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l="-10000" r="-10000"/>
          </a:stretch>
        </a:blipFill>
        <a:effectLst/>
      </p:bgPr>
    </p:bg>
    <p:spTree>
      <p:nvGrpSpPr>
        <p:cNvPr id="1" name=""/>
        <p:cNvGrpSpPr/>
        <p:nvPr/>
      </p:nvGrpSpPr>
      <p:grpSpPr>
        <a:xfrm>
          <a:off x="0" y="0"/>
          <a:ext cx="0" cy="0"/>
          <a:chOff x="0" y="0"/>
          <a:chExt cx="0" cy="0"/>
        </a:xfrm>
      </p:grpSpPr>
      <p:pic>
        <p:nvPicPr>
          <p:cNvPr id="6" name="Content Placeholder 5" descr="ảnh nền 1"/>
          <p:cNvPicPr>
            <a:picLocks noGrp="1" noChangeAspect="1"/>
          </p:cNvPicPr>
          <p:nvPr>
            <p:ph sz="half" idx="1"/>
          </p:nvPr>
        </p:nvPicPr>
        <p:blipFill>
          <a:blip r:embed="rId7"/>
          <a:stretch>
            <a:fillRect/>
          </a:stretch>
        </p:blipFill>
        <p:spPr>
          <a:xfrm>
            <a:off x="1524000" y="0"/>
            <a:ext cx="9144000" cy="6837045"/>
          </a:xfrm>
          <a:prstGeom prst="rect">
            <a:avLst/>
          </a:prstGeom>
        </p:spPr>
      </p:pic>
      <p:sp>
        <p:nvSpPr>
          <p:cNvPr id="2" name="Title 1"/>
          <p:cNvSpPr>
            <a:spLocks noGrp="1"/>
          </p:cNvSpPr>
          <p:nvPr>
            <p:ph type="title"/>
          </p:nvPr>
        </p:nvSpPr>
        <p:spPr/>
        <p:txBody>
          <a:bodyPr>
            <a:normAutofit/>
          </a:bodyPr>
          <a:lstStyle/>
          <a:p>
            <a:r>
              <a:rPr lang="vi-VN" dirty="0"/>
              <a:t>Cô và trẻ đọc bài thơ: Cái Bát</a:t>
            </a:r>
          </a:p>
        </p:txBody>
      </p:sp>
      <p:pic>
        <p:nvPicPr>
          <p:cNvPr id="11" name="nhạc mùa hè đến">
            <a:hlinkClick r:id="" action="ppaction://media"/>
          </p:cNvPr>
          <p:cNvPicPr>
            <a:picLocks noGrp="1"/>
          </p:cNvPicPr>
          <p:nvPr>
            <p:ph sz="half" idx="2"/>
            <a:videoFile r:link="rId2"/>
            <p:extLst>
              <p:ext uri="{DAA4B4D4-6D71-4841-9C94-3DE7FCFB9230}">
                <p14:media xmlns:p14="http://schemas.microsoft.com/office/powerpoint/2010/main" r:link="rId1"/>
              </p:ext>
            </p:extLst>
          </p:nvPr>
        </p:nvPicPr>
        <p:blipFill>
          <a:blip r:embed="rId8"/>
          <a:stretch>
            <a:fillRect/>
          </a:stretch>
        </p:blipFill>
        <p:spPr>
          <a:xfrm>
            <a:off x="6922669" y="1600200"/>
            <a:ext cx="2543759" cy="4525963"/>
          </a:xfrm>
          <a:prstGeom prst="rect">
            <a:avLst/>
          </a:prstGeom>
        </p:spPr>
      </p:pic>
      <p:sp>
        <p:nvSpPr>
          <p:cNvPr id="4" name="Rectangle 3"/>
          <p:cNvSpPr/>
          <p:nvPr/>
        </p:nvSpPr>
        <p:spPr>
          <a:xfrm>
            <a:off x="4814225" y="762000"/>
            <a:ext cx="309880" cy="706755"/>
          </a:xfrm>
          <a:prstGeom prst="rect">
            <a:avLst/>
          </a:prstGeom>
          <a:noFill/>
        </p:spPr>
        <p:txBody>
          <a:bodyPr wrap="none" lIns="91440" tIns="45720" rIns="91440" bIns="45720">
            <a:spAutoFit/>
          </a:bodyPr>
          <a:lstStyle/>
          <a:p>
            <a:pPr algn="ctr"/>
            <a:endParaRPr lang="en-US" sz="4000" b="1" cap="none" spc="0" dirty="0">
              <a:ln w="10541" cmpd="sng">
                <a:solidFill>
                  <a:schemeClr val="accent1">
                    <a:shade val="88000"/>
                    <a:satMod val="110000"/>
                  </a:schemeClr>
                </a:solidFill>
                <a:prstDash val="solid"/>
              </a:ln>
              <a:solidFill>
                <a:srgbClr val="FF0000"/>
              </a:solidFill>
              <a:effectLst/>
            </a:endParaRPr>
          </a:p>
        </p:txBody>
      </p:sp>
      <p:pic>
        <p:nvPicPr>
          <p:cNvPr id="5" name="Picture 4" descr="ảnh nền 2"/>
          <p:cNvPicPr>
            <a:picLocks noChangeAspect="1"/>
          </p:cNvPicPr>
          <p:nvPr/>
        </p:nvPicPr>
        <p:blipFill>
          <a:blip r:embed="rId9"/>
          <a:stretch>
            <a:fillRect/>
          </a:stretch>
        </p:blipFill>
        <p:spPr>
          <a:xfrm>
            <a:off x="-609600" y="-76200"/>
            <a:ext cx="12769850" cy="7971155"/>
          </a:xfrm>
          <a:prstGeom prst="rect">
            <a:avLst/>
          </a:prstGeom>
        </p:spPr>
      </p:pic>
      <p:pic>
        <p:nvPicPr>
          <p:cNvPr id="7" name="Picture 6"/>
          <p:cNvPicPr>
            <a:picLocks noChangeAspect="1"/>
          </p:cNvPicPr>
          <p:nvPr/>
        </p:nvPicPr>
        <p:blipFill>
          <a:blip r:embed="rId10"/>
          <a:stretch>
            <a:fillRect/>
          </a:stretch>
        </p:blipFill>
        <p:spPr>
          <a:xfrm>
            <a:off x="-641350" y="-152400"/>
            <a:ext cx="12801600" cy="8074025"/>
          </a:xfrm>
          <a:prstGeom prst="rect">
            <a:avLst/>
          </a:prstGeom>
        </p:spPr>
      </p:pic>
      <p:sp>
        <p:nvSpPr>
          <p:cNvPr id="9" name="Text Box 8"/>
          <p:cNvSpPr txBox="1"/>
          <p:nvPr/>
        </p:nvSpPr>
        <p:spPr>
          <a:xfrm>
            <a:off x="1676400" y="2514600"/>
            <a:ext cx="7519670" cy="1572260"/>
          </a:xfrm>
          <a:prstGeom prst="rect">
            <a:avLst/>
          </a:prstGeom>
          <a:noFill/>
        </p:spPr>
        <p:txBody>
          <a:bodyPr wrap="square" rtlCol="0">
            <a:noAutofit/>
          </a:bodyPr>
          <a:lstStyle/>
          <a:p>
            <a:r>
              <a:rPr lang="vi-VN" altLang="en-US" sz="5400">
                <a:solidFill>
                  <a:srgbClr val="FF0000"/>
                </a:solidFill>
                <a:latin typeface="Times New Roman" panose="02020603050405020304" pitchFamily="18" charset="0"/>
                <a:cs typeface="Times New Roman" panose="02020603050405020304" pitchFamily="18" charset="0"/>
              </a:rPr>
              <a:t>Hoạt động gây hứng thú</a:t>
            </a:r>
            <a:r>
              <a:rPr lang="vi-VN" altLang="en-US" sz="4800">
                <a:solidFill>
                  <a:srgbClr val="FF0000"/>
                </a:solidFill>
                <a:latin typeface="Times New Roman" panose="02020603050405020304" pitchFamily="18" charset="0"/>
                <a:cs typeface="Times New Roman" panose="02020603050405020304" pitchFamily="18" charset="0"/>
              </a:rPr>
              <a:t>:</a:t>
            </a:r>
          </a:p>
          <a:p>
            <a:r>
              <a:rPr lang="vi-VN" altLang="en-US" sz="4800">
                <a:solidFill>
                  <a:schemeClr val="tx1"/>
                </a:solidFill>
                <a:latin typeface="Times New Roman" panose="02020603050405020304" pitchFamily="18" charset="0"/>
                <a:cs typeface="Times New Roman" panose="02020603050405020304" pitchFamily="18" charset="0"/>
              </a:rPr>
              <a:t>  Cô và trẻ cùng hát bài “ Gà trống, mèo con và cún con”</a:t>
            </a:r>
            <a:r>
              <a:rPr lang="vi-VN" altLang="en-US" sz="4800">
                <a:solidFill>
                  <a:srgbClr val="FF0000"/>
                </a:solidFill>
                <a:latin typeface="Times New Roman" panose="02020603050405020304" pitchFamily="18" charset="0"/>
                <a:cs typeface="Times New Roman" panose="02020603050405020304" pitchFamily="18" charset="0"/>
              </a:rPr>
              <a:t> </a:t>
            </a:r>
          </a:p>
        </p:txBody>
      </p:sp>
      <p:pic>
        <p:nvPicPr>
          <p:cNvPr id="3" name="6390643301383 (1)">
            <a:hlinkClick r:id="" action="ppaction://media"/>
          </p:cNvPr>
          <p:cNvPicPr/>
          <p:nvPr>
            <a:videoFile r:link="rId4"/>
            <p:extLst>
              <p:ext uri="{DAA4B4D4-6D71-4841-9C94-3DE7FCFB9230}">
                <p14:media xmlns:p14="http://schemas.microsoft.com/office/powerpoint/2010/main" r:link="rId3"/>
              </p:ext>
            </p:extLst>
          </p:nvPr>
        </p:nvPicPr>
        <p:blipFill>
          <a:blip r:embed="rId11"/>
          <a:stretch>
            <a:fillRect/>
          </a:stretch>
        </p:blipFill>
        <p:spPr>
          <a:xfrm>
            <a:off x="10668000" y="6858000"/>
            <a:ext cx="1362075" cy="22923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11"/>
                </p:tgtEl>
              </p:cMediaNode>
            </p:vide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1"/>
                                        </p:tgtEl>
                                      </p:cBhvr>
                                    </p:cmd>
                                  </p:childTnLst>
                                </p:cTn>
                              </p:par>
                            </p:childTnLst>
                          </p:cTn>
                        </p:par>
                      </p:childTnLst>
                    </p:cTn>
                  </p:par>
                </p:childTnLst>
              </p:cTn>
              <p:nextCondLst>
                <p:cond evt="onClick" delay="0">
                  <p:tgtEl>
                    <p:spTgt spid="11"/>
                  </p:tgtEl>
                </p:cond>
              </p:nextCondLst>
            </p:seq>
            <p:video>
              <p:cMediaNode>
                <p:cTn id="8" fill="hold" display="1">
                  <p:stCondLst>
                    <p:cond delay="indefinite"/>
                  </p:stCondLst>
                </p:cTn>
                <p:tgtEl>
                  <p:spTgt spid="3"/>
                </p:tgtEl>
              </p:cMediaNode>
            </p:video>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4" name="Picture 3" descr="ảnh nền 1"/>
          <p:cNvPicPr>
            <a:picLocks noChangeAspect="1"/>
          </p:cNvPicPr>
          <p:nvPr/>
        </p:nvPicPr>
        <p:blipFill>
          <a:blip r:embed="rId3"/>
          <a:stretch>
            <a:fillRect/>
          </a:stretch>
        </p:blipFill>
        <p:spPr>
          <a:xfrm>
            <a:off x="1524000" y="0"/>
            <a:ext cx="9144000" cy="6858000"/>
          </a:xfrm>
          <a:prstGeom prst="rect">
            <a:avLst/>
          </a:prstGeom>
        </p:spPr>
      </p:pic>
      <p:pic>
        <p:nvPicPr>
          <p:cNvPr id="8" name="Picture 7" descr="ảnh nền 2"/>
          <p:cNvPicPr>
            <a:picLocks noChangeAspect="1"/>
          </p:cNvPicPr>
          <p:nvPr/>
        </p:nvPicPr>
        <p:blipFill>
          <a:blip r:embed="rId4"/>
          <a:stretch>
            <a:fillRect/>
          </a:stretch>
        </p:blipFill>
        <p:spPr>
          <a:xfrm>
            <a:off x="-4445" y="635"/>
            <a:ext cx="12220575" cy="6858000"/>
          </a:xfrm>
          <a:prstGeom prst="rect">
            <a:avLst/>
          </a:prstGeom>
        </p:spPr>
      </p:pic>
      <p:sp>
        <p:nvSpPr>
          <p:cNvPr id="5" name="Text Box 4"/>
          <p:cNvSpPr txBox="1"/>
          <p:nvPr/>
        </p:nvSpPr>
        <p:spPr>
          <a:xfrm>
            <a:off x="2590800" y="2514600"/>
            <a:ext cx="7647305"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Nhận biết đồ chơi </a:t>
            </a:r>
          </a:p>
          <a:p>
            <a:r>
              <a:rPr lang="vi-VN" altLang="en-US" sz="6000">
                <a:solidFill>
                  <a:srgbClr val="FF0000"/>
                </a:solidFill>
                <a:latin typeface="Times New Roman" panose="02020603050405020304" pitchFamily="18" charset="0"/>
                <a:cs typeface="Times New Roman" panose="02020603050405020304" pitchFamily="18" charset="0"/>
              </a:rPr>
              <a:t>có màu đỏ</a:t>
            </a:r>
          </a:p>
        </p:txBody>
      </p:sp>
      <p:pic>
        <p:nvPicPr>
          <p:cNvPr id="7" name="Picture 6"/>
          <p:cNvPicPr>
            <a:picLocks noChangeAspect="1"/>
          </p:cNvPicPr>
          <p:nvPr/>
        </p:nvPicPr>
        <p:blipFill>
          <a:blip r:embed="rId2"/>
          <a:stretch>
            <a:fillRect/>
          </a:stretch>
        </p:blipFill>
        <p:spPr>
          <a:xfrm>
            <a:off x="-585470" y="-76200"/>
            <a:ext cx="12801600" cy="8074025"/>
          </a:xfrm>
          <a:prstGeom prst="rect">
            <a:avLst/>
          </a:prstGeom>
        </p:spPr>
      </p:pic>
      <p:sp>
        <p:nvSpPr>
          <p:cNvPr id="3" name="Text Box 2"/>
          <p:cNvSpPr txBox="1"/>
          <p:nvPr/>
        </p:nvSpPr>
        <p:spPr>
          <a:xfrm>
            <a:off x="2057400" y="2514600"/>
            <a:ext cx="7259955" cy="1106805"/>
          </a:xfrm>
          <a:prstGeom prst="rect">
            <a:avLst/>
          </a:prstGeom>
          <a:noFill/>
        </p:spPr>
        <p:txBody>
          <a:bodyPr wrap="square" rtlCol="0">
            <a:spAutoFit/>
          </a:bodyPr>
          <a:lstStyle/>
          <a:p>
            <a:pPr algn="ctr"/>
            <a:r>
              <a:rPr lang="en-US" altLang="en-US" sz="6600">
                <a:solidFill>
                  <a:srgbClr val="FF0000"/>
                </a:solidFill>
                <a:latin typeface="Times New Roman" panose="02020603050405020304" pitchFamily="18" charset="0"/>
                <a:cs typeface="Times New Roman" panose="02020603050405020304" pitchFamily="18" charset="0"/>
              </a:rPr>
              <a:t> Nhận biết</a:t>
            </a:r>
            <a:r>
              <a:rPr lang="vi-VN" altLang="en-US" sz="6600">
                <a:solidFill>
                  <a:srgbClr val="FF0000"/>
                </a:solidFill>
                <a:latin typeface="Times New Roman" panose="02020603050405020304" pitchFamily="18" charset="0"/>
                <a:cs typeface="Times New Roman" panose="02020603050405020304" pitchFamily="18" charset="0"/>
              </a:rPr>
              <a:t> : Con chó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609600" y="900430"/>
            <a:ext cx="4343400" cy="207137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Text Box 3"/>
          <p:cNvSpPr txBox="1"/>
          <p:nvPr/>
        </p:nvSpPr>
        <p:spPr>
          <a:xfrm>
            <a:off x="304800" y="3619500"/>
            <a:ext cx="5658485" cy="1352550"/>
          </a:xfrm>
          <a:prstGeom prst="rect">
            <a:avLst/>
          </a:prstGeom>
          <a:noFill/>
        </p:spPr>
        <p:txBody>
          <a:bodyPr wrap="square" rtlCol="0">
            <a:noAutofit/>
          </a:bodyPr>
          <a:lstStyle/>
          <a:p>
            <a:r>
              <a:rPr lang="vi-VN" altLang="en-US" sz="4000">
                <a:solidFill>
                  <a:srgbClr val="FF000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
            <a:ext cx="12489815" cy="7025640"/>
          </a:xfrm>
          <a:prstGeom prst="rect">
            <a:avLst/>
          </a:prstGeom>
        </p:spPr>
      </p:pic>
      <p:sp>
        <p:nvSpPr>
          <p:cNvPr id="12" name="Flowchart: Alternate Process 11"/>
          <p:cNvSpPr/>
          <p:nvPr/>
        </p:nvSpPr>
        <p:spPr>
          <a:xfrm>
            <a:off x="533400" y="990600"/>
            <a:ext cx="4217670" cy="1720215"/>
          </a:xfrm>
          <a:prstGeom prst="flowChartAlternateProcess">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ext Box 12"/>
          <p:cNvSpPr txBox="1"/>
          <p:nvPr/>
        </p:nvSpPr>
        <p:spPr>
          <a:xfrm>
            <a:off x="779780" y="1295400"/>
            <a:ext cx="4003040" cy="706755"/>
          </a:xfrm>
          <a:prstGeom prst="rect">
            <a:avLst/>
          </a:prstGeom>
          <a:noFill/>
        </p:spPr>
        <p:txBody>
          <a:bodyPr wrap="square" rtlCol="0">
            <a:spAutoFit/>
          </a:bodyPr>
          <a:lstStyle/>
          <a:p>
            <a:r>
              <a:rPr lang="vi-VN" altLang="en-US" sz="4000">
                <a:solidFill>
                  <a:srgbClr val="002060"/>
                </a:solidFill>
                <a:latin typeface="Times New Roman" panose="02020603050405020304" pitchFamily="18" charset="0"/>
                <a:cs typeface="Times New Roman" panose="02020603050405020304" pitchFamily="18" charset="0"/>
              </a:rPr>
              <a:t>Con gì đây?</a:t>
            </a:r>
          </a:p>
        </p:txBody>
      </p:sp>
      <p:sp>
        <p:nvSpPr>
          <p:cNvPr id="14" name="Right Arrow 13"/>
          <p:cNvSpPr/>
          <p:nvPr/>
        </p:nvSpPr>
        <p:spPr>
          <a:xfrm>
            <a:off x="5257800" y="2057400"/>
            <a:ext cx="533400" cy="2286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5" name="Left Arrow 14"/>
          <p:cNvSpPr/>
          <p:nvPr/>
        </p:nvSpPr>
        <p:spPr>
          <a:xfrm>
            <a:off x="5181600" y="4495800"/>
            <a:ext cx="554355" cy="22860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lowchart: Alternate Process 16"/>
          <p:cNvSpPr/>
          <p:nvPr/>
        </p:nvSpPr>
        <p:spPr>
          <a:xfrm>
            <a:off x="908685" y="4114800"/>
            <a:ext cx="3434715" cy="121920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Text Box 17"/>
          <p:cNvSpPr txBox="1"/>
          <p:nvPr/>
        </p:nvSpPr>
        <p:spPr>
          <a:xfrm>
            <a:off x="1116965" y="4343400"/>
            <a:ext cx="3120390" cy="768350"/>
          </a:xfrm>
          <a:prstGeom prst="rect">
            <a:avLst/>
          </a:prstGeom>
          <a:noFill/>
        </p:spPr>
        <p:txBody>
          <a:bodyPr wrap="square" rtlCol="0">
            <a:spAutoFit/>
          </a:bodyPr>
          <a:lstStyle/>
          <a:p>
            <a:r>
              <a:rPr lang="vi-VN" altLang="en-US" sz="4400">
                <a:solidFill>
                  <a:srgbClr val="002060"/>
                </a:solidFill>
                <a:latin typeface="Times New Roman" panose="02020603050405020304" pitchFamily="18" charset="0"/>
                <a:cs typeface="Times New Roman" panose="02020603050405020304" pitchFamily="18" charset="0"/>
              </a:rPr>
              <a:t>Con chó</a:t>
            </a:r>
          </a:p>
        </p:txBody>
      </p:sp>
      <p:pic>
        <p:nvPicPr>
          <p:cNvPr id="6" name="Picture 5"/>
          <p:cNvPicPr/>
          <p:nvPr/>
        </p:nvPicPr>
        <p:blipFill>
          <a:blip r:embed="rId3"/>
          <a:stretch>
            <a:fillRect/>
          </a:stretch>
        </p:blipFill>
        <p:spPr>
          <a:xfrm>
            <a:off x="6020435" y="618490"/>
            <a:ext cx="4463415" cy="4886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609600" y="900430"/>
            <a:ext cx="4343400" cy="207137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Text Box 3"/>
          <p:cNvSpPr txBox="1"/>
          <p:nvPr/>
        </p:nvSpPr>
        <p:spPr>
          <a:xfrm>
            <a:off x="304800" y="3619500"/>
            <a:ext cx="5658485" cy="1352550"/>
          </a:xfrm>
          <a:prstGeom prst="rect">
            <a:avLst/>
          </a:prstGeom>
          <a:noFill/>
        </p:spPr>
        <p:txBody>
          <a:bodyPr wrap="square" rtlCol="0">
            <a:noAutofit/>
          </a:bodyPr>
          <a:lstStyle/>
          <a:p>
            <a:r>
              <a:rPr lang="vi-VN" altLang="en-US" sz="4000">
                <a:solidFill>
                  <a:srgbClr val="FF000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489815" cy="7025640"/>
          </a:xfrm>
          <a:prstGeom prst="rect">
            <a:avLst/>
          </a:prstGeom>
        </p:spPr>
      </p:pic>
      <p:pic>
        <p:nvPicPr>
          <p:cNvPr id="6" name="Picture 5"/>
          <p:cNvPicPr/>
          <p:nvPr/>
        </p:nvPicPr>
        <p:blipFill>
          <a:blip r:embed="rId3"/>
          <a:stretch>
            <a:fillRect/>
          </a:stretch>
        </p:blipFill>
        <p:spPr>
          <a:xfrm>
            <a:off x="1295400" y="762000"/>
            <a:ext cx="6338570" cy="5363845"/>
          </a:xfrm>
          <a:prstGeom prst="rect">
            <a:avLst/>
          </a:prstGeom>
        </p:spPr>
      </p:pic>
      <p:cxnSp>
        <p:nvCxnSpPr>
          <p:cNvPr id="3" name="Straight Arrow Connector 2"/>
          <p:cNvCxnSpPr/>
          <p:nvPr/>
        </p:nvCxnSpPr>
        <p:spPr>
          <a:xfrm flipH="1">
            <a:off x="6477000" y="1186180"/>
            <a:ext cx="381000" cy="7620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8" name="Straight Arrow Connector 7"/>
          <p:cNvCxnSpPr/>
          <p:nvPr/>
        </p:nvCxnSpPr>
        <p:spPr>
          <a:xfrm>
            <a:off x="2590800" y="1524000"/>
            <a:ext cx="735330" cy="82740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Straight Arrow Connector 8"/>
          <p:cNvCxnSpPr/>
          <p:nvPr/>
        </p:nvCxnSpPr>
        <p:spPr>
          <a:xfrm flipV="1">
            <a:off x="832485" y="4114800"/>
            <a:ext cx="1148715" cy="49466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Straight Arrow Connector 9"/>
          <p:cNvCxnSpPr>
            <a:stCxn id="23" idx="1"/>
          </p:cNvCxnSpPr>
          <p:nvPr/>
        </p:nvCxnSpPr>
        <p:spPr>
          <a:xfrm flipH="1" flipV="1">
            <a:off x="6177915" y="5029200"/>
            <a:ext cx="1336675" cy="18923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6" name="Straight Arrow Connector 15"/>
          <p:cNvCxnSpPr/>
          <p:nvPr/>
        </p:nvCxnSpPr>
        <p:spPr>
          <a:xfrm>
            <a:off x="4972685" y="838200"/>
            <a:ext cx="990600" cy="10668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9" name="Straight Arrow Connector 18"/>
          <p:cNvCxnSpPr/>
          <p:nvPr/>
        </p:nvCxnSpPr>
        <p:spPr>
          <a:xfrm flipH="1">
            <a:off x="7162800" y="2667000"/>
            <a:ext cx="762000" cy="762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0" name="Straight Arrow Connector 19"/>
          <p:cNvCxnSpPr/>
          <p:nvPr/>
        </p:nvCxnSpPr>
        <p:spPr>
          <a:xfrm flipH="1">
            <a:off x="7315200" y="2024380"/>
            <a:ext cx="885190" cy="26162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21" name="Text Box 20"/>
          <p:cNvSpPr txBox="1"/>
          <p:nvPr/>
        </p:nvSpPr>
        <p:spPr>
          <a:xfrm>
            <a:off x="2098675" y="1101090"/>
            <a:ext cx="1174750" cy="368300"/>
          </a:xfrm>
          <a:prstGeom prst="rect">
            <a:avLst/>
          </a:prstGeom>
          <a:noFill/>
        </p:spPr>
        <p:txBody>
          <a:bodyPr wrap="square" rtlCol="0">
            <a:spAutoFit/>
          </a:bodyPr>
          <a:lstStyle/>
          <a:p>
            <a:r>
              <a:rPr lang="vi-VN" altLang="en-US"/>
              <a:t>Thân chó</a:t>
            </a:r>
          </a:p>
        </p:txBody>
      </p:sp>
      <p:sp>
        <p:nvSpPr>
          <p:cNvPr id="22" name="Text Box 21"/>
          <p:cNvSpPr txBox="1"/>
          <p:nvPr/>
        </p:nvSpPr>
        <p:spPr>
          <a:xfrm>
            <a:off x="164465" y="4489450"/>
            <a:ext cx="978535" cy="368300"/>
          </a:xfrm>
          <a:prstGeom prst="rect">
            <a:avLst/>
          </a:prstGeom>
          <a:noFill/>
        </p:spPr>
        <p:txBody>
          <a:bodyPr wrap="square" rtlCol="0">
            <a:spAutoFit/>
          </a:bodyPr>
          <a:lstStyle/>
          <a:p>
            <a:r>
              <a:rPr lang="vi-VN" altLang="en-US"/>
              <a:t>Đuôi</a:t>
            </a:r>
          </a:p>
        </p:txBody>
      </p:sp>
      <p:sp>
        <p:nvSpPr>
          <p:cNvPr id="23" name="Text Box 22"/>
          <p:cNvSpPr txBox="1"/>
          <p:nvPr/>
        </p:nvSpPr>
        <p:spPr>
          <a:xfrm>
            <a:off x="7514590" y="5034280"/>
            <a:ext cx="1324610" cy="368300"/>
          </a:xfrm>
          <a:prstGeom prst="rect">
            <a:avLst/>
          </a:prstGeom>
          <a:noFill/>
        </p:spPr>
        <p:txBody>
          <a:bodyPr wrap="square" rtlCol="0">
            <a:spAutoFit/>
          </a:bodyPr>
          <a:lstStyle/>
          <a:p>
            <a:r>
              <a:rPr lang="vi-VN" altLang="en-US"/>
              <a:t>Chân</a:t>
            </a:r>
          </a:p>
        </p:txBody>
      </p:sp>
      <p:sp>
        <p:nvSpPr>
          <p:cNvPr id="24" name="Text Box 23"/>
          <p:cNvSpPr txBox="1"/>
          <p:nvPr/>
        </p:nvSpPr>
        <p:spPr>
          <a:xfrm>
            <a:off x="8182610" y="2651760"/>
            <a:ext cx="1266190" cy="368300"/>
          </a:xfrm>
          <a:prstGeom prst="rect">
            <a:avLst/>
          </a:prstGeom>
          <a:noFill/>
        </p:spPr>
        <p:txBody>
          <a:bodyPr wrap="square" rtlCol="0">
            <a:spAutoFit/>
          </a:bodyPr>
          <a:lstStyle/>
          <a:p>
            <a:r>
              <a:rPr lang="vi-VN" altLang="en-US"/>
              <a:t>Lưỡi</a:t>
            </a:r>
          </a:p>
        </p:txBody>
      </p:sp>
      <p:sp>
        <p:nvSpPr>
          <p:cNvPr id="25" name="Text Box 24"/>
          <p:cNvSpPr txBox="1"/>
          <p:nvPr/>
        </p:nvSpPr>
        <p:spPr>
          <a:xfrm>
            <a:off x="8349615" y="1948180"/>
            <a:ext cx="1556385" cy="368300"/>
          </a:xfrm>
          <a:prstGeom prst="rect">
            <a:avLst/>
          </a:prstGeom>
          <a:noFill/>
        </p:spPr>
        <p:txBody>
          <a:bodyPr wrap="square" rtlCol="0">
            <a:spAutoFit/>
          </a:bodyPr>
          <a:lstStyle/>
          <a:p>
            <a:r>
              <a:rPr lang="vi-VN" altLang="en-US"/>
              <a:t>Mũi</a:t>
            </a:r>
          </a:p>
        </p:txBody>
      </p:sp>
      <p:sp>
        <p:nvSpPr>
          <p:cNvPr id="27" name="Text Box 26"/>
          <p:cNvSpPr txBox="1"/>
          <p:nvPr/>
        </p:nvSpPr>
        <p:spPr>
          <a:xfrm>
            <a:off x="6995795" y="989965"/>
            <a:ext cx="1005205" cy="368300"/>
          </a:xfrm>
          <a:prstGeom prst="rect">
            <a:avLst/>
          </a:prstGeom>
          <a:noFill/>
        </p:spPr>
        <p:txBody>
          <a:bodyPr wrap="square" rtlCol="0">
            <a:spAutoFit/>
          </a:bodyPr>
          <a:lstStyle/>
          <a:p>
            <a:r>
              <a:rPr lang="vi-VN" altLang="en-US"/>
              <a:t>Mắt</a:t>
            </a:r>
          </a:p>
        </p:txBody>
      </p:sp>
      <p:sp>
        <p:nvSpPr>
          <p:cNvPr id="28" name="Text Box 27"/>
          <p:cNvSpPr txBox="1"/>
          <p:nvPr/>
        </p:nvSpPr>
        <p:spPr>
          <a:xfrm>
            <a:off x="4700905" y="638175"/>
            <a:ext cx="937895" cy="368300"/>
          </a:xfrm>
          <a:prstGeom prst="rect">
            <a:avLst/>
          </a:prstGeom>
          <a:noFill/>
        </p:spPr>
        <p:txBody>
          <a:bodyPr wrap="square" rtlCol="0">
            <a:spAutoFit/>
          </a:bodyPr>
          <a:lstStyle/>
          <a:p>
            <a:r>
              <a:rPr lang="vi-VN" altLang="en-US"/>
              <a:t>Tai</a:t>
            </a:r>
          </a:p>
        </p:txBody>
      </p:sp>
      <p:sp>
        <p:nvSpPr>
          <p:cNvPr id="29" name="Text Box 28"/>
          <p:cNvSpPr txBox="1"/>
          <p:nvPr/>
        </p:nvSpPr>
        <p:spPr>
          <a:xfrm>
            <a:off x="2406650" y="-152400"/>
            <a:ext cx="5869940" cy="521970"/>
          </a:xfrm>
          <a:prstGeom prst="rect">
            <a:avLst/>
          </a:prstGeom>
          <a:noFill/>
        </p:spPr>
        <p:txBody>
          <a:bodyPr wrap="square" rtlCol="0">
            <a:spAutoFit/>
          </a:bodyPr>
          <a:lstStyle/>
          <a:p>
            <a:r>
              <a:rPr lang="vi-VN" altLang="en-US" sz="2800">
                <a:solidFill>
                  <a:srgbClr val="FF0000"/>
                </a:solidFill>
              </a:rPr>
              <a:t>Con chó có những bộ phận gì đây?</a:t>
            </a:r>
          </a:p>
        </p:txBody>
      </p:sp>
      <p:cxnSp>
        <p:nvCxnSpPr>
          <p:cNvPr id="30" name="Straight Arrow Connector 29"/>
          <p:cNvCxnSpPr/>
          <p:nvPr/>
        </p:nvCxnSpPr>
        <p:spPr>
          <a:xfrm>
            <a:off x="5099685" y="965200"/>
            <a:ext cx="990600" cy="10668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0"/>
            <a:ext cx="12489815" cy="7025640"/>
          </a:xfrm>
          <a:prstGeom prst="rect">
            <a:avLst/>
          </a:prstGeom>
        </p:spPr>
      </p:pic>
      <p:sp>
        <p:nvSpPr>
          <p:cNvPr id="2" name="Text Box 1"/>
          <p:cNvSpPr txBox="1"/>
          <p:nvPr/>
        </p:nvSpPr>
        <p:spPr>
          <a:xfrm>
            <a:off x="152400" y="533400"/>
            <a:ext cx="4192270" cy="4323715"/>
          </a:xfrm>
          <a:prstGeom prst="rect">
            <a:avLst/>
          </a:prstGeom>
          <a:noFill/>
        </p:spPr>
        <p:txBody>
          <a:bodyPr wrap="square" rtlCol="0">
            <a:noAutofit/>
          </a:bodyPr>
          <a:lstStyle/>
          <a:p>
            <a:r>
              <a:rPr lang="en-US" altLang="en-US"/>
              <a:t>-</a:t>
            </a:r>
            <a:r>
              <a:rPr lang="vi-VN" altLang="en-US" sz="2400"/>
              <a:t> </a:t>
            </a:r>
            <a:r>
              <a:rPr lang="en-US" altLang="en-US" sz="2400"/>
              <a:t>Con chó kêu như thế nào?( Gâu gâu)</a:t>
            </a:r>
          </a:p>
          <a:p>
            <a:r>
              <a:rPr lang="en-US" altLang="en-US" sz="2400"/>
              <a:t>- Con chó nuôi ở đâu?( trong gia đình)</a:t>
            </a:r>
          </a:p>
          <a:p>
            <a:r>
              <a:rPr lang="en-US" altLang="en-US" sz="2400"/>
              <a:t>- Con có biết nuôi chó có lợi ích gì không?( Canh giữ nhà )</a:t>
            </a:r>
          </a:p>
          <a:p>
            <a:r>
              <a:rPr lang="en-US" altLang="en-US" sz="2400"/>
              <a:t>* Cô khái quát: Chó là động vật nuôi trong gia đình, chó có 2 mắt, 2 tai, có miệng và có 4 chân, chó có có lợi ích là canh giữ nhà.</a:t>
            </a:r>
          </a:p>
        </p:txBody>
      </p:sp>
      <p:pic>
        <p:nvPicPr>
          <p:cNvPr id="6" name="Picture 5"/>
          <p:cNvPicPr/>
          <p:nvPr/>
        </p:nvPicPr>
        <p:blipFill>
          <a:blip r:embed="rId3"/>
          <a:stretch>
            <a:fillRect/>
          </a:stretch>
        </p:blipFill>
        <p:spPr>
          <a:xfrm>
            <a:off x="4953000" y="381000"/>
            <a:ext cx="5081905" cy="51225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35" y="0"/>
            <a:ext cx="12726035" cy="8074025"/>
          </a:xfrm>
          <a:prstGeom prst="rect">
            <a:avLst/>
          </a:prstGeom>
        </p:spPr>
      </p:pic>
      <p:sp>
        <p:nvSpPr>
          <p:cNvPr id="2" name="Text Box 1"/>
          <p:cNvSpPr txBox="1"/>
          <p:nvPr/>
        </p:nvSpPr>
        <p:spPr>
          <a:xfrm>
            <a:off x="2209800" y="3124200"/>
            <a:ext cx="7986395" cy="1106805"/>
          </a:xfrm>
          <a:prstGeom prst="rect">
            <a:avLst/>
          </a:prstGeom>
          <a:noFill/>
        </p:spPr>
        <p:txBody>
          <a:bodyPr wrap="square" rtlCol="0">
            <a:spAutoFit/>
          </a:bodyPr>
          <a:lstStyle/>
          <a:p>
            <a:r>
              <a:rPr lang="en-US" altLang="en-US" sz="6600">
                <a:solidFill>
                  <a:srgbClr val="FF0000"/>
                </a:solidFill>
                <a:latin typeface="Times New Roman" panose="02020603050405020304" pitchFamily="18" charset="0"/>
                <a:cs typeface="Times New Roman" panose="02020603050405020304" pitchFamily="18" charset="0"/>
                <a:sym typeface="+mn-ea"/>
              </a:rPr>
              <a:t>Nhận biết</a:t>
            </a:r>
            <a:r>
              <a:rPr lang="vi-VN" altLang="en-US" sz="6600">
                <a:solidFill>
                  <a:srgbClr val="FF0000"/>
                </a:solidFill>
                <a:latin typeface="Times New Roman" panose="02020603050405020304" pitchFamily="18" charset="0"/>
                <a:cs typeface="Times New Roman" panose="02020603050405020304" pitchFamily="18" charset="0"/>
                <a:sym typeface="+mn-ea"/>
              </a:rPr>
              <a:t> : Con mèo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609600" y="900430"/>
            <a:ext cx="4343400" cy="207137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Text Box 3"/>
          <p:cNvSpPr txBox="1"/>
          <p:nvPr/>
        </p:nvSpPr>
        <p:spPr>
          <a:xfrm>
            <a:off x="304800" y="3619500"/>
            <a:ext cx="5658485" cy="1352550"/>
          </a:xfrm>
          <a:prstGeom prst="rect">
            <a:avLst/>
          </a:prstGeom>
          <a:noFill/>
        </p:spPr>
        <p:txBody>
          <a:bodyPr wrap="square" rtlCol="0">
            <a:noAutofit/>
          </a:bodyPr>
          <a:lstStyle/>
          <a:p>
            <a:r>
              <a:rPr lang="vi-VN" altLang="en-US" sz="4000">
                <a:solidFill>
                  <a:srgbClr val="FF000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
            <a:ext cx="12489815" cy="7025640"/>
          </a:xfrm>
          <a:prstGeom prst="rect">
            <a:avLst/>
          </a:prstGeom>
        </p:spPr>
      </p:pic>
      <p:sp>
        <p:nvSpPr>
          <p:cNvPr id="12" name="Flowchart: Alternate Process 11"/>
          <p:cNvSpPr/>
          <p:nvPr/>
        </p:nvSpPr>
        <p:spPr>
          <a:xfrm>
            <a:off x="533400" y="990600"/>
            <a:ext cx="4217670" cy="1720215"/>
          </a:xfrm>
          <a:prstGeom prst="flowChartAlternateProcess">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ext Box 12"/>
          <p:cNvSpPr txBox="1"/>
          <p:nvPr/>
        </p:nvSpPr>
        <p:spPr>
          <a:xfrm>
            <a:off x="779780" y="1295400"/>
            <a:ext cx="4003040" cy="706755"/>
          </a:xfrm>
          <a:prstGeom prst="rect">
            <a:avLst/>
          </a:prstGeom>
          <a:noFill/>
        </p:spPr>
        <p:txBody>
          <a:bodyPr wrap="square" rtlCol="0">
            <a:spAutoFit/>
          </a:bodyPr>
          <a:lstStyle/>
          <a:p>
            <a:r>
              <a:rPr lang="vi-VN" altLang="en-US" sz="4000">
                <a:solidFill>
                  <a:srgbClr val="002060"/>
                </a:solidFill>
                <a:latin typeface="Times New Roman" panose="02020603050405020304" pitchFamily="18" charset="0"/>
                <a:cs typeface="Times New Roman" panose="02020603050405020304" pitchFamily="18" charset="0"/>
                <a:sym typeface="+mn-ea"/>
              </a:rPr>
              <a:t>Con gì đây?</a:t>
            </a:r>
            <a:endParaRPr lang="vi-VN" altLang="en-US" sz="4000">
              <a:solidFill>
                <a:srgbClr val="002060"/>
              </a:solidFill>
              <a:latin typeface="Times New Roman" panose="02020603050405020304" pitchFamily="18" charset="0"/>
              <a:cs typeface="Times New Roman" panose="02020603050405020304" pitchFamily="18" charset="0"/>
            </a:endParaRPr>
          </a:p>
        </p:txBody>
      </p:sp>
      <p:sp>
        <p:nvSpPr>
          <p:cNvPr id="14" name="Right Arrow 13"/>
          <p:cNvSpPr/>
          <p:nvPr/>
        </p:nvSpPr>
        <p:spPr>
          <a:xfrm>
            <a:off x="5257800" y="2057400"/>
            <a:ext cx="533400" cy="2286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5" name="Left Arrow 14"/>
          <p:cNvSpPr/>
          <p:nvPr/>
        </p:nvSpPr>
        <p:spPr>
          <a:xfrm>
            <a:off x="4970780" y="4495800"/>
            <a:ext cx="554355" cy="22860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lowchart: Alternate Process 16"/>
          <p:cNvSpPr/>
          <p:nvPr/>
        </p:nvSpPr>
        <p:spPr>
          <a:xfrm>
            <a:off x="908685" y="4114800"/>
            <a:ext cx="3434715" cy="1219200"/>
          </a:xfrm>
          <a:prstGeom prst="flowChartAlternateProcess">
            <a:avLst/>
          </a:prstGeom>
          <a:solidFill>
            <a:schemeClr val="tx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Text Box 17"/>
          <p:cNvSpPr txBox="1"/>
          <p:nvPr/>
        </p:nvSpPr>
        <p:spPr>
          <a:xfrm>
            <a:off x="1116965" y="4343400"/>
            <a:ext cx="3120390" cy="768350"/>
          </a:xfrm>
          <a:prstGeom prst="rect">
            <a:avLst/>
          </a:prstGeom>
          <a:noFill/>
        </p:spPr>
        <p:txBody>
          <a:bodyPr wrap="square" rtlCol="0">
            <a:spAutoFit/>
          </a:bodyPr>
          <a:lstStyle/>
          <a:p>
            <a:r>
              <a:rPr lang="vi-VN" altLang="en-US" sz="4400">
                <a:solidFill>
                  <a:srgbClr val="002060"/>
                </a:solidFill>
                <a:latin typeface="Times New Roman" panose="02020603050405020304" pitchFamily="18" charset="0"/>
                <a:cs typeface="Times New Roman" panose="02020603050405020304" pitchFamily="18" charset="0"/>
                <a:sym typeface="+mn-ea"/>
              </a:rPr>
              <a:t>Con mèo</a:t>
            </a:r>
          </a:p>
        </p:txBody>
      </p:sp>
      <p:pic>
        <p:nvPicPr>
          <p:cNvPr id="3" name="Picture 2" descr="con mèo"/>
          <p:cNvPicPr>
            <a:picLocks noChangeAspect="1"/>
          </p:cNvPicPr>
          <p:nvPr/>
        </p:nvPicPr>
        <p:blipFill>
          <a:blip r:embed="rId3"/>
          <a:stretch>
            <a:fillRect/>
          </a:stretch>
        </p:blipFill>
        <p:spPr>
          <a:xfrm>
            <a:off x="5943600" y="1600200"/>
            <a:ext cx="4885690" cy="3604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
            <a:ext cx="12489815" cy="7025640"/>
          </a:xfrm>
          <a:prstGeom prst="rect">
            <a:avLst/>
          </a:prstGeom>
          <a:ln>
            <a:solidFill>
              <a:srgbClr val="FF0000"/>
            </a:solidFill>
          </a:ln>
        </p:spPr>
      </p:pic>
      <p:pic>
        <p:nvPicPr>
          <p:cNvPr id="3" name="Picture 2" descr="con mèo"/>
          <p:cNvPicPr>
            <a:picLocks noChangeAspect="1"/>
          </p:cNvPicPr>
          <p:nvPr/>
        </p:nvPicPr>
        <p:blipFill>
          <a:blip r:embed="rId3"/>
          <a:stretch>
            <a:fillRect/>
          </a:stretch>
        </p:blipFill>
        <p:spPr>
          <a:xfrm>
            <a:off x="1844040" y="1524000"/>
            <a:ext cx="6570980" cy="4279900"/>
          </a:xfrm>
          <a:prstGeom prst="rect">
            <a:avLst/>
          </a:prstGeom>
        </p:spPr>
      </p:pic>
      <p:cxnSp>
        <p:nvCxnSpPr>
          <p:cNvPr id="2" name="Straight Arrow Connector 1"/>
          <p:cNvCxnSpPr/>
          <p:nvPr/>
        </p:nvCxnSpPr>
        <p:spPr>
          <a:xfrm flipH="1">
            <a:off x="4724400" y="990600"/>
            <a:ext cx="1066800" cy="7620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4" name="Straight Arrow Connector 3"/>
          <p:cNvCxnSpPr/>
          <p:nvPr/>
        </p:nvCxnSpPr>
        <p:spPr>
          <a:xfrm flipH="1">
            <a:off x="8229600" y="2282825"/>
            <a:ext cx="1090930" cy="30797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7" name="Straight Arrow Connector 6"/>
          <p:cNvCxnSpPr/>
          <p:nvPr/>
        </p:nvCxnSpPr>
        <p:spPr>
          <a:xfrm flipV="1">
            <a:off x="1600200" y="3733800"/>
            <a:ext cx="1447800" cy="2286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8" name="Straight Arrow Connector 7"/>
          <p:cNvCxnSpPr/>
          <p:nvPr/>
        </p:nvCxnSpPr>
        <p:spPr>
          <a:xfrm flipH="1" flipV="1">
            <a:off x="5029200" y="5410200"/>
            <a:ext cx="152400" cy="83820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Straight Arrow Connector 8"/>
          <p:cNvCxnSpPr/>
          <p:nvPr/>
        </p:nvCxnSpPr>
        <p:spPr>
          <a:xfrm flipV="1">
            <a:off x="1988185" y="4038600"/>
            <a:ext cx="1669415" cy="47561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Straight Arrow Connector 9"/>
          <p:cNvCxnSpPr/>
          <p:nvPr/>
        </p:nvCxnSpPr>
        <p:spPr>
          <a:xfrm flipH="1">
            <a:off x="6477000" y="1099820"/>
            <a:ext cx="932815" cy="126238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1" name="Straight Arrow Connector 10"/>
          <p:cNvCxnSpPr/>
          <p:nvPr/>
        </p:nvCxnSpPr>
        <p:spPr>
          <a:xfrm flipV="1">
            <a:off x="2269490" y="4419600"/>
            <a:ext cx="1311910" cy="169481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sp>
        <p:nvSpPr>
          <p:cNvPr id="12" name="Text Box 11"/>
          <p:cNvSpPr txBox="1"/>
          <p:nvPr/>
        </p:nvSpPr>
        <p:spPr>
          <a:xfrm>
            <a:off x="5819140" y="735330"/>
            <a:ext cx="1267460" cy="368300"/>
          </a:xfrm>
          <a:prstGeom prst="rect">
            <a:avLst/>
          </a:prstGeom>
          <a:noFill/>
        </p:spPr>
        <p:txBody>
          <a:bodyPr wrap="square" rtlCol="0">
            <a:spAutoFit/>
          </a:bodyPr>
          <a:lstStyle/>
          <a:p>
            <a:r>
              <a:rPr lang="vi-VN" altLang="en-US"/>
              <a:t>Tai</a:t>
            </a:r>
          </a:p>
        </p:txBody>
      </p:sp>
      <p:sp>
        <p:nvSpPr>
          <p:cNvPr id="13" name="Text Box 12"/>
          <p:cNvSpPr txBox="1"/>
          <p:nvPr/>
        </p:nvSpPr>
        <p:spPr>
          <a:xfrm>
            <a:off x="7477760" y="900430"/>
            <a:ext cx="1361440" cy="368300"/>
          </a:xfrm>
          <a:prstGeom prst="rect">
            <a:avLst/>
          </a:prstGeom>
          <a:noFill/>
        </p:spPr>
        <p:txBody>
          <a:bodyPr wrap="square" rtlCol="0">
            <a:spAutoFit/>
          </a:bodyPr>
          <a:lstStyle/>
          <a:p>
            <a:r>
              <a:rPr lang="vi-VN" altLang="en-US"/>
              <a:t>Thân mèo</a:t>
            </a:r>
          </a:p>
        </p:txBody>
      </p:sp>
      <p:sp>
        <p:nvSpPr>
          <p:cNvPr id="14" name="Text Box 13"/>
          <p:cNvSpPr txBox="1"/>
          <p:nvPr/>
        </p:nvSpPr>
        <p:spPr>
          <a:xfrm>
            <a:off x="9448800" y="2057400"/>
            <a:ext cx="1363980" cy="368300"/>
          </a:xfrm>
          <a:prstGeom prst="rect">
            <a:avLst/>
          </a:prstGeom>
          <a:noFill/>
        </p:spPr>
        <p:txBody>
          <a:bodyPr wrap="square" rtlCol="0">
            <a:spAutoFit/>
          </a:bodyPr>
          <a:lstStyle/>
          <a:p>
            <a:r>
              <a:rPr lang="vi-VN" altLang="en-US"/>
              <a:t>Đuôi</a:t>
            </a:r>
          </a:p>
        </p:txBody>
      </p:sp>
      <p:sp>
        <p:nvSpPr>
          <p:cNvPr id="15" name="Text Box 14"/>
          <p:cNvSpPr txBox="1"/>
          <p:nvPr/>
        </p:nvSpPr>
        <p:spPr>
          <a:xfrm>
            <a:off x="1066800" y="3733800"/>
            <a:ext cx="1104265" cy="368300"/>
          </a:xfrm>
          <a:prstGeom prst="rect">
            <a:avLst/>
          </a:prstGeom>
          <a:noFill/>
        </p:spPr>
        <p:txBody>
          <a:bodyPr wrap="square" rtlCol="0">
            <a:spAutoFit/>
          </a:bodyPr>
          <a:lstStyle/>
          <a:p>
            <a:r>
              <a:rPr lang="vi-VN" altLang="en-US"/>
              <a:t>Mắt</a:t>
            </a:r>
          </a:p>
        </p:txBody>
      </p:sp>
      <p:sp>
        <p:nvSpPr>
          <p:cNvPr id="16" name="Text Box 15"/>
          <p:cNvSpPr txBox="1"/>
          <p:nvPr/>
        </p:nvSpPr>
        <p:spPr>
          <a:xfrm>
            <a:off x="1295400" y="4343400"/>
            <a:ext cx="920115" cy="368300"/>
          </a:xfrm>
          <a:prstGeom prst="rect">
            <a:avLst/>
          </a:prstGeom>
          <a:noFill/>
        </p:spPr>
        <p:txBody>
          <a:bodyPr wrap="square" rtlCol="0">
            <a:spAutoFit/>
          </a:bodyPr>
          <a:lstStyle/>
          <a:p>
            <a:r>
              <a:rPr lang="vi-VN" altLang="en-US"/>
              <a:t>Mũi</a:t>
            </a:r>
          </a:p>
        </p:txBody>
      </p:sp>
      <p:sp>
        <p:nvSpPr>
          <p:cNvPr id="17" name="Text Box 16"/>
          <p:cNvSpPr txBox="1"/>
          <p:nvPr/>
        </p:nvSpPr>
        <p:spPr>
          <a:xfrm>
            <a:off x="1823085" y="6196330"/>
            <a:ext cx="767715" cy="368300"/>
          </a:xfrm>
          <a:prstGeom prst="rect">
            <a:avLst/>
          </a:prstGeom>
          <a:noFill/>
        </p:spPr>
        <p:txBody>
          <a:bodyPr wrap="square" rtlCol="0">
            <a:spAutoFit/>
          </a:bodyPr>
          <a:lstStyle/>
          <a:p>
            <a:r>
              <a:rPr lang="vi-VN" altLang="en-US"/>
              <a:t>Râu</a:t>
            </a:r>
          </a:p>
        </p:txBody>
      </p:sp>
      <p:sp>
        <p:nvSpPr>
          <p:cNvPr id="18" name="Text Box 17"/>
          <p:cNvSpPr txBox="1"/>
          <p:nvPr/>
        </p:nvSpPr>
        <p:spPr>
          <a:xfrm>
            <a:off x="4936490" y="6176645"/>
            <a:ext cx="1159510" cy="368300"/>
          </a:xfrm>
          <a:prstGeom prst="rect">
            <a:avLst/>
          </a:prstGeom>
          <a:noFill/>
        </p:spPr>
        <p:txBody>
          <a:bodyPr wrap="square" rtlCol="0">
            <a:spAutoFit/>
          </a:bodyPr>
          <a:lstStyle/>
          <a:p>
            <a:r>
              <a:rPr lang="vi-VN" altLang="en-US"/>
              <a:t>Chân</a:t>
            </a:r>
          </a:p>
        </p:txBody>
      </p:sp>
      <p:sp>
        <p:nvSpPr>
          <p:cNvPr id="19" name="Text Box 18"/>
          <p:cNvSpPr txBox="1"/>
          <p:nvPr/>
        </p:nvSpPr>
        <p:spPr>
          <a:xfrm>
            <a:off x="2307590" y="133985"/>
            <a:ext cx="5312410" cy="368300"/>
          </a:xfrm>
          <a:prstGeom prst="rect">
            <a:avLst/>
          </a:prstGeom>
          <a:noFill/>
        </p:spPr>
        <p:txBody>
          <a:bodyPr wrap="square" rtlCol="0">
            <a:spAutoFit/>
          </a:bodyPr>
          <a:lstStyle/>
          <a:p>
            <a:endParaRPr lang="en-US"/>
          </a:p>
        </p:txBody>
      </p:sp>
      <p:sp>
        <p:nvSpPr>
          <p:cNvPr id="20" name="Text Box 19"/>
          <p:cNvSpPr txBox="1"/>
          <p:nvPr/>
        </p:nvSpPr>
        <p:spPr>
          <a:xfrm>
            <a:off x="2215515" y="-81280"/>
            <a:ext cx="6663055" cy="583565"/>
          </a:xfrm>
          <a:prstGeom prst="rect">
            <a:avLst/>
          </a:prstGeom>
          <a:noFill/>
        </p:spPr>
        <p:txBody>
          <a:bodyPr wrap="square" rtlCol="0">
            <a:spAutoFit/>
          </a:bodyPr>
          <a:lstStyle/>
          <a:p>
            <a:r>
              <a:rPr lang="vi-VN" altLang="en-US" sz="3200">
                <a:solidFill>
                  <a:srgbClr val="FF0000"/>
                </a:solidFill>
                <a:sym typeface="+mn-ea"/>
              </a:rPr>
              <a:t>Con mèo có những bộ phận gì đây?</a:t>
            </a:r>
            <a:endParaRPr lang="en-US" sz="32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Words>
  <Application>Microsoft Macintosh PowerPoint</Application>
  <PresentationFormat>Widescreen</PresentationFormat>
  <Paragraphs>59</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1_Default Design</vt:lpstr>
      <vt:lpstr>     LĨNH VỰC PHÁT TRIỂN NGÔN NGỮ NBPB: Con chó- Con mèo Đối tượng: 24-36 tháng </vt:lpstr>
      <vt:lpstr>Cô và trẻ đọc bài thơ: Cái Bát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Trang Nhung</cp:lastModifiedBy>
  <cp:revision>43</cp:revision>
  <dcterms:created xsi:type="dcterms:W3CDTF">2006-08-16T00:00:00Z</dcterms:created>
  <dcterms:modified xsi:type="dcterms:W3CDTF">2026-03-08T17:16:44Z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7AA75A3D54A04D6ABA857A25A679B773_13</vt:lpwstr>
  </property>
  <property fmtid="{D5CDD505-2E9C-101B-9397-08002B2CF9AE}" pid="3" name="KSOProductBuildVer">
    <vt:lpwstr>1033-12.2.0.20326</vt:lpwstr>
  </property>
</Properties>
</file>