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Be Vietnam Pro Heavy" charset="1" panose="00000000000000000000"/>
      <p:regular r:id="rId32"/>
    </p:embeddedFont>
    <p:embeddedFont>
      <p:font typeface="Barlow Bold" charset="1" panose="00000800000000000000"/>
      <p:regular r:id="rId33"/>
    </p:embeddedFont>
    <p:embeddedFont>
      <p:font typeface="Radley" charset="1" panose="00000500000000000000"/>
      <p:regular r:id="rId34"/>
    </p:embeddedFont>
    <p:embeddedFont>
      <p:font typeface="Times New Roman Bold" charset="1" panose="02020803070505020304"/>
      <p:regular r:id="rId35"/>
    </p:embeddedFont>
    <p:embeddedFont>
      <p:font typeface="Times New Roman" charset="1" panose="02020603050405020304"/>
      <p:regular r:id="rId36"/>
    </p:embeddedFont>
    <p:embeddedFont>
      <p:font typeface="Some Time Later" charset="1" panose="02000503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VAHDYSNrPD8.mp4" Type="http://schemas.openxmlformats.org/officeDocument/2006/relationships/video"/><Relationship Id="rId4" Target="../media/VAHDYSNrPD8.mp4" Type="http://schemas.microsoft.com/office/2007/relationships/media"/></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AE0"/>
        </a:solidFill>
      </p:bgPr>
    </p:bg>
    <p:spTree>
      <p:nvGrpSpPr>
        <p:cNvPr id="1" name=""/>
        <p:cNvGrpSpPr/>
        <p:nvPr/>
      </p:nvGrpSpPr>
      <p:grpSpPr>
        <a:xfrm>
          <a:off x="0" y="0"/>
          <a:ext cx="0" cy="0"/>
          <a:chOff x="0" y="0"/>
          <a:chExt cx="0" cy="0"/>
        </a:xfrm>
      </p:grpSpPr>
      <p:sp>
        <p:nvSpPr>
          <p:cNvPr name="Freeform 2" id="2"/>
          <p:cNvSpPr/>
          <p:nvPr/>
        </p:nvSpPr>
        <p:spPr>
          <a:xfrm flipH="true" flipV="false" rot="281200">
            <a:off x="13013822" y="-265645"/>
            <a:ext cx="7757845" cy="5356292"/>
          </a:xfrm>
          <a:custGeom>
            <a:avLst/>
            <a:gdLst/>
            <a:ahLst/>
            <a:cxnLst/>
            <a:rect r="r" b="b" t="t" l="l"/>
            <a:pathLst>
              <a:path h="5356292" w="7757845">
                <a:moveTo>
                  <a:pt x="7757845" y="0"/>
                </a:moveTo>
                <a:lnTo>
                  <a:pt x="0" y="0"/>
                </a:lnTo>
                <a:lnTo>
                  <a:pt x="0" y="5356292"/>
                </a:lnTo>
                <a:lnTo>
                  <a:pt x="7757845" y="5356292"/>
                </a:lnTo>
                <a:lnTo>
                  <a:pt x="7757845" y="0"/>
                </a:lnTo>
                <a:close/>
              </a:path>
            </a:pathLst>
          </a:custGeom>
          <a:blipFill>
            <a:blip r:embed="rId2"/>
            <a:stretch>
              <a:fillRect l="0" t="0" r="0" b="0"/>
            </a:stretch>
          </a:blipFill>
        </p:spPr>
      </p:sp>
      <p:sp>
        <p:nvSpPr>
          <p:cNvPr name="Freeform 3" id="3"/>
          <p:cNvSpPr/>
          <p:nvPr/>
        </p:nvSpPr>
        <p:spPr>
          <a:xfrm flipH="true" flipV="false" rot="281200">
            <a:off x="10653672" y="-3251770"/>
            <a:ext cx="7757845" cy="5356292"/>
          </a:xfrm>
          <a:custGeom>
            <a:avLst/>
            <a:gdLst/>
            <a:ahLst/>
            <a:cxnLst/>
            <a:rect r="r" b="b" t="t" l="l"/>
            <a:pathLst>
              <a:path h="5356292" w="7757845">
                <a:moveTo>
                  <a:pt x="7757845" y="0"/>
                </a:moveTo>
                <a:lnTo>
                  <a:pt x="0" y="0"/>
                </a:lnTo>
                <a:lnTo>
                  <a:pt x="0" y="5356291"/>
                </a:lnTo>
                <a:lnTo>
                  <a:pt x="7757845" y="5356291"/>
                </a:lnTo>
                <a:lnTo>
                  <a:pt x="7757845" y="0"/>
                </a:lnTo>
                <a:close/>
              </a:path>
            </a:pathLst>
          </a:custGeom>
          <a:blipFill>
            <a:blip r:embed="rId2"/>
            <a:stretch>
              <a:fillRect l="0" t="0" r="0" b="0"/>
            </a:stretch>
          </a:blipFill>
        </p:spPr>
      </p:sp>
      <p:sp>
        <p:nvSpPr>
          <p:cNvPr name="Freeform 4" id="4"/>
          <p:cNvSpPr/>
          <p:nvPr/>
        </p:nvSpPr>
        <p:spPr>
          <a:xfrm flipH="false" flipV="false" rot="0">
            <a:off x="15358266" y="3075738"/>
            <a:ext cx="3794266" cy="9572688"/>
          </a:xfrm>
          <a:custGeom>
            <a:avLst/>
            <a:gdLst/>
            <a:ahLst/>
            <a:cxnLst/>
            <a:rect r="r" b="b" t="t" l="l"/>
            <a:pathLst>
              <a:path h="9572688" w="3794266">
                <a:moveTo>
                  <a:pt x="0" y="0"/>
                </a:moveTo>
                <a:lnTo>
                  <a:pt x="3794265" y="0"/>
                </a:lnTo>
                <a:lnTo>
                  <a:pt x="3794265" y="9572688"/>
                </a:lnTo>
                <a:lnTo>
                  <a:pt x="0" y="95726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738317">
            <a:off x="-2850222" y="-613719"/>
            <a:ext cx="7757845" cy="5356292"/>
          </a:xfrm>
          <a:custGeom>
            <a:avLst/>
            <a:gdLst/>
            <a:ahLst/>
            <a:cxnLst/>
            <a:rect r="r" b="b" t="t" l="l"/>
            <a:pathLst>
              <a:path h="5356292" w="7757845">
                <a:moveTo>
                  <a:pt x="0" y="0"/>
                </a:moveTo>
                <a:lnTo>
                  <a:pt x="7757844" y="0"/>
                </a:lnTo>
                <a:lnTo>
                  <a:pt x="7757844" y="5356292"/>
                </a:lnTo>
                <a:lnTo>
                  <a:pt x="0" y="5356292"/>
                </a:lnTo>
                <a:lnTo>
                  <a:pt x="0" y="0"/>
                </a:lnTo>
                <a:close/>
              </a:path>
            </a:pathLst>
          </a:custGeom>
          <a:blipFill>
            <a:blip r:embed="rId2"/>
            <a:stretch>
              <a:fillRect l="0" t="0" r="0" b="0"/>
            </a:stretch>
          </a:blipFill>
        </p:spPr>
      </p:sp>
      <p:sp>
        <p:nvSpPr>
          <p:cNvPr name="Freeform 6" id="6"/>
          <p:cNvSpPr/>
          <p:nvPr/>
        </p:nvSpPr>
        <p:spPr>
          <a:xfrm flipH="false" flipV="false" rot="0">
            <a:off x="12419250" y="6431648"/>
            <a:ext cx="4932286" cy="4770866"/>
          </a:xfrm>
          <a:custGeom>
            <a:avLst/>
            <a:gdLst/>
            <a:ahLst/>
            <a:cxnLst/>
            <a:rect r="r" b="b" t="t" l="l"/>
            <a:pathLst>
              <a:path h="4770866" w="4932286">
                <a:moveTo>
                  <a:pt x="0" y="0"/>
                </a:moveTo>
                <a:lnTo>
                  <a:pt x="4932286" y="0"/>
                </a:lnTo>
                <a:lnTo>
                  <a:pt x="4932286" y="4770866"/>
                </a:lnTo>
                <a:lnTo>
                  <a:pt x="0" y="4770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170173" y="6431648"/>
            <a:ext cx="3449253" cy="3771549"/>
          </a:xfrm>
          <a:custGeom>
            <a:avLst/>
            <a:gdLst/>
            <a:ahLst/>
            <a:cxnLst/>
            <a:rect r="r" b="b" t="t" l="l"/>
            <a:pathLst>
              <a:path h="3771549" w="3449253">
                <a:moveTo>
                  <a:pt x="0" y="0"/>
                </a:moveTo>
                <a:lnTo>
                  <a:pt x="3449252" y="0"/>
                </a:lnTo>
                <a:lnTo>
                  <a:pt x="3449252" y="3771549"/>
                </a:lnTo>
                <a:lnTo>
                  <a:pt x="0" y="37715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802983">
            <a:off x="-265987" y="-3105644"/>
            <a:ext cx="7757845" cy="5356292"/>
          </a:xfrm>
          <a:custGeom>
            <a:avLst/>
            <a:gdLst/>
            <a:ahLst/>
            <a:cxnLst/>
            <a:rect r="r" b="b" t="t" l="l"/>
            <a:pathLst>
              <a:path h="5356292" w="7757845">
                <a:moveTo>
                  <a:pt x="0" y="0"/>
                </a:moveTo>
                <a:lnTo>
                  <a:pt x="7757845" y="0"/>
                </a:lnTo>
                <a:lnTo>
                  <a:pt x="7757845" y="5356292"/>
                </a:lnTo>
                <a:lnTo>
                  <a:pt x="0" y="5356292"/>
                </a:lnTo>
                <a:lnTo>
                  <a:pt x="0" y="0"/>
                </a:lnTo>
                <a:close/>
              </a:path>
            </a:pathLst>
          </a:custGeom>
          <a:blipFill>
            <a:blip r:embed="rId2"/>
            <a:stretch>
              <a:fillRect l="0" t="0" r="0" b="0"/>
            </a:stretch>
          </a:blipFill>
        </p:spPr>
      </p:sp>
      <p:sp>
        <p:nvSpPr>
          <p:cNvPr name="Freeform 9" id="9"/>
          <p:cNvSpPr/>
          <p:nvPr/>
        </p:nvSpPr>
        <p:spPr>
          <a:xfrm flipH="false" flipV="false" rot="0">
            <a:off x="8506250" y="1535309"/>
            <a:ext cx="1184743" cy="1164079"/>
          </a:xfrm>
          <a:custGeom>
            <a:avLst/>
            <a:gdLst/>
            <a:ahLst/>
            <a:cxnLst/>
            <a:rect r="r" b="b" t="t" l="l"/>
            <a:pathLst>
              <a:path h="1164079" w="1184743">
                <a:moveTo>
                  <a:pt x="0" y="0"/>
                </a:moveTo>
                <a:lnTo>
                  <a:pt x="1184744" y="0"/>
                </a:lnTo>
                <a:lnTo>
                  <a:pt x="1184744" y="1164079"/>
                </a:lnTo>
                <a:lnTo>
                  <a:pt x="0" y="1164079"/>
                </a:lnTo>
                <a:lnTo>
                  <a:pt x="0" y="0"/>
                </a:lnTo>
                <a:close/>
              </a:path>
            </a:pathLst>
          </a:custGeom>
          <a:blipFill>
            <a:blip r:embed="rId9"/>
            <a:stretch>
              <a:fillRect l="0" t="0" r="0" b="0"/>
            </a:stretch>
          </a:blipFill>
        </p:spPr>
      </p:sp>
      <p:sp>
        <p:nvSpPr>
          <p:cNvPr name="Freeform 10" id="10"/>
          <p:cNvSpPr/>
          <p:nvPr/>
        </p:nvSpPr>
        <p:spPr>
          <a:xfrm flipH="false" flipV="false" rot="0">
            <a:off x="-1057537" y="6874466"/>
            <a:ext cx="8528173" cy="4328048"/>
          </a:xfrm>
          <a:custGeom>
            <a:avLst/>
            <a:gdLst/>
            <a:ahLst/>
            <a:cxnLst/>
            <a:rect r="r" b="b" t="t" l="l"/>
            <a:pathLst>
              <a:path h="4328048" w="8528173">
                <a:moveTo>
                  <a:pt x="0" y="0"/>
                </a:moveTo>
                <a:lnTo>
                  <a:pt x="8528173" y="0"/>
                </a:lnTo>
                <a:lnTo>
                  <a:pt x="8528173" y="4328048"/>
                </a:lnTo>
                <a:lnTo>
                  <a:pt x="0" y="43280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true" flipV="false" rot="0">
            <a:off x="5810589" y="6431648"/>
            <a:ext cx="2616509" cy="3798924"/>
          </a:xfrm>
          <a:custGeom>
            <a:avLst/>
            <a:gdLst/>
            <a:ahLst/>
            <a:cxnLst/>
            <a:rect r="r" b="b" t="t" l="l"/>
            <a:pathLst>
              <a:path h="3798924" w="2616509">
                <a:moveTo>
                  <a:pt x="2616509" y="0"/>
                </a:moveTo>
                <a:lnTo>
                  <a:pt x="0" y="0"/>
                </a:lnTo>
                <a:lnTo>
                  <a:pt x="0" y="3798924"/>
                </a:lnTo>
                <a:lnTo>
                  <a:pt x="2616509" y="3798924"/>
                </a:lnTo>
                <a:lnTo>
                  <a:pt x="2616509" y="0"/>
                </a:lnTo>
                <a:close/>
              </a:path>
            </a:pathLst>
          </a:custGeom>
          <a:blipFill>
            <a:blip r:embed="rId12"/>
            <a:stretch>
              <a:fillRect l="0" t="0" r="0" b="0"/>
            </a:stretch>
          </a:blipFill>
        </p:spPr>
      </p:sp>
      <p:sp>
        <p:nvSpPr>
          <p:cNvPr name="TextBox 12" id="12"/>
          <p:cNvSpPr txBox="true"/>
          <p:nvPr/>
        </p:nvSpPr>
        <p:spPr>
          <a:xfrm rot="0">
            <a:off x="2925994" y="3276362"/>
            <a:ext cx="11606601" cy="1042036"/>
          </a:xfrm>
          <a:prstGeom prst="rect">
            <a:avLst/>
          </a:prstGeom>
        </p:spPr>
        <p:txBody>
          <a:bodyPr anchor="t" rtlCol="false" tIns="0" lIns="0" bIns="0" rIns="0">
            <a:spAutoFit/>
          </a:bodyPr>
          <a:lstStyle/>
          <a:p>
            <a:pPr algn="ctr">
              <a:lnSpc>
                <a:spcPts val="7724"/>
              </a:lnSpc>
            </a:pPr>
            <a:r>
              <a:rPr lang="en-US" sz="7963">
                <a:solidFill>
                  <a:srgbClr val="512E1A"/>
                </a:solidFill>
                <a:latin typeface="Be Vietnam Pro Heavy"/>
                <a:ea typeface="Be Vietnam Pro Heavy"/>
                <a:cs typeface="Be Vietnam Pro Heavy"/>
                <a:sym typeface="Be Vietnam Pro Heavy"/>
              </a:rPr>
              <a:t>LÀM QUEN VĂN HỌC</a:t>
            </a:r>
          </a:p>
        </p:txBody>
      </p:sp>
      <p:sp>
        <p:nvSpPr>
          <p:cNvPr name="TextBox 13" id="13"/>
          <p:cNvSpPr txBox="true"/>
          <p:nvPr/>
        </p:nvSpPr>
        <p:spPr>
          <a:xfrm rot="0">
            <a:off x="4501632" y="4604148"/>
            <a:ext cx="8829398" cy="1053454"/>
          </a:xfrm>
          <a:prstGeom prst="rect">
            <a:avLst/>
          </a:prstGeom>
        </p:spPr>
        <p:txBody>
          <a:bodyPr anchor="t" rtlCol="false" tIns="0" lIns="0" bIns="0" rIns="0">
            <a:spAutoFit/>
          </a:bodyPr>
          <a:lstStyle/>
          <a:p>
            <a:pPr algn="ctr">
              <a:lnSpc>
                <a:spcPts val="8610"/>
              </a:lnSpc>
            </a:pPr>
            <a:r>
              <a:rPr lang="en-US" b="true" sz="6150" spc="67">
                <a:solidFill>
                  <a:srgbClr val="000000"/>
                </a:solidFill>
                <a:latin typeface="Barlow Bold"/>
                <a:ea typeface="Barlow Bold"/>
                <a:cs typeface="Barlow Bold"/>
                <a:sym typeface="Barlow Bold"/>
              </a:rPr>
              <a:t>Truyện: Gà Và Vịt</a:t>
            </a:r>
          </a:p>
        </p:txBody>
      </p:sp>
      <p:sp>
        <p:nvSpPr>
          <p:cNvPr name="TextBox 14" id="14"/>
          <p:cNvSpPr txBox="true"/>
          <p:nvPr/>
        </p:nvSpPr>
        <p:spPr>
          <a:xfrm rot="0">
            <a:off x="5391931" y="466722"/>
            <a:ext cx="8227494" cy="663062"/>
          </a:xfrm>
          <a:prstGeom prst="rect">
            <a:avLst/>
          </a:prstGeom>
        </p:spPr>
        <p:txBody>
          <a:bodyPr anchor="t" rtlCol="false" tIns="0" lIns="0" bIns="0" rIns="0">
            <a:spAutoFit/>
          </a:bodyPr>
          <a:lstStyle/>
          <a:p>
            <a:pPr algn="ctr">
              <a:lnSpc>
                <a:spcPts val="5453"/>
              </a:lnSpc>
              <a:spcBef>
                <a:spcPct val="0"/>
              </a:spcBef>
            </a:pPr>
            <a:r>
              <a:rPr lang="en-US" sz="3895">
                <a:solidFill>
                  <a:srgbClr val="566256"/>
                </a:solidFill>
                <a:latin typeface="Radley"/>
                <a:ea typeface="Radley"/>
                <a:cs typeface="Radley"/>
                <a:sym typeface="Radley"/>
              </a:rPr>
              <a:t>Trường mầm non Ban Mai Xanh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03636" cy="10287000"/>
          </a:xfrm>
          <a:custGeom>
            <a:avLst/>
            <a:gdLst/>
            <a:ahLst/>
            <a:cxnLst/>
            <a:rect r="r" b="b" t="t" l="l"/>
            <a:pathLst>
              <a:path h="10287000" w="18703636">
                <a:moveTo>
                  <a:pt x="0" y="0"/>
                </a:moveTo>
                <a:lnTo>
                  <a:pt x="18703636" y="0"/>
                </a:lnTo>
                <a:lnTo>
                  <a:pt x="18703636" y="10287000"/>
                </a:lnTo>
                <a:lnTo>
                  <a:pt x="0" y="10287000"/>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535806" cy="10380051"/>
          </a:xfrm>
          <a:custGeom>
            <a:avLst/>
            <a:gdLst/>
            <a:ahLst/>
            <a:cxnLst/>
            <a:rect r="r" b="b" t="t" l="l"/>
            <a:pathLst>
              <a:path h="10380051" w="18535806">
                <a:moveTo>
                  <a:pt x="0" y="0"/>
                </a:moveTo>
                <a:lnTo>
                  <a:pt x="18535806" y="0"/>
                </a:lnTo>
                <a:lnTo>
                  <a:pt x="18535806" y="10380051"/>
                </a:lnTo>
                <a:lnTo>
                  <a:pt x="0" y="10380051"/>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560312" cy="10231372"/>
          </a:xfrm>
          <a:custGeom>
            <a:avLst/>
            <a:gdLst/>
            <a:ahLst/>
            <a:cxnLst/>
            <a:rect r="r" b="b" t="t" l="l"/>
            <a:pathLst>
              <a:path h="10231372" w="18560312">
                <a:moveTo>
                  <a:pt x="0" y="0"/>
                </a:moveTo>
                <a:lnTo>
                  <a:pt x="18560312" y="0"/>
                </a:lnTo>
                <a:lnTo>
                  <a:pt x="18560312" y="10231372"/>
                </a:lnTo>
                <a:lnTo>
                  <a:pt x="0" y="10231372"/>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529579" cy="10229872"/>
          </a:xfrm>
          <a:custGeom>
            <a:avLst/>
            <a:gdLst/>
            <a:ahLst/>
            <a:cxnLst/>
            <a:rect r="r" b="b" t="t" l="l"/>
            <a:pathLst>
              <a:path h="10229872" w="18529579">
                <a:moveTo>
                  <a:pt x="0" y="0"/>
                </a:moveTo>
                <a:lnTo>
                  <a:pt x="18529579" y="0"/>
                </a:lnTo>
                <a:lnTo>
                  <a:pt x="18529579" y="10229872"/>
                </a:lnTo>
                <a:lnTo>
                  <a:pt x="0" y="10229872"/>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549061" cy="10287000"/>
          </a:xfrm>
          <a:custGeom>
            <a:avLst/>
            <a:gdLst/>
            <a:ahLst/>
            <a:cxnLst/>
            <a:rect r="r" b="b" t="t" l="l"/>
            <a:pathLst>
              <a:path h="10287000" w="18549061">
                <a:moveTo>
                  <a:pt x="0" y="0"/>
                </a:moveTo>
                <a:lnTo>
                  <a:pt x="18549061" y="0"/>
                </a:lnTo>
                <a:lnTo>
                  <a:pt x="18549061" y="10287000"/>
                </a:lnTo>
                <a:lnTo>
                  <a:pt x="0" y="10287000"/>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253895" y="-152168"/>
            <a:ext cx="18802006" cy="10576128"/>
          </a:xfrm>
          <a:custGeom>
            <a:avLst/>
            <a:gdLst/>
            <a:ahLst/>
            <a:cxnLst/>
            <a:rect r="r" b="b" t="t" l="l"/>
            <a:pathLst>
              <a:path h="10576128" w="18802006">
                <a:moveTo>
                  <a:pt x="0" y="0"/>
                </a:moveTo>
                <a:lnTo>
                  <a:pt x="18802006" y="0"/>
                </a:lnTo>
                <a:lnTo>
                  <a:pt x="18802006" y="10576128"/>
                </a:lnTo>
                <a:lnTo>
                  <a:pt x="0" y="10576128"/>
                </a:lnTo>
                <a:lnTo>
                  <a:pt x="0" y="0"/>
                </a:lnTo>
                <a:close/>
              </a:path>
            </a:pathLst>
          </a:custGeom>
          <a:blipFill>
            <a:blip r:embed="rId2"/>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817683" cy="10287000"/>
          </a:xfrm>
          <a:custGeom>
            <a:avLst/>
            <a:gdLst/>
            <a:ahLst/>
            <a:cxnLst/>
            <a:rect r="r" b="b" t="t" l="l"/>
            <a:pathLst>
              <a:path h="10287000" w="18817683">
                <a:moveTo>
                  <a:pt x="0" y="0"/>
                </a:moveTo>
                <a:lnTo>
                  <a:pt x="18817683" y="0"/>
                </a:lnTo>
                <a:lnTo>
                  <a:pt x="18817683" y="10287000"/>
                </a:lnTo>
                <a:lnTo>
                  <a:pt x="0" y="10287000"/>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990286" cy="10199366"/>
          </a:xfrm>
          <a:custGeom>
            <a:avLst/>
            <a:gdLst/>
            <a:ahLst/>
            <a:cxnLst/>
            <a:rect r="r" b="b" t="t" l="l"/>
            <a:pathLst>
              <a:path h="10199366" w="18990286">
                <a:moveTo>
                  <a:pt x="0" y="0"/>
                </a:moveTo>
                <a:lnTo>
                  <a:pt x="18990286" y="0"/>
                </a:lnTo>
                <a:lnTo>
                  <a:pt x="18990286" y="10199366"/>
                </a:lnTo>
                <a:lnTo>
                  <a:pt x="0" y="10199366"/>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120180" y="0"/>
            <a:ext cx="18829320" cy="10222751"/>
          </a:xfrm>
          <a:custGeom>
            <a:avLst/>
            <a:gdLst/>
            <a:ahLst/>
            <a:cxnLst/>
            <a:rect r="r" b="b" t="t" l="l"/>
            <a:pathLst>
              <a:path h="10222751" w="18829320">
                <a:moveTo>
                  <a:pt x="0" y="0"/>
                </a:moveTo>
                <a:lnTo>
                  <a:pt x="18829319" y="0"/>
                </a:lnTo>
                <a:lnTo>
                  <a:pt x="18829319" y="10222751"/>
                </a:lnTo>
                <a:lnTo>
                  <a:pt x="0" y="10222751"/>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590964" cy="10287000"/>
          </a:xfrm>
          <a:custGeom>
            <a:avLst/>
            <a:gdLst/>
            <a:ahLst/>
            <a:cxnLst/>
            <a:rect r="r" b="b" t="t" l="l"/>
            <a:pathLst>
              <a:path h="10287000" w="18590964">
                <a:moveTo>
                  <a:pt x="0" y="0"/>
                </a:moveTo>
                <a:lnTo>
                  <a:pt x="18590964" y="0"/>
                </a:lnTo>
                <a:lnTo>
                  <a:pt x="18590964" y="10287000"/>
                </a:lnTo>
                <a:lnTo>
                  <a:pt x="0" y="10287000"/>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AE0"/>
        </a:solidFill>
      </p:bgPr>
    </p:bg>
    <p:spTree>
      <p:nvGrpSpPr>
        <p:cNvPr id="1" name=""/>
        <p:cNvGrpSpPr/>
        <p:nvPr/>
      </p:nvGrpSpPr>
      <p:grpSpPr>
        <a:xfrm>
          <a:off x="0" y="0"/>
          <a:ext cx="0" cy="0"/>
          <a:chOff x="0" y="0"/>
          <a:chExt cx="0" cy="0"/>
        </a:xfrm>
      </p:grpSpPr>
      <p:sp>
        <p:nvSpPr>
          <p:cNvPr name="Freeform 2" id="2"/>
          <p:cNvSpPr/>
          <p:nvPr/>
        </p:nvSpPr>
        <p:spPr>
          <a:xfrm flipH="true" flipV="false" rot="281200">
            <a:off x="9920989" y="916758"/>
            <a:ext cx="9223211" cy="6368032"/>
          </a:xfrm>
          <a:custGeom>
            <a:avLst/>
            <a:gdLst/>
            <a:ahLst/>
            <a:cxnLst/>
            <a:rect r="r" b="b" t="t" l="l"/>
            <a:pathLst>
              <a:path h="6368032" w="9223211">
                <a:moveTo>
                  <a:pt x="9223211" y="0"/>
                </a:moveTo>
                <a:lnTo>
                  <a:pt x="0" y="0"/>
                </a:lnTo>
                <a:lnTo>
                  <a:pt x="0" y="6368033"/>
                </a:lnTo>
                <a:lnTo>
                  <a:pt x="9223211" y="6368033"/>
                </a:lnTo>
                <a:lnTo>
                  <a:pt x="9223211" y="0"/>
                </a:lnTo>
                <a:close/>
              </a:path>
            </a:pathLst>
          </a:custGeom>
          <a:blipFill>
            <a:blip r:embed="rId2"/>
            <a:stretch>
              <a:fillRect l="0" t="0" r="0" b="0"/>
            </a:stretch>
          </a:blipFill>
        </p:spPr>
      </p:sp>
      <p:sp>
        <p:nvSpPr>
          <p:cNvPr name="Freeform 3" id="3"/>
          <p:cNvSpPr/>
          <p:nvPr/>
        </p:nvSpPr>
        <p:spPr>
          <a:xfrm flipH="true" flipV="false" rot="281200">
            <a:off x="10653672" y="-3251770"/>
            <a:ext cx="7757845" cy="5356292"/>
          </a:xfrm>
          <a:custGeom>
            <a:avLst/>
            <a:gdLst/>
            <a:ahLst/>
            <a:cxnLst/>
            <a:rect r="r" b="b" t="t" l="l"/>
            <a:pathLst>
              <a:path h="5356292" w="7757845">
                <a:moveTo>
                  <a:pt x="7757845" y="0"/>
                </a:moveTo>
                <a:lnTo>
                  <a:pt x="0" y="0"/>
                </a:lnTo>
                <a:lnTo>
                  <a:pt x="0" y="5356291"/>
                </a:lnTo>
                <a:lnTo>
                  <a:pt x="7757845" y="5356291"/>
                </a:lnTo>
                <a:lnTo>
                  <a:pt x="7757845" y="0"/>
                </a:lnTo>
                <a:close/>
              </a:path>
            </a:pathLst>
          </a:custGeom>
          <a:blipFill>
            <a:blip r:embed="rId2"/>
            <a:stretch>
              <a:fillRect l="0" t="0" r="0" b="0"/>
            </a:stretch>
          </a:blipFill>
        </p:spPr>
      </p:sp>
      <p:sp>
        <p:nvSpPr>
          <p:cNvPr name="Freeform 4" id="4"/>
          <p:cNvSpPr/>
          <p:nvPr/>
        </p:nvSpPr>
        <p:spPr>
          <a:xfrm flipH="false" flipV="false" rot="0">
            <a:off x="14719191" y="1547799"/>
            <a:ext cx="3196252" cy="8063939"/>
          </a:xfrm>
          <a:custGeom>
            <a:avLst/>
            <a:gdLst/>
            <a:ahLst/>
            <a:cxnLst/>
            <a:rect r="r" b="b" t="t" l="l"/>
            <a:pathLst>
              <a:path h="8063939" w="3196252">
                <a:moveTo>
                  <a:pt x="0" y="0"/>
                </a:moveTo>
                <a:lnTo>
                  <a:pt x="3196252" y="0"/>
                </a:lnTo>
                <a:lnTo>
                  <a:pt x="3196252" y="8063940"/>
                </a:lnTo>
                <a:lnTo>
                  <a:pt x="0" y="80639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2138756" y="5410458"/>
            <a:ext cx="10795812" cy="5437163"/>
          </a:xfrm>
          <a:custGeom>
            <a:avLst/>
            <a:gdLst/>
            <a:ahLst/>
            <a:cxnLst/>
            <a:rect r="r" b="b" t="t" l="l"/>
            <a:pathLst>
              <a:path h="5437163" w="10795812">
                <a:moveTo>
                  <a:pt x="0" y="0"/>
                </a:moveTo>
                <a:lnTo>
                  <a:pt x="10795812" y="0"/>
                </a:lnTo>
                <a:lnTo>
                  <a:pt x="10795812" y="5437163"/>
                </a:lnTo>
                <a:lnTo>
                  <a:pt x="0" y="5437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27852" y="6172200"/>
            <a:ext cx="6069773" cy="4114800"/>
          </a:xfrm>
          <a:custGeom>
            <a:avLst/>
            <a:gdLst/>
            <a:ahLst/>
            <a:cxnLst/>
            <a:rect r="r" b="b" t="t" l="l"/>
            <a:pathLst>
              <a:path h="4114800" w="6069773">
                <a:moveTo>
                  <a:pt x="0" y="0"/>
                </a:moveTo>
                <a:lnTo>
                  <a:pt x="6069773" y="0"/>
                </a:lnTo>
                <a:lnTo>
                  <a:pt x="60697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241921" y="6488076"/>
            <a:ext cx="2616509" cy="3798924"/>
          </a:xfrm>
          <a:custGeom>
            <a:avLst/>
            <a:gdLst/>
            <a:ahLst/>
            <a:cxnLst/>
            <a:rect r="r" b="b" t="t" l="l"/>
            <a:pathLst>
              <a:path h="3798924" w="2616509">
                <a:moveTo>
                  <a:pt x="0" y="0"/>
                </a:moveTo>
                <a:lnTo>
                  <a:pt x="2616508" y="0"/>
                </a:lnTo>
                <a:lnTo>
                  <a:pt x="2616508" y="3798924"/>
                </a:lnTo>
                <a:lnTo>
                  <a:pt x="0" y="3798924"/>
                </a:lnTo>
                <a:lnTo>
                  <a:pt x="0" y="0"/>
                </a:lnTo>
                <a:close/>
              </a:path>
            </a:pathLst>
          </a:custGeom>
          <a:blipFill>
            <a:blip r:embed="rId9"/>
            <a:stretch>
              <a:fillRect l="0" t="0" r="0" b="0"/>
            </a:stretch>
          </a:blipFill>
        </p:spPr>
      </p:sp>
      <p:sp>
        <p:nvSpPr>
          <p:cNvPr name="Freeform 8" id="8"/>
          <p:cNvSpPr/>
          <p:nvPr/>
        </p:nvSpPr>
        <p:spPr>
          <a:xfrm flipH="false" flipV="false" rot="0">
            <a:off x="7858429" y="8742660"/>
            <a:ext cx="1063664" cy="1544340"/>
          </a:xfrm>
          <a:custGeom>
            <a:avLst/>
            <a:gdLst/>
            <a:ahLst/>
            <a:cxnLst/>
            <a:rect r="r" b="b" t="t" l="l"/>
            <a:pathLst>
              <a:path h="1544340" w="1063664">
                <a:moveTo>
                  <a:pt x="0" y="0"/>
                </a:moveTo>
                <a:lnTo>
                  <a:pt x="1063664" y="0"/>
                </a:lnTo>
                <a:lnTo>
                  <a:pt x="1063664" y="1544340"/>
                </a:lnTo>
                <a:lnTo>
                  <a:pt x="0" y="1544340"/>
                </a:lnTo>
                <a:lnTo>
                  <a:pt x="0" y="0"/>
                </a:lnTo>
                <a:close/>
              </a:path>
            </a:pathLst>
          </a:custGeom>
          <a:blipFill>
            <a:blip r:embed="rId9"/>
            <a:stretch>
              <a:fillRect l="0" t="0" r="0" b="0"/>
            </a:stretch>
          </a:blipFill>
        </p:spPr>
      </p:sp>
      <p:sp>
        <p:nvSpPr>
          <p:cNvPr name="TextBox 9" id="9"/>
          <p:cNvSpPr txBox="true"/>
          <p:nvPr/>
        </p:nvSpPr>
        <p:spPr>
          <a:xfrm rot="0">
            <a:off x="0" y="1992925"/>
            <a:ext cx="15182365" cy="2789980"/>
          </a:xfrm>
          <a:prstGeom prst="rect">
            <a:avLst/>
          </a:prstGeom>
        </p:spPr>
        <p:txBody>
          <a:bodyPr anchor="t" rtlCol="false" tIns="0" lIns="0" bIns="0" rIns="0">
            <a:spAutoFit/>
          </a:bodyPr>
          <a:lstStyle/>
          <a:p>
            <a:pPr algn="ctr">
              <a:lnSpc>
                <a:spcPts val="7396"/>
              </a:lnSpc>
              <a:spcBef>
                <a:spcPct val="0"/>
              </a:spcBef>
            </a:pPr>
            <a:r>
              <a:rPr lang="en-US" b="true" sz="5283">
                <a:solidFill>
                  <a:srgbClr val="000000"/>
                </a:solidFill>
                <a:latin typeface="Times New Roman Bold"/>
                <a:ea typeface="Times New Roman Bold"/>
                <a:cs typeface="Times New Roman Bold"/>
                <a:sym typeface="Times New Roman Bold"/>
              </a:rPr>
              <a:t>1. Ổn định tổ chức:</a:t>
            </a:r>
          </a:p>
          <a:p>
            <a:pPr algn="ctr">
              <a:lnSpc>
                <a:spcPts val="7396"/>
              </a:lnSpc>
              <a:spcBef>
                <a:spcPct val="0"/>
              </a:spcBef>
            </a:pPr>
            <a:r>
              <a:rPr lang="en-US" sz="5283">
                <a:solidFill>
                  <a:srgbClr val="000000"/>
                </a:solidFill>
                <a:latin typeface="Times New Roman"/>
                <a:ea typeface="Times New Roman"/>
                <a:cs typeface="Times New Roman"/>
                <a:sym typeface="Times New Roman"/>
              </a:rPr>
              <a:t>- Cô và trẻ cùng hát bài “Đàn vịt con”.Cô dẫn dắt vào bài. </a:t>
            </a:r>
          </a:p>
        </p:txBody>
      </p:sp>
      <p:sp>
        <p:nvSpPr>
          <p:cNvPr name="Freeform 10" id="10"/>
          <p:cNvSpPr/>
          <p:nvPr/>
        </p:nvSpPr>
        <p:spPr>
          <a:xfrm flipH="false" flipV="false" rot="0">
            <a:off x="8922093" y="8742660"/>
            <a:ext cx="1063664" cy="1544340"/>
          </a:xfrm>
          <a:custGeom>
            <a:avLst/>
            <a:gdLst/>
            <a:ahLst/>
            <a:cxnLst/>
            <a:rect r="r" b="b" t="t" l="l"/>
            <a:pathLst>
              <a:path h="1544340" w="1063664">
                <a:moveTo>
                  <a:pt x="0" y="0"/>
                </a:moveTo>
                <a:lnTo>
                  <a:pt x="1063664" y="0"/>
                </a:lnTo>
                <a:lnTo>
                  <a:pt x="1063664" y="1544340"/>
                </a:lnTo>
                <a:lnTo>
                  <a:pt x="0" y="1544340"/>
                </a:lnTo>
                <a:lnTo>
                  <a:pt x="0" y="0"/>
                </a:lnTo>
                <a:close/>
              </a:path>
            </a:pathLst>
          </a:custGeom>
          <a:blipFill>
            <a:blip r:embed="rId9"/>
            <a:stretch>
              <a:fillRect l="0" t="0" r="0" b="0"/>
            </a:stretch>
          </a:blipFill>
        </p:spPr>
      </p:sp>
      <p:sp>
        <p:nvSpPr>
          <p:cNvPr name="Freeform 11" id="11"/>
          <p:cNvSpPr/>
          <p:nvPr/>
        </p:nvSpPr>
        <p:spPr>
          <a:xfrm flipH="false" flipV="false" rot="0">
            <a:off x="10074793" y="8742660"/>
            <a:ext cx="1063664" cy="1544340"/>
          </a:xfrm>
          <a:custGeom>
            <a:avLst/>
            <a:gdLst/>
            <a:ahLst/>
            <a:cxnLst/>
            <a:rect r="r" b="b" t="t" l="l"/>
            <a:pathLst>
              <a:path h="1544340" w="1063664">
                <a:moveTo>
                  <a:pt x="0" y="0"/>
                </a:moveTo>
                <a:lnTo>
                  <a:pt x="1063664" y="0"/>
                </a:lnTo>
                <a:lnTo>
                  <a:pt x="1063664" y="1544340"/>
                </a:lnTo>
                <a:lnTo>
                  <a:pt x="0" y="1544340"/>
                </a:lnTo>
                <a:lnTo>
                  <a:pt x="0" y="0"/>
                </a:lnTo>
                <a:close/>
              </a:path>
            </a:pathLst>
          </a:custGeom>
          <a:blipFill>
            <a:blip r:embed="rId9"/>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46241" cy="10287000"/>
          </a:xfrm>
          <a:custGeom>
            <a:avLst/>
            <a:gdLst/>
            <a:ahLst/>
            <a:cxnLst/>
            <a:rect r="r" b="b" t="t" l="l"/>
            <a:pathLst>
              <a:path h="10287000" w="18746241">
                <a:moveTo>
                  <a:pt x="0" y="0"/>
                </a:moveTo>
                <a:lnTo>
                  <a:pt x="18746241" y="0"/>
                </a:lnTo>
                <a:lnTo>
                  <a:pt x="18746241" y="10287000"/>
                </a:lnTo>
                <a:lnTo>
                  <a:pt x="0" y="10287000"/>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87844" cy="10067153"/>
          </a:xfrm>
          <a:custGeom>
            <a:avLst/>
            <a:gdLst/>
            <a:ahLst/>
            <a:cxnLst/>
            <a:rect r="r" b="b" t="t" l="l"/>
            <a:pathLst>
              <a:path h="10067153" w="18787844">
                <a:moveTo>
                  <a:pt x="0" y="0"/>
                </a:moveTo>
                <a:lnTo>
                  <a:pt x="18787844" y="0"/>
                </a:lnTo>
                <a:lnTo>
                  <a:pt x="18787844" y="10067153"/>
                </a:lnTo>
                <a:lnTo>
                  <a:pt x="0" y="10067153"/>
                </a:lnTo>
                <a:lnTo>
                  <a:pt x="0" y="0"/>
                </a:lnTo>
                <a:close/>
              </a:path>
            </a:pathLst>
          </a:custGeom>
          <a:blipFill>
            <a:blip r:embed="rId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403525" y="-168411"/>
            <a:ext cx="19612046" cy="10329011"/>
          </a:xfrm>
          <a:custGeom>
            <a:avLst/>
            <a:gdLst/>
            <a:ahLst/>
            <a:cxnLst/>
            <a:rect r="r" b="b" t="t" l="l"/>
            <a:pathLst>
              <a:path h="10329011" w="19612046">
                <a:moveTo>
                  <a:pt x="0" y="0"/>
                </a:moveTo>
                <a:lnTo>
                  <a:pt x="19612047" y="0"/>
                </a:lnTo>
                <a:lnTo>
                  <a:pt x="19612047" y="10329011"/>
                </a:lnTo>
                <a:lnTo>
                  <a:pt x="0" y="10329011"/>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16264008" y="3136918"/>
            <a:ext cx="1990584" cy="5022116"/>
          </a:xfrm>
          <a:custGeom>
            <a:avLst/>
            <a:gdLst/>
            <a:ahLst/>
            <a:cxnLst/>
            <a:rect r="r" b="b" t="t" l="l"/>
            <a:pathLst>
              <a:path h="5022116" w="1990584">
                <a:moveTo>
                  <a:pt x="0" y="0"/>
                </a:moveTo>
                <a:lnTo>
                  <a:pt x="1990584" y="0"/>
                </a:lnTo>
                <a:lnTo>
                  <a:pt x="1990584" y="5022116"/>
                </a:lnTo>
                <a:lnTo>
                  <a:pt x="0" y="5022116"/>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393186" y="6055762"/>
            <a:ext cx="9789628" cy="8817608"/>
          </a:xfrm>
          <a:custGeom>
            <a:avLst/>
            <a:gdLst/>
            <a:ahLst/>
            <a:cxnLst/>
            <a:rect r="r" b="b" t="t" l="l"/>
            <a:pathLst>
              <a:path h="8817608" w="9789628">
                <a:moveTo>
                  <a:pt x="0" y="0"/>
                </a:moveTo>
                <a:lnTo>
                  <a:pt x="9789628" y="0"/>
                </a:lnTo>
                <a:lnTo>
                  <a:pt x="9789628" y="8817609"/>
                </a:lnTo>
                <a:lnTo>
                  <a:pt x="0" y="8817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755777" y="3561485"/>
            <a:ext cx="4257196" cy="6065952"/>
          </a:xfrm>
          <a:custGeom>
            <a:avLst/>
            <a:gdLst/>
            <a:ahLst/>
            <a:cxnLst/>
            <a:rect r="r" b="b" t="t" l="l"/>
            <a:pathLst>
              <a:path h="6065952" w="4257196">
                <a:moveTo>
                  <a:pt x="0" y="0"/>
                </a:moveTo>
                <a:lnTo>
                  <a:pt x="4257195" y="0"/>
                </a:lnTo>
                <a:lnTo>
                  <a:pt x="4257195" y="6065952"/>
                </a:lnTo>
                <a:lnTo>
                  <a:pt x="0" y="6065952"/>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81207" y="7607160"/>
            <a:ext cx="14862730" cy="3648125"/>
          </a:xfrm>
          <a:custGeom>
            <a:avLst/>
            <a:gdLst/>
            <a:ahLst/>
            <a:cxnLst/>
            <a:rect r="r" b="b" t="t" l="l"/>
            <a:pathLst>
              <a:path h="3648125" w="14862730">
                <a:moveTo>
                  <a:pt x="0" y="0"/>
                </a:moveTo>
                <a:lnTo>
                  <a:pt x="14862731" y="0"/>
                </a:lnTo>
                <a:lnTo>
                  <a:pt x="14862731" y="3648125"/>
                </a:lnTo>
                <a:lnTo>
                  <a:pt x="0" y="36481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0">
            <a:off x="-2408143" y="7138144"/>
            <a:ext cx="6182319" cy="4586157"/>
          </a:xfrm>
          <a:custGeom>
            <a:avLst/>
            <a:gdLst/>
            <a:ahLst/>
            <a:cxnLst/>
            <a:rect r="r" b="b" t="t" l="l"/>
            <a:pathLst>
              <a:path h="4586157" w="6182319">
                <a:moveTo>
                  <a:pt x="6182319" y="0"/>
                </a:moveTo>
                <a:lnTo>
                  <a:pt x="0" y="0"/>
                </a:lnTo>
                <a:lnTo>
                  <a:pt x="0" y="4586157"/>
                </a:lnTo>
                <a:lnTo>
                  <a:pt x="6182319" y="4586157"/>
                </a:lnTo>
                <a:lnTo>
                  <a:pt x="618231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10127937">
            <a:off x="-1690084" y="-1692441"/>
            <a:ext cx="9129595" cy="4750230"/>
          </a:xfrm>
          <a:custGeom>
            <a:avLst/>
            <a:gdLst/>
            <a:ahLst/>
            <a:cxnLst/>
            <a:rect r="r" b="b" t="t" l="l"/>
            <a:pathLst>
              <a:path h="4750230" w="9129595">
                <a:moveTo>
                  <a:pt x="0" y="0"/>
                </a:moveTo>
                <a:lnTo>
                  <a:pt x="9129595" y="0"/>
                </a:lnTo>
                <a:lnTo>
                  <a:pt x="9129595" y="4750230"/>
                </a:lnTo>
                <a:lnTo>
                  <a:pt x="0" y="475023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true" flipV="false" rot="-10408215">
            <a:off x="10751601" y="-1692441"/>
            <a:ext cx="9129595" cy="4750230"/>
          </a:xfrm>
          <a:custGeom>
            <a:avLst/>
            <a:gdLst/>
            <a:ahLst/>
            <a:cxnLst/>
            <a:rect r="r" b="b" t="t" l="l"/>
            <a:pathLst>
              <a:path h="4750230" w="9129595">
                <a:moveTo>
                  <a:pt x="9129596" y="0"/>
                </a:moveTo>
                <a:lnTo>
                  <a:pt x="0" y="0"/>
                </a:lnTo>
                <a:lnTo>
                  <a:pt x="0" y="4750230"/>
                </a:lnTo>
                <a:lnTo>
                  <a:pt x="9129596" y="4750230"/>
                </a:lnTo>
                <a:lnTo>
                  <a:pt x="912959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3591118" y="3041668"/>
            <a:ext cx="11583191" cy="3999692"/>
          </a:xfrm>
          <a:prstGeom prst="rect">
            <a:avLst/>
          </a:prstGeom>
        </p:spPr>
        <p:txBody>
          <a:bodyPr anchor="t" rtlCol="false" tIns="0" lIns="0" bIns="0" rIns="0">
            <a:spAutoFit/>
          </a:bodyPr>
          <a:lstStyle/>
          <a:p>
            <a:pPr algn="ctr">
              <a:lnSpc>
                <a:spcPts val="5294"/>
              </a:lnSpc>
              <a:spcBef>
                <a:spcPct val="0"/>
              </a:spcBef>
            </a:pPr>
            <a:r>
              <a:rPr lang="en-US" sz="3781">
                <a:solidFill>
                  <a:srgbClr val="000000"/>
                </a:solidFill>
                <a:latin typeface="Times New Roman"/>
                <a:ea typeface="Times New Roman"/>
                <a:cs typeface="Times New Roman"/>
                <a:sym typeface="Times New Roman"/>
              </a:rPr>
              <a:t>- </a:t>
            </a:r>
            <a:r>
              <a:rPr lang="en-US" b="true" sz="3781">
                <a:solidFill>
                  <a:srgbClr val="000000"/>
                </a:solidFill>
                <a:latin typeface="Times New Roman Bold"/>
                <a:ea typeface="Times New Roman Bold"/>
                <a:cs typeface="Times New Roman Bold"/>
                <a:sym typeface="Times New Roman Bold"/>
              </a:rPr>
              <a:t>Cô giảng nội dung câu truyện</a:t>
            </a:r>
            <a:r>
              <a:rPr lang="en-US" sz="3781">
                <a:solidFill>
                  <a:srgbClr val="000000"/>
                </a:solidFill>
                <a:latin typeface="Times New Roman"/>
                <a:ea typeface="Times New Roman"/>
                <a:cs typeface="Times New Roman"/>
                <a:sym typeface="Times New Roman"/>
              </a:rPr>
              <a:t>: Câu chuyện kể về hai bạn gà con và vịt con rủ nhau đi chơi, tới bờ ao vịt cõng bạn gà qua bờ bên kia. Bỗng nhiên vịt bị ngã xuống hố, gà con đã nhanh trí lấy lá sen hứng nước từ dưới ao đổ vào hố để vịt con bơi ra ngoài. Sau đó hai bạn vui vẻ cầm tay nhau cùng ca hát trên đường về nhà.</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16264008" y="3136918"/>
            <a:ext cx="1990584" cy="5022116"/>
          </a:xfrm>
          <a:custGeom>
            <a:avLst/>
            <a:gdLst/>
            <a:ahLst/>
            <a:cxnLst/>
            <a:rect r="r" b="b" t="t" l="l"/>
            <a:pathLst>
              <a:path h="5022116" w="1990584">
                <a:moveTo>
                  <a:pt x="0" y="0"/>
                </a:moveTo>
                <a:lnTo>
                  <a:pt x="1990584" y="0"/>
                </a:lnTo>
                <a:lnTo>
                  <a:pt x="1990584" y="5022116"/>
                </a:lnTo>
                <a:lnTo>
                  <a:pt x="0" y="5022116"/>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393186" y="6055762"/>
            <a:ext cx="9789628" cy="8817608"/>
          </a:xfrm>
          <a:custGeom>
            <a:avLst/>
            <a:gdLst/>
            <a:ahLst/>
            <a:cxnLst/>
            <a:rect r="r" b="b" t="t" l="l"/>
            <a:pathLst>
              <a:path h="8817608" w="9789628">
                <a:moveTo>
                  <a:pt x="0" y="0"/>
                </a:moveTo>
                <a:lnTo>
                  <a:pt x="9789628" y="0"/>
                </a:lnTo>
                <a:lnTo>
                  <a:pt x="9789628" y="8817609"/>
                </a:lnTo>
                <a:lnTo>
                  <a:pt x="0" y="8817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755777" y="3561485"/>
            <a:ext cx="4257196" cy="6065952"/>
          </a:xfrm>
          <a:custGeom>
            <a:avLst/>
            <a:gdLst/>
            <a:ahLst/>
            <a:cxnLst/>
            <a:rect r="r" b="b" t="t" l="l"/>
            <a:pathLst>
              <a:path h="6065952" w="4257196">
                <a:moveTo>
                  <a:pt x="0" y="0"/>
                </a:moveTo>
                <a:lnTo>
                  <a:pt x="4257195" y="0"/>
                </a:lnTo>
                <a:lnTo>
                  <a:pt x="4257195" y="6065952"/>
                </a:lnTo>
                <a:lnTo>
                  <a:pt x="0" y="6065952"/>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81207" y="7607160"/>
            <a:ext cx="14862730" cy="3648125"/>
          </a:xfrm>
          <a:custGeom>
            <a:avLst/>
            <a:gdLst/>
            <a:ahLst/>
            <a:cxnLst/>
            <a:rect r="r" b="b" t="t" l="l"/>
            <a:pathLst>
              <a:path h="3648125" w="14862730">
                <a:moveTo>
                  <a:pt x="0" y="0"/>
                </a:moveTo>
                <a:lnTo>
                  <a:pt x="14862731" y="0"/>
                </a:lnTo>
                <a:lnTo>
                  <a:pt x="14862731" y="3648125"/>
                </a:lnTo>
                <a:lnTo>
                  <a:pt x="0" y="36481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0">
            <a:off x="-2408143" y="7138144"/>
            <a:ext cx="6182319" cy="4586157"/>
          </a:xfrm>
          <a:custGeom>
            <a:avLst/>
            <a:gdLst/>
            <a:ahLst/>
            <a:cxnLst/>
            <a:rect r="r" b="b" t="t" l="l"/>
            <a:pathLst>
              <a:path h="4586157" w="6182319">
                <a:moveTo>
                  <a:pt x="6182319" y="0"/>
                </a:moveTo>
                <a:lnTo>
                  <a:pt x="0" y="0"/>
                </a:lnTo>
                <a:lnTo>
                  <a:pt x="0" y="4586157"/>
                </a:lnTo>
                <a:lnTo>
                  <a:pt x="6182319" y="4586157"/>
                </a:lnTo>
                <a:lnTo>
                  <a:pt x="618231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10127937">
            <a:off x="-1690084" y="-1692441"/>
            <a:ext cx="9129595" cy="4750230"/>
          </a:xfrm>
          <a:custGeom>
            <a:avLst/>
            <a:gdLst/>
            <a:ahLst/>
            <a:cxnLst/>
            <a:rect r="r" b="b" t="t" l="l"/>
            <a:pathLst>
              <a:path h="4750230" w="9129595">
                <a:moveTo>
                  <a:pt x="0" y="0"/>
                </a:moveTo>
                <a:lnTo>
                  <a:pt x="9129595" y="0"/>
                </a:lnTo>
                <a:lnTo>
                  <a:pt x="9129595" y="4750230"/>
                </a:lnTo>
                <a:lnTo>
                  <a:pt x="0" y="475023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true" flipV="false" rot="-10408215">
            <a:off x="10751601" y="-1692441"/>
            <a:ext cx="9129595" cy="4750230"/>
          </a:xfrm>
          <a:custGeom>
            <a:avLst/>
            <a:gdLst/>
            <a:ahLst/>
            <a:cxnLst/>
            <a:rect r="r" b="b" t="t" l="l"/>
            <a:pathLst>
              <a:path h="4750230" w="9129595">
                <a:moveTo>
                  <a:pt x="9129596" y="0"/>
                </a:moveTo>
                <a:lnTo>
                  <a:pt x="0" y="0"/>
                </a:lnTo>
                <a:lnTo>
                  <a:pt x="0" y="4750230"/>
                </a:lnTo>
                <a:lnTo>
                  <a:pt x="9129596" y="4750230"/>
                </a:lnTo>
                <a:lnTo>
                  <a:pt x="912959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3137595" y="2400617"/>
            <a:ext cx="12012811" cy="5400040"/>
          </a:xfrm>
          <a:prstGeom prst="rect">
            <a:avLst/>
          </a:prstGeom>
        </p:spPr>
        <p:txBody>
          <a:bodyPr anchor="t" rtlCol="false" tIns="0" lIns="0" bIns="0" rIns="0">
            <a:spAutoFit/>
          </a:bodyPr>
          <a:lstStyle/>
          <a:p>
            <a:pPr algn="l">
              <a:lnSpc>
                <a:spcPts val="4759"/>
              </a:lnSpc>
              <a:spcBef>
                <a:spcPct val="0"/>
              </a:spcBef>
            </a:pPr>
            <a:r>
              <a:rPr lang="en-US" sz="3399">
                <a:solidFill>
                  <a:srgbClr val="000000"/>
                </a:solidFill>
                <a:latin typeface="Times New Roman"/>
                <a:ea typeface="Times New Roman"/>
                <a:cs typeface="Times New Roman"/>
                <a:sym typeface="Times New Roman"/>
              </a:rPr>
              <a:t>- Cô đàm thoại trích dẫn:</a:t>
            </a:r>
          </a:p>
          <a:p>
            <a:pPr algn="l">
              <a:lnSpc>
                <a:spcPts val="4759"/>
              </a:lnSpc>
              <a:spcBef>
                <a:spcPct val="0"/>
              </a:spcBef>
            </a:pPr>
            <a:r>
              <a:rPr lang="en-US" sz="3399">
                <a:solidFill>
                  <a:srgbClr val="000000"/>
                </a:solidFill>
                <a:latin typeface="Times New Roman"/>
                <a:ea typeface="Times New Roman"/>
                <a:cs typeface="Times New Roman"/>
                <a:sym typeface="Times New Roman"/>
              </a:rPr>
              <a:t>+ Cô vừa kể cho các con nghe câu chuyện gì?</a:t>
            </a:r>
          </a:p>
          <a:p>
            <a:pPr algn="l">
              <a:lnSpc>
                <a:spcPts val="4759"/>
              </a:lnSpc>
              <a:spcBef>
                <a:spcPct val="0"/>
              </a:spcBef>
            </a:pPr>
            <a:r>
              <a:rPr lang="en-US" sz="3399">
                <a:solidFill>
                  <a:srgbClr val="000000"/>
                </a:solidFill>
                <a:latin typeface="Times New Roman"/>
                <a:ea typeface="Times New Roman"/>
                <a:cs typeface="Times New Roman"/>
                <a:sym typeface="Times New Roman"/>
              </a:rPr>
              <a:t>+ Trong câu chuyện có những nhân vật nào?</a:t>
            </a:r>
          </a:p>
          <a:p>
            <a:pPr algn="l">
              <a:lnSpc>
                <a:spcPts val="4759"/>
              </a:lnSpc>
              <a:spcBef>
                <a:spcPct val="0"/>
              </a:spcBef>
            </a:pPr>
            <a:r>
              <a:rPr lang="en-US" sz="3399">
                <a:solidFill>
                  <a:srgbClr val="000000"/>
                </a:solidFill>
                <a:latin typeface="Times New Roman"/>
                <a:ea typeface="Times New Roman"/>
                <a:cs typeface="Times New Roman"/>
                <a:sym typeface="Times New Roman"/>
              </a:rPr>
              <a:t>+ Gà con và vịt con đi đâu?</a:t>
            </a:r>
          </a:p>
          <a:p>
            <a:pPr algn="l">
              <a:lnSpc>
                <a:spcPts val="4759"/>
              </a:lnSpc>
              <a:spcBef>
                <a:spcPct val="0"/>
              </a:spcBef>
            </a:pPr>
            <a:r>
              <a:rPr lang="en-US" sz="3399">
                <a:solidFill>
                  <a:srgbClr val="000000"/>
                </a:solidFill>
                <a:latin typeface="Times New Roman"/>
                <a:ea typeface="Times New Roman"/>
                <a:cs typeface="Times New Roman"/>
                <a:sym typeface="Times New Roman"/>
              </a:rPr>
              <a:t>+ Khi đi đến bờ ao làm cách nào mà gà con đã sang được bờ bên kia?</a:t>
            </a:r>
          </a:p>
          <a:p>
            <a:pPr algn="l">
              <a:lnSpc>
                <a:spcPts val="4759"/>
              </a:lnSpc>
              <a:spcBef>
                <a:spcPct val="0"/>
              </a:spcBef>
            </a:pPr>
            <a:r>
              <a:rPr lang="en-US" sz="3399">
                <a:solidFill>
                  <a:srgbClr val="000000"/>
                </a:solidFill>
                <a:latin typeface="Times New Roman"/>
                <a:ea typeface="Times New Roman"/>
                <a:cs typeface="Times New Roman"/>
                <a:sym typeface="Times New Roman"/>
              </a:rPr>
              <a:t>+ Gà con có biết bơi không?</a:t>
            </a:r>
          </a:p>
          <a:p>
            <a:pPr algn="l">
              <a:lnSpc>
                <a:spcPts val="4759"/>
              </a:lnSpc>
              <a:spcBef>
                <a:spcPct val="0"/>
              </a:spcBef>
            </a:pPr>
            <a:r>
              <a:rPr lang="en-US" sz="3399">
                <a:solidFill>
                  <a:srgbClr val="000000"/>
                </a:solidFill>
                <a:latin typeface="Times New Roman"/>
                <a:ea typeface="Times New Roman"/>
                <a:cs typeface="Times New Roman"/>
                <a:sym typeface="Times New Roman"/>
              </a:rPr>
              <a:t>+ Khi vịt con ngã xuống hố gà con đã làm gì để giúp bạn?</a:t>
            </a:r>
          </a:p>
          <a:p>
            <a:pPr algn="l">
              <a:lnSpc>
                <a:spcPts val="4759"/>
              </a:lnSpc>
              <a:spcBef>
                <a:spcPct val="0"/>
              </a:spcBef>
            </a:pPr>
            <a:r>
              <a:rPr lang="en-US" sz="3399">
                <a:solidFill>
                  <a:srgbClr val="000000"/>
                </a:solidFill>
                <a:latin typeface="Times New Roman"/>
                <a:ea typeface="Times New Roman"/>
                <a:cs typeface="Times New Roman"/>
                <a:sym typeface="Times New Roman"/>
              </a:rPr>
              <a:t>+ Sau đó hai bạn đã làm gì?</a:t>
            </a:r>
          </a:p>
          <a:p>
            <a:pPr algn="l">
              <a:lnSpc>
                <a:spcPts val="4759"/>
              </a:lnSpc>
              <a:spcBef>
                <a:spcPct val="0"/>
              </a:spcBef>
            </a:pPr>
            <a:r>
              <a:rPr lang="en-US" sz="3399">
                <a:solidFill>
                  <a:srgbClr val="000000"/>
                </a:solidFill>
                <a:latin typeface="Times New Roman"/>
                <a:ea typeface="Times New Roman"/>
                <a:cs typeface="Times New Roman"/>
                <a:sym typeface="Times New Roman"/>
              </a:rPr>
              <a:t>- </a:t>
            </a:r>
            <a:r>
              <a:rPr lang="en-US" b="true" sz="3399">
                <a:solidFill>
                  <a:srgbClr val="000000"/>
                </a:solidFill>
                <a:latin typeface="Times New Roman Bold"/>
                <a:ea typeface="Times New Roman Bold"/>
                <a:cs typeface="Times New Roman Bold"/>
                <a:sym typeface="Times New Roman Bold"/>
              </a:rPr>
              <a:t>Cô kể lần 3: Cho trẻ đi xem bộ phim hoạt hình</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224449"/>
            <a:ext cx="18288000" cy="1057275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15628343" y="3411784"/>
            <a:ext cx="1990584" cy="5022116"/>
          </a:xfrm>
          <a:custGeom>
            <a:avLst/>
            <a:gdLst/>
            <a:ahLst/>
            <a:cxnLst/>
            <a:rect r="r" b="b" t="t" l="l"/>
            <a:pathLst>
              <a:path h="5022116" w="1990584">
                <a:moveTo>
                  <a:pt x="0" y="0"/>
                </a:moveTo>
                <a:lnTo>
                  <a:pt x="1990584" y="0"/>
                </a:lnTo>
                <a:lnTo>
                  <a:pt x="1990584" y="5022116"/>
                </a:lnTo>
                <a:lnTo>
                  <a:pt x="0" y="5022116"/>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505371" y="6035838"/>
            <a:ext cx="9789628" cy="8817608"/>
          </a:xfrm>
          <a:custGeom>
            <a:avLst/>
            <a:gdLst/>
            <a:ahLst/>
            <a:cxnLst/>
            <a:rect r="r" b="b" t="t" l="l"/>
            <a:pathLst>
              <a:path h="8817608" w="9789628">
                <a:moveTo>
                  <a:pt x="0" y="0"/>
                </a:moveTo>
                <a:lnTo>
                  <a:pt x="9789628" y="0"/>
                </a:lnTo>
                <a:lnTo>
                  <a:pt x="9789628" y="8817608"/>
                </a:lnTo>
                <a:lnTo>
                  <a:pt x="0" y="88176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53716" y="1562732"/>
            <a:ext cx="5983017" cy="8525025"/>
          </a:xfrm>
          <a:custGeom>
            <a:avLst/>
            <a:gdLst/>
            <a:ahLst/>
            <a:cxnLst/>
            <a:rect r="r" b="b" t="t" l="l"/>
            <a:pathLst>
              <a:path h="8525025" w="5983017">
                <a:moveTo>
                  <a:pt x="0" y="0"/>
                </a:moveTo>
                <a:lnTo>
                  <a:pt x="5983017" y="0"/>
                </a:lnTo>
                <a:lnTo>
                  <a:pt x="5983017" y="8525025"/>
                </a:lnTo>
                <a:lnTo>
                  <a:pt x="0" y="8525025"/>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880789" y="7434238"/>
            <a:ext cx="14862730" cy="3648125"/>
          </a:xfrm>
          <a:custGeom>
            <a:avLst/>
            <a:gdLst/>
            <a:ahLst/>
            <a:cxnLst/>
            <a:rect r="r" b="b" t="t" l="l"/>
            <a:pathLst>
              <a:path h="3648125" w="14862730">
                <a:moveTo>
                  <a:pt x="0" y="0"/>
                </a:moveTo>
                <a:lnTo>
                  <a:pt x="14862731" y="0"/>
                </a:lnTo>
                <a:lnTo>
                  <a:pt x="14862731" y="3648124"/>
                </a:lnTo>
                <a:lnTo>
                  <a:pt x="0" y="36481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0">
            <a:off x="-2408143" y="5143500"/>
            <a:ext cx="8871178" cy="6580801"/>
          </a:xfrm>
          <a:custGeom>
            <a:avLst/>
            <a:gdLst/>
            <a:ahLst/>
            <a:cxnLst/>
            <a:rect r="r" b="b" t="t" l="l"/>
            <a:pathLst>
              <a:path h="6580801" w="8871178">
                <a:moveTo>
                  <a:pt x="8871178" y="0"/>
                </a:moveTo>
                <a:lnTo>
                  <a:pt x="0" y="0"/>
                </a:lnTo>
                <a:lnTo>
                  <a:pt x="0" y="6580801"/>
                </a:lnTo>
                <a:lnTo>
                  <a:pt x="8871178" y="6580801"/>
                </a:lnTo>
                <a:lnTo>
                  <a:pt x="887117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10127937">
            <a:off x="-1162191" y="-2179926"/>
            <a:ext cx="9129595" cy="4750230"/>
          </a:xfrm>
          <a:custGeom>
            <a:avLst/>
            <a:gdLst/>
            <a:ahLst/>
            <a:cxnLst/>
            <a:rect r="r" b="b" t="t" l="l"/>
            <a:pathLst>
              <a:path h="4750230" w="9129595">
                <a:moveTo>
                  <a:pt x="0" y="0"/>
                </a:moveTo>
                <a:lnTo>
                  <a:pt x="9129595" y="0"/>
                </a:lnTo>
                <a:lnTo>
                  <a:pt x="9129595" y="4750231"/>
                </a:lnTo>
                <a:lnTo>
                  <a:pt x="0" y="475023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true" flipV="false" rot="-10408215">
            <a:off x="10540353" y="-1692441"/>
            <a:ext cx="9129595" cy="4750230"/>
          </a:xfrm>
          <a:custGeom>
            <a:avLst/>
            <a:gdLst/>
            <a:ahLst/>
            <a:cxnLst/>
            <a:rect r="r" b="b" t="t" l="l"/>
            <a:pathLst>
              <a:path h="4750230" w="9129595">
                <a:moveTo>
                  <a:pt x="9129595" y="0"/>
                </a:moveTo>
                <a:lnTo>
                  <a:pt x="0" y="0"/>
                </a:lnTo>
                <a:lnTo>
                  <a:pt x="0" y="4750230"/>
                </a:lnTo>
                <a:lnTo>
                  <a:pt x="9129595" y="4750230"/>
                </a:lnTo>
                <a:lnTo>
                  <a:pt x="9129595"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3880789" y="3326059"/>
            <a:ext cx="11517254" cy="1799590"/>
          </a:xfrm>
          <a:prstGeom prst="rect">
            <a:avLst/>
          </a:prstGeom>
        </p:spPr>
        <p:txBody>
          <a:bodyPr anchor="t" rtlCol="false" tIns="0" lIns="0" bIns="0" rIns="0">
            <a:spAutoFit/>
          </a:bodyPr>
          <a:lstStyle/>
          <a:p>
            <a:pPr algn="ctr">
              <a:lnSpc>
                <a:spcPts val="4759"/>
              </a:lnSpc>
              <a:spcBef>
                <a:spcPct val="0"/>
              </a:spcBef>
            </a:pPr>
            <a:r>
              <a:rPr lang="en-US" sz="3399">
                <a:solidFill>
                  <a:srgbClr val="000000"/>
                </a:solidFill>
                <a:latin typeface="Times New Roman"/>
                <a:ea typeface="Times New Roman"/>
                <a:cs typeface="Times New Roman"/>
                <a:sym typeface="Times New Roman"/>
              </a:rPr>
              <a:t>- </a:t>
            </a:r>
            <a:r>
              <a:rPr lang="en-US" sz="3399">
                <a:solidFill>
                  <a:srgbClr val="E74B30"/>
                </a:solidFill>
                <a:latin typeface="Times New Roman"/>
                <a:ea typeface="Times New Roman"/>
                <a:cs typeface="Times New Roman"/>
                <a:sym typeface="Times New Roman"/>
              </a:rPr>
              <a:t>GD trẻ: Thông qua câu chuyện các con hãy biết giúp đỡ bạn khi gặp khó khăn, luôn đoàn kết và yêu thương nhau. </a:t>
            </a:r>
          </a:p>
          <a:p>
            <a:pPr algn="ctr">
              <a:lnSpc>
                <a:spcPts val="4759"/>
              </a:lnSpc>
              <a:spcBef>
                <a:spcPct val="0"/>
              </a:spcBef>
            </a:pPr>
            <a:r>
              <a:rPr lang="en-US" b="true" sz="3399">
                <a:solidFill>
                  <a:srgbClr val="000000"/>
                </a:solidFill>
                <a:latin typeface="Times New Roman Bold"/>
                <a:ea typeface="Times New Roman Bold"/>
                <a:cs typeface="Times New Roman Bold"/>
                <a:sym typeface="Times New Roman Bold"/>
              </a:rPr>
              <a:t>3. Kết thúc: Cô nhận xét bài học và chuyển hoạt động.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AE0"/>
        </a:solidFill>
      </p:bgPr>
    </p:bg>
    <p:spTree>
      <p:nvGrpSpPr>
        <p:cNvPr id="1" name=""/>
        <p:cNvGrpSpPr/>
        <p:nvPr/>
      </p:nvGrpSpPr>
      <p:grpSpPr>
        <a:xfrm>
          <a:off x="0" y="0"/>
          <a:ext cx="0" cy="0"/>
          <a:chOff x="0" y="0"/>
          <a:chExt cx="0" cy="0"/>
        </a:xfrm>
      </p:grpSpPr>
      <p:sp>
        <p:nvSpPr>
          <p:cNvPr name="Freeform 2" id="2"/>
          <p:cNvSpPr/>
          <p:nvPr/>
        </p:nvSpPr>
        <p:spPr>
          <a:xfrm flipH="true" flipV="false" rot="119727">
            <a:off x="11649558" y="1711884"/>
            <a:ext cx="7757845" cy="5356292"/>
          </a:xfrm>
          <a:custGeom>
            <a:avLst/>
            <a:gdLst/>
            <a:ahLst/>
            <a:cxnLst/>
            <a:rect r="r" b="b" t="t" l="l"/>
            <a:pathLst>
              <a:path h="5356292" w="7757845">
                <a:moveTo>
                  <a:pt x="7757845" y="0"/>
                </a:moveTo>
                <a:lnTo>
                  <a:pt x="0" y="0"/>
                </a:lnTo>
                <a:lnTo>
                  <a:pt x="0" y="5356292"/>
                </a:lnTo>
                <a:lnTo>
                  <a:pt x="7757845" y="5356292"/>
                </a:lnTo>
                <a:lnTo>
                  <a:pt x="7757845" y="0"/>
                </a:lnTo>
                <a:close/>
              </a:path>
            </a:pathLst>
          </a:custGeom>
          <a:blipFill>
            <a:blip r:embed="rId2"/>
            <a:stretch>
              <a:fillRect l="0" t="0" r="0" b="0"/>
            </a:stretch>
          </a:blipFill>
        </p:spPr>
      </p:sp>
      <p:sp>
        <p:nvSpPr>
          <p:cNvPr name="Freeform 3" id="3"/>
          <p:cNvSpPr/>
          <p:nvPr/>
        </p:nvSpPr>
        <p:spPr>
          <a:xfrm flipH="false" flipV="false" rot="0">
            <a:off x="16816247" y="2831348"/>
            <a:ext cx="3578656" cy="9028720"/>
          </a:xfrm>
          <a:custGeom>
            <a:avLst/>
            <a:gdLst/>
            <a:ahLst/>
            <a:cxnLst/>
            <a:rect r="r" b="b" t="t" l="l"/>
            <a:pathLst>
              <a:path h="9028720" w="3578656">
                <a:moveTo>
                  <a:pt x="0" y="0"/>
                </a:moveTo>
                <a:lnTo>
                  <a:pt x="3578656" y="0"/>
                </a:lnTo>
                <a:lnTo>
                  <a:pt x="3578656" y="9028719"/>
                </a:lnTo>
                <a:lnTo>
                  <a:pt x="0" y="90287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381654" y="6876048"/>
            <a:ext cx="7812692" cy="3934756"/>
          </a:xfrm>
          <a:custGeom>
            <a:avLst/>
            <a:gdLst/>
            <a:ahLst/>
            <a:cxnLst/>
            <a:rect r="r" b="b" t="t" l="l"/>
            <a:pathLst>
              <a:path h="3934756" w="7812692">
                <a:moveTo>
                  <a:pt x="0" y="0"/>
                </a:moveTo>
                <a:lnTo>
                  <a:pt x="7812692" y="0"/>
                </a:lnTo>
                <a:lnTo>
                  <a:pt x="7812692" y="3934756"/>
                </a:lnTo>
                <a:lnTo>
                  <a:pt x="0" y="39347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03955" y="8913569"/>
            <a:ext cx="16230600" cy="2103215"/>
          </a:xfrm>
          <a:custGeom>
            <a:avLst/>
            <a:gdLst/>
            <a:ahLst/>
            <a:cxnLst/>
            <a:rect r="r" b="b" t="t" l="l"/>
            <a:pathLst>
              <a:path h="2103215" w="16230600">
                <a:moveTo>
                  <a:pt x="0" y="0"/>
                </a:moveTo>
                <a:lnTo>
                  <a:pt x="16230600" y="0"/>
                </a:lnTo>
                <a:lnTo>
                  <a:pt x="16230600" y="2103215"/>
                </a:lnTo>
                <a:lnTo>
                  <a:pt x="0" y="2103215"/>
                </a:lnTo>
                <a:lnTo>
                  <a:pt x="0" y="0"/>
                </a:lnTo>
                <a:close/>
              </a:path>
            </a:pathLst>
          </a:custGeom>
          <a:blipFill>
            <a:blip r:embed="rId7"/>
            <a:stretch>
              <a:fillRect l="0" t="0" r="0" b="0"/>
            </a:stretch>
          </a:blipFill>
        </p:spPr>
      </p:sp>
      <p:sp>
        <p:nvSpPr>
          <p:cNvPr name="Freeform 6" id="6"/>
          <p:cNvSpPr/>
          <p:nvPr/>
        </p:nvSpPr>
        <p:spPr>
          <a:xfrm flipH="false" flipV="false" rot="-138889">
            <a:off x="-1970182" y="7449476"/>
            <a:ext cx="5213944" cy="3744559"/>
          </a:xfrm>
          <a:custGeom>
            <a:avLst/>
            <a:gdLst/>
            <a:ahLst/>
            <a:cxnLst/>
            <a:rect r="r" b="b" t="t" l="l"/>
            <a:pathLst>
              <a:path h="3744559" w="5213944">
                <a:moveTo>
                  <a:pt x="0" y="0"/>
                </a:moveTo>
                <a:lnTo>
                  <a:pt x="5213944" y="0"/>
                </a:lnTo>
                <a:lnTo>
                  <a:pt x="5213944" y="3744559"/>
                </a:lnTo>
                <a:lnTo>
                  <a:pt x="0" y="37445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1176549">
            <a:off x="10950475" y="-2215280"/>
            <a:ext cx="7757845" cy="5356292"/>
          </a:xfrm>
          <a:custGeom>
            <a:avLst/>
            <a:gdLst/>
            <a:ahLst/>
            <a:cxnLst/>
            <a:rect r="r" b="b" t="t" l="l"/>
            <a:pathLst>
              <a:path h="5356292" w="7757845">
                <a:moveTo>
                  <a:pt x="7757845" y="0"/>
                </a:moveTo>
                <a:lnTo>
                  <a:pt x="0" y="0"/>
                </a:lnTo>
                <a:lnTo>
                  <a:pt x="0" y="5356292"/>
                </a:lnTo>
                <a:lnTo>
                  <a:pt x="7757845" y="5356292"/>
                </a:lnTo>
                <a:lnTo>
                  <a:pt x="7757845" y="0"/>
                </a:lnTo>
                <a:close/>
              </a:path>
            </a:pathLst>
          </a:custGeom>
          <a:blipFill>
            <a:blip r:embed="rId2"/>
            <a:stretch>
              <a:fillRect l="0" t="0" r="0" b="0"/>
            </a:stretch>
          </a:blipFill>
        </p:spPr>
      </p:sp>
      <p:sp>
        <p:nvSpPr>
          <p:cNvPr name="Freeform 8" id="8"/>
          <p:cNvSpPr/>
          <p:nvPr/>
        </p:nvSpPr>
        <p:spPr>
          <a:xfrm flipH="false" flipV="false" rot="0">
            <a:off x="11345278" y="5807784"/>
            <a:ext cx="4402336" cy="4813688"/>
          </a:xfrm>
          <a:custGeom>
            <a:avLst/>
            <a:gdLst/>
            <a:ahLst/>
            <a:cxnLst/>
            <a:rect r="r" b="b" t="t" l="l"/>
            <a:pathLst>
              <a:path h="4813688" w="4402336">
                <a:moveTo>
                  <a:pt x="0" y="0"/>
                </a:moveTo>
                <a:lnTo>
                  <a:pt x="4402337" y="0"/>
                </a:lnTo>
                <a:lnTo>
                  <a:pt x="4402337" y="4813688"/>
                </a:lnTo>
                <a:lnTo>
                  <a:pt x="0" y="48136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0" y="2201039"/>
            <a:ext cx="14033698" cy="2519489"/>
          </a:xfrm>
          <a:prstGeom prst="rect">
            <a:avLst/>
          </a:prstGeom>
        </p:spPr>
        <p:txBody>
          <a:bodyPr anchor="t" rtlCol="false" tIns="0" lIns="0" bIns="0" rIns="0">
            <a:spAutoFit/>
          </a:bodyPr>
          <a:lstStyle/>
          <a:p>
            <a:pPr algn="ctr">
              <a:lnSpc>
                <a:spcPts val="4980"/>
              </a:lnSpc>
              <a:spcBef>
                <a:spcPct val="0"/>
              </a:spcBef>
            </a:pPr>
            <a:r>
              <a:rPr lang="en-US" b="true" sz="3557">
                <a:solidFill>
                  <a:srgbClr val="000000"/>
                </a:solidFill>
                <a:latin typeface="Times New Roman Bold"/>
                <a:ea typeface="Times New Roman Bold"/>
                <a:cs typeface="Times New Roman Bold"/>
                <a:sym typeface="Times New Roman Bold"/>
              </a:rPr>
              <a:t>2. Phương pháp, hình thức tổ chức:</a:t>
            </a:r>
          </a:p>
          <a:p>
            <a:pPr algn="ctr">
              <a:lnSpc>
                <a:spcPts val="4980"/>
              </a:lnSpc>
              <a:spcBef>
                <a:spcPct val="0"/>
              </a:spcBef>
            </a:pPr>
            <a:r>
              <a:rPr lang="en-US" sz="3557">
                <a:solidFill>
                  <a:srgbClr val="000000"/>
                </a:solidFill>
                <a:latin typeface="Times New Roman"/>
                <a:ea typeface="Times New Roman"/>
                <a:cs typeface="Times New Roman"/>
                <a:sym typeface="Times New Roman"/>
              </a:rPr>
              <a:t>- Cô giới thiệu tên truyện.</a:t>
            </a:r>
          </a:p>
          <a:p>
            <a:pPr algn="ctr">
              <a:lnSpc>
                <a:spcPts val="4980"/>
              </a:lnSpc>
              <a:spcBef>
                <a:spcPct val="0"/>
              </a:spcBef>
            </a:pPr>
            <a:r>
              <a:rPr lang="en-US" sz="3557">
                <a:solidFill>
                  <a:srgbClr val="000000"/>
                </a:solidFill>
                <a:latin typeface="Times New Roman"/>
                <a:ea typeface="Times New Roman"/>
                <a:cs typeface="Times New Roman"/>
                <a:sym typeface="Times New Roman"/>
              </a:rPr>
              <a:t>- Cô kể diễn cảm lần 1 bằng lời. Hỏi trẻ tên câu chuyện, các nhân vật trong truyện.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TextBox 2" id="2"/>
          <p:cNvSpPr txBox="true"/>
          <p:nvPr/>
        </p:nvSpPr>
        <p:spPr>
          <a:xfrm rot="0">
            <a:off x="5480527" y="941255"/>
            <a:ext cx="6973492" cy="843878"/>
          </a:xfrm>
          <a:prstGeom prst="rect">
            <a:avLst/>
          </a:prstGeom>
        </p:spPr>
        <p:txBody>
          <a:bodyPr anchor="t" rtlCol="false" tIns="0" lIns="0" bIns="0" rIns="0">
            <a:spAutoFit/>
          </a:bodyPr>
          <a:lstStyle/>
          <a:p>
            <a:pPr algn="ctr">
              <a:lnSpc>
                <a:spcPts val="5882"/>
              </a:lnSpc>
            </a:pPr>
            <a:r>
              <a:rPr lang="en-US" sz="6063">
                <a:solidFill>
                  <a:srgbClr val="232B24"/>
                </a:solidFill>
                <a:latin typeface="Some Time Later"/>
                <a:ea typeface="Some Time Later"/>
                <a:cs typeface="Some Time Later"/>
                <a:sym typeface="Some Time Later"/>
              </a:rPr>
              <a:t>Truyện : Gà và Vịt</a:t>
            </a:r>
          </a:p>
        </p:txBody>
      </p:sp>
      <p:sp>
        <p:nvSpPr>
          <p:cNvPr name="Freeform 3" id="3"/>
          <p:cNvSpPr/>
          <p:nvPr/>
        </p:nvSpPr>
        <p:spPr>
          <a:xfrm flipH="false" flipV="false" rot="0">
            <a:off x="16264008" y="3136918"/>
            <a:ext cx="1990584" cy="5022116"/>
          </a:xfrm>
          <a:custGeom>
            <a:avLst/>
            <a:gdLst/>
            <a:ahLst/>
            <a:cxnLst/>
            <a:rect r="r" b="b" t="t" l="l"/>
            <a:pathLst>
              <a:path h="5022116" w="1990584">
                <a:moveTo>
                  <a:pt x="0" y="0"/>
                </a:moveTo>
                <a:lnTo>
                  <a:pt x="1990584" y="0"/>
                </a:lnTo>
                <a:lnTo>
                  <a:pt x="1990584" y="5022116"/>
                </a:lnTo>
                <a:lnTo>
                  <a:pt x="0" y="5022116"/>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393186" y="6055762"/>
            <a:ext cx="9789628" cy="8817608"/>
          </a:xfrm>
          <a:custGeom>
            <a:avLst/>
            <a:gdLst/>
            <a:ahLst/>
            <a:cxnLst/>
            <a:rect r="r" b="b" t="t" l="l"/>
            <a:pathLst>
              <a:path h="8817608" w="9789628">
                <a:moveTo>
                  <a:pt x="0" y="0"/>
                </a:moveTo>
                <a:lnTo>
                  <a:pt x="9789628" y="0"/>
                </a:lnTo>
                <a:lnTo>
                  <a:pt x="9789628" y="8817609"/>
                </a:lnTo>
                <a:lnTo>
                  <a:pt x="0" y="8817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755777" y="3561485"/>
            <a:ext cx="4257196" cy="6065952"/>
          </a:xfrm>
          <a:custGeom>
            <a:avLst/>
            <a:gdLst/>
            <a:ahLst/>
            <a:cxnLst/>
            <a:rect r="r" b="b" t="t" l="l"/>
            <a:pathLst>
              <a:path h="6065952" w="4257196">
                <a:moveTo>
                  <a:pt x="0" y="0"/>
                </a:moveTo>
                <a:lnTo>
                  <a:pt x="4257195" y="0"/>
                </a:lnTo>
                <a:lnTo>
                  <a:pt x="4257195" y="6065952"/>
                </a:lnTo>
                <a:lnTo>
                  <a:pt x="0" y="6065952"/>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81207" y="7607160"/>
            <a:ext cx="14862730" cy="3648125"/>
          </a:xfrm>
          <a:custGeom>
            <a:avLst/>
            <a:gdLst/>
            <a:ahLst/>
            <a:cxnLst/>
            <a:rect r="r" b="b" t="t" l="l"/>
            <a:pathLst>
              <a:path h="3648125" w="14862730">
                <a:moveTo>
                  <a:pt x="0" y="0"/>
                </a:moveTo>
                <a:lnTo>
                  <a:pt x="14862731" y="0"/>
                </a:lnTo>
                <a:lnTo>
                  <a:pt x="14862731" y="3648125"/>
                </a:lnTo>
                <a:lnTo>
                  <a:pt x="0" y="36481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0">
            <a:off x="-2408143" y="7138144"/>
            <a:ext cx="6182319" cy="4586157"/>
          </a:xfrm>
          <a:custGeom>
            <a:avLst/>
            <a:gdLst/>
            <a:ahLst/>
            <a:cxnLst/>
            <a:rect r="r" b="b" t="t" l="l"/>
            <a:pathLst>
              <a:path h="4586157" w="6182319">
                <a:moveTo>
                  <a:pt x="6182319" y="0"/>
                </a:moveTo>
                <a:lnTo>
                  <a:pt x="0" y="0"/>
                </a:lnTo>
                <a:lnTo>
                  <a:pt x="0" y="4586157"/>
                </a:lnTo>
                <a:lnTo>
                  <a:pt x="6182319" y="4586157"/>
                </a:lnTo>
                <a:lnTo>
                  <a:pt x="618231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0127937">
            <a:off x="-3632985" y="-2030225"/>
            <a:ext cx="9129595" cy="4750230"/>
          </a:xfrm>
          <a:custGeom>
            <a:avLst/>
            <a:gdLst/>
            <a:ahLst/>
            <a:cxnLst/>
            <a:rect r="r" b="b" t="t" l="l"/>
            <a:pathLst>
              <a:path h="4750230" w="9129595">
                <a:moveTo>
                  <a:pt x="0" y="0"/>
                </a:moveTo>
                <a:lnTo>
                  <a:pt x="9129595" y="0"/>
                </a:lnTo>
                <a:lnTo>
                  <a:pt x="9129595" y="4750230"/>
                </a:lnTo>
                <a:lnTo>
                  <a:pt x="0" y="475023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true" flipV="false" rot="-10408215">
            <a:off x="12694502" y="-2030225"/>
            <a:ext cx="9129595" cy="4750230"/>
          </a:xfrm>
          <a:custGeom>
            <a:avLst/>
            <a:gdLst/>
            <a:ahLst/>
            <a:cxnLst/>
            <a:rect r="r" b="b" t="t" l="l"/>
            <a:pathLst>
              <a:path h="4750230" w="9129595">
                <a:moveTo>
                  <a:pt x="9129596" y="0"/>
                </a:moveTo>
                <a:lnTo>
                  <a:pt x="0" y="0"/>
                </a:lnTo>
                <a:lnTo>
                  <a:pt x="0" y="4750230"/>
                </a:lnTo>
                <a:lnTo>
                  <a:pt x="9129596" y="4750230"/>
                </a:lnTo>
                <a:lnTo>
                  <a:pt x="912959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2501418" y="1985158"/>
            <a:ext cx="13102206" cy="5339252"/>
          </a:xfrm>
          <a:prstGeom prst="rect">
            <a:avLst/>
          </a:prstGeom>
        </p:spPr>
        <p:txBody>
          <a:bodyPr anchor="t" rtlCol="false" tIns="0" lIns="0" bIns="0" rIns="0">
            <a:spAutoFit/>
          </a:bodyPr>
          <a:lstStyle/>
          <a:p>
            <a:pPr algn="ctr">
              <a:lnSpc>
                <a:spcPts val="4223"/>
              </a:lnSpc>
              <a:spcBef>
                <a:spcPct val="0"/>
              </a:spcBef>
            </a:pPr>
            <a:r>
              <a:rPr lang="en-US" sz="3016">
                <a:solidFill>
                  <a:srgbClr val="232B24"/>
                </a:solidFill>
                <a:latin typeface="Times New Roman"/>
                <a:ea typeface="Times New Roman"/>
                <a:cs typeface="Times New Roman"/>
                <a:sym typeface="Times New Roman"/>
              </a:rPr>
              <a:t>Gà con và Vịt con rủ nhau đi chơi, đi tới bờ ao. Vịt con nói với gà con rằng:</a:t>
            </a:r>
          </a:p>
          <a:p>
            <a:pPr algn="ctr">
              <a:lnSpc>
                <a:spcPts val="4223"/>
              </a:lnSpc>
              <a:spcBef>
                <a:spcPct val="0"/>
              </a:spcBef>
            </a:pPr>
            <a:r>
              <a:rPr lang="en-US" sz="3016">
                <a:solidFill>
                  <a:srgbClr val="232B24"/>
                </a:solidFill>
                <a:latin typeface="Times New Roman"/>
                <a:ea typeface="Times New Roman"/>
                <a:cs typeface="Times New Roman"/>
                <a:sym typeface="Times New Roman"/>
              </a:rPr>
              <a:t>– Bạn Gà ơi, bạn không biết bơi, để tôi giúp bạn qua ao nhé!</a:t>
            </a:r>
          </a:p>
          <a:p>
            <a:pPr algn="ctr">
              <a:lnSpc>
                <a:spcPts val="4223"/>
              </a:lnSpc>
              <a:spcBef>
                <a:spcPct val="0"/>
              </a:spcBef>
            </a:pPr>
            <a:r>
              <a:rPr lang="en-US" sz="3016">
                <a:solidFill>
                  <a:srgbClr val="232B24"/>
                </a:solidFill>
                <a:latin typeface="Times New Roman"/>
                <a:ea typeface="Times New Roman"/>
                <a:cs typeface="Times New Roman"/>
                <a:sym typeface="Times New Roman"/>
              </a:rPr>
              <a:t>Thế là Gà con trèo lên lưng Vịt con để Vịt con cõng sang bờ bên kia.</a:t>
            </a:r>
          </a:p>
          <a:p>
            <a:pPr algn="ctr">
              <a:lnSpc>
                <a:spcPts val="4223"/>
              </a:lnSpc>
              <a:spcBef>
                <a:spcPct val="0"/>
              </a:spcBef>
            </a:pPr>
            <a:r>
              <a:rPr lang="en-US" sz="3016">
                <a:solidFill>
                  <a:srgbClr val="232B24"/>
                </a:solidFill>
                <a:latin typeface="Times New Roman"/>
                <a:ea typeface="Times New Roman"/>
                <a:cs typeface="Times New Roman"/>
                <a:sym typeface="Times New Roman"/>
              </a:rPr>
              <a:t>Lên tới bờ, Vịt con đang đi lạch bạch bỗng bị ngã xuống hố sâu, không lên được. Gà con vội nói:</a:t>
            </a:r>
          </a:p>
          <a:p>
            <a:pPr algn="ctr">
              <a:lnSpc>
                <a:spcPts val="4223"/>
              </a:lnSpc>
              <a:spcBef>
                <a:spcPct val="0"/>
              </a:spcBef>
            </a:pPr>
            <a:r>
              <a:rPr lang="en-US" sz="3016">
                <a:solidFill>
                  <a:srgbClr val="232B24"/>
                </a:solidFill>
                <a:latin typeface="Times New Roman"/>
                <a:ea typeface="Times New Roman"/>
                <a:cs typeface="Times New Roman"/>
                <a:sym typeface="Times New Roman"/>
              </a:rPr>
              <a:t>– Bạn Vịt con ơi! Bạn đừng sợ nhé! Mình sẽ giúp bạn.</a:t>
            </a:r>
          </a:p>
          <a:p>
            <a:pPr algn="ctr">
              <a:lnSpc>
                <a:spcPts val="4223"/>
              </a:lnSpc>
              <a:spcBef>
                <a:spcPct val="0"/>
              </a:spcBef>
            </a:pPr>
            <a:r>
              <a:rPr lang="en-US" sz="3016">
                <a:solidFill>
                  <a:srgbClr val="232B24"/>
                </a:solidFill>
                <a:latin typeface="Times New Roman"/>
                <a:ea typeface="Times New Roman"/>
                <a:cs typeface="Times New Roman"/>
                <a:sym typeface="Times New Roman"/>
              </a:rPr>
              <a:t>Nói xong, Gà con quay đi tìm lá sen hứng nước từ ao mang đổ vào hố sâu nơi Vịt con bị ngã, Gà con chạy đi chạy lại nhiều lần lấy nước và nước trong hố cao dần lên vừa đủ để Vịt con bơi ra ngoài.</a:t>
            </a:r>
          </a:p>
          <a:p>
            <a:pPr algn="ctr">
              <a:lnSpc>
                <a:spcPts val="4223"/>
              </a:lnSpc>
              <a:spcBef>
                <a:spcPct val="0"/>
              </a:spcBef>
            </a:pPr>
            <a:r>
              <a:rPr lang="en-US" sz="3016">
                <a:solidFill>
                  <a:srgbClr val="232B24"/>
                </a:solidFill>
                <a:latin typeface="Times New Roman"/>
                <a:ea typeface="Times New Roman"/>
                <a:cs typeface="Times New Roman"/>
                <a:sym typeface="Times New Roman"/>
              </a:rPr>
              <a:t>Sau đó hai người bạn vui vẻ cầm tay nhau vừa ca hát vừa đi về nhà.</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16264008" y="3136918"/>
            <a:ext cx="1990584" cy="5022116"/>
          </a:xfrm>
          <a:custGeom>
            <a:avLst/>
            <a:gdLst/>
            <a:ahLst/>
            <a:cxnLst/>
            <a:rect r="r" b="b" t="t" l="l"/>
            <a:pathLst>
              <a:path h="5022116" w="1990584">
                <a:moveTo>
                  <a:pt x="0" y="0"/>
                </a:moveTo>
                <a:lnTo>
                  <a:pt x="1990584" y="0"/>
                </a:lnTo>
                <a:lnTo>
                  <a:pt x="1990584" y="5022116"/>
                </a:lnTo>
                <a:lnTo>
                  <a:pt x="0" y="5022116"/>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393186" y="6055762"/>
            <a:ext cx="9789628" cy="8817608"/>
          </a:xfrm>
          <a:custGeom>
            <a:avLst/>
            <a:gdLst/>
            <a:ahLst/>
            <a:cxnLst/>
            <a:rect r="r" b="b" t="t" l="l"/>
            <a:pathLst>
              <a:path h="8817608" w="9789628">
                <a:moveTo>
                  <a:pt x="0" y="0"/>
                </a:moveTo>
                <a:lnTo>
                  <a:pt x="9789628" y="0"/>
                </a:lnTo>
                <a:lnTo>
                  <a:pt x="9789628" y="8817609"/>
                </a:lnTo>
                <a:lnTo>
                  <a:pt x="0" y="8817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755777" y="3561485"/>
            <a:ext cx="4257196" cy="6065952"/>
          </a:xfrm>
          <a:custGeom>
            <a:avLst/>
            <a:gdLst/>
            <a:ahLst/>
            <a:cxnLst/>
            <a:rect r="r" b="b" t="t" l="l"/>
            <a:pathLst>
              <a:path h="6065952" w="4257196">
                <a:moveTo>
                  <a:pt x="0" y="0"/>
                </a:moveTo>
                <a:lnTo>
                  <a:pt x="4257195" y="0"/>
                </a:lnTo>
                <a:lnTo>
                  <a:pt x="4257195" y="6065952"/>
                </a:lnTo>
                <a:lnTo>
                  <a:pt x="0" y="6065952"/>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81207" y="7607160"/>
            <a:ext cx="14862730" cy="3648125"/>
          </a:xfrm>
          <a:custGeom>
            <a:avLst/>
            <a:gdLst/>
            <a:ahLst/>
            <a:cxnLst/>
            <a:rect r="r" b="b" t="t" l="l"/>
            <a:pathLst>
              <a:path h="3648125" w="14862730">
                <a:moveTo>
                  <a:pt x="0" y="0"/>
                </a:moveTo>
                <a:lnTo>
                  <a:pt x="14862731" y="0"/>
                </a:lnTo>
                <a:lnTo>
                  <a:pt x="14862731" y="3648125"/>
                </a:lnTo>
                <a:lnTo>
                  <a:pt x="0" y="36481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0">
            <a:off x="-2408143" y="7138144"/>
            <a:ext cx="6182319" cy="4586157"/>
          </a:xfrm>
          <a:custGeom>
            <a:avLst/>
            <a:gdLst/>
            <a:ahLst/>
            <a:cxnLst/>
            <a:rect r="r" b="b" t="t" l="l"/>
            <a:pathLst>
              <a:path h="4586157" w="6182319">
                <a:moveTo>
                  <a:pt x="6182319" y="0"/>
                </a:moveTo>
                <a:lnTo>
                  <a:pt x="0" y="0"/>
                </a:lnTo>
                <a:lnTo>
                  <a:pt x="0" y="4586157"/>
                </a:lnTo>
                <a:lnTo>
                  <a:pt x="6182319" y="4586157"/>
                </a:lnTo>
                <a:lnTo>
                  <a:pt x="618231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10127937">
            <a:off x="-3632985" y="-2030225"/>
            <a:ext cx="9129595" cy="4750230"/>
          </a:xfrm>
          <a:custGeom>
            <a:avLst/>
            <a:gdLst/>
            <a:ahLst/>
            <a:cxnLst/>
            <a:rect r="r" b="b" t="t" l="l"/>
            <a:pathLst>
              <a:path h="4750230" w="9129595">
                <a:moveTo>
                  <a:pt x="0" y="0"/>
                </a:moveTo>
                <a:lnTo>
                  <a:pt x="9129595" y="0"/>
                </a:lnTo>
                <a:lnTo>
                  <a:pt x="9129595" y="4750230"/>
                </a:lnTo>
                <a:lnTo>
                  <a:pt x="0" y="475023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true" flipV="false" rot="-10408215">
            <a:off x="12694502" y="-2030225"/>
            <a:ext cx="9129595" cy="4750230"/>
          </a:xfrm>
          <a:custGeom>
            <a:avLst/>
            <a:gdLst/>
            <a:ahLst/>
            <a:cxnLst/>
            <a:rect r="r" b="b" t="t" l="l"/>
            <a:pathLst>
              <a:path h="4750230" w="9129595">
                <a:moveTo>
                  <a:pt x="9129596" y="0"/>
                </a:moveTo>
                <a:lnTo>
                  <a:pt x="0" y="0"/>
                </a:lnTo>
                <a:lnTo>
                  <a:pt x="0" y="4750230"/>
                </a:lnTo>
                <a:lnTo>
                  <a:pt x="9129596" y="4750230"/>
                </a:lnTo>
                <a:lnTo>
                  <a:pt x="912959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45720"/>
            <a:ext cx="18288000" cy="10195560"/>
          </a:xfrm>
          <a:custGeom>
            <a:avLst/>
            <a:gdLst/>
            <a:ahLst/>
            <a:cxnLst/>
            <a:rect r="r" b="b" t="t" l="l"/>
            <a:pathLst>
              <a:path h="10195560" w="18288000">
                <a:moveTo>
                  <a:pt x="0" y="0"/>
                </a:moveTo>
                <a:lnTo>
                  <a:pt x="18288000" y="0"/>
                </a:lnTo>
                <a:lnTo>
                  <a:pt x="18288000" y="10195560"/>
                </a:lnTo>
                <a:lnTo>
                  <a:pt x="0" y="10195560"/>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9079444" cy="10287000"/>
          </a:xfrm>
          <a:custGeom>
            <a:avLst/>
            <a:gdLst/>
            <a:ahLst/>
            <a:cxnLst/>
            <a:rect r="r" b="b" t="t" l="l"/>
            <a:pathLst>
              <a:path h="10287000" w="19079444">
                <a:moveTo>
                  <a:pt x="0" y="0"/>
                </a:moveTo>
                <a:lnTo>
                  <a:pt x="19079444" y="0"/>
                </a:lnTo>
                <a:lnTo>
                  <a:pt x="19079444" y="10287000"/>
                </a:lnTo>
                <a:lnTo>
                  <a:pt x="0" y="10287000"/>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576927" cy="10232791"/>
          </a:xfrm>
          <a:custGeom>
            <a:avLst/>
            <a:gdLst/>
            <a:ahLst/>
            <a:cxnLst/>
            <a:rect r="r" b="b" t="t" l="l"/>
            <a:pathLst>
              <a:path h="10232791" w="18576927">
                <a:moveTo>
                  <a:pt x="0" y="0"/>
                </a:moveTo>
                <a:lnTo>
                  <a:pt x="18576927" y="0"/>
                </a:lnTo>
                <a:lnTo>
                  <a:pt x="18576927" y="10232791"/>
                </a:lnTo>
                <a:lnTo>
                  <a:pt x="0" y="10232791"/>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E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118177"/>
            <a:ext cx="18847114" cy="10405177"/>
          </a:xfrm>
          <a:custGeom>
            <a:avLst/>
            <a:gdLst/>
            <a:ahLst/>
            <a:cxnLst/>
            <a:rect r="r" b="b" t="t" l="l"/>
            <a:pathLst>
              <a:path h="10405177" w="18847114">
                <a:moveTo>
                  <a:pt x="0" y="0"/>
                </a:moveTo>
                <a:lnTo>
                  <a:pt x="18847114" y="0"/>
                </a:lnTo>
                <a:lnTo>
                  <a:pt x="18847114" y="10405177"/>
                </a:lnTo>
                <a:lnTo>
                  <a:pt x="0" y="10405177"/>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DAHDYacXNNA</dc:identifier>
  <dcterms:modified xsi:type="dcterms:W3CDTF">2011-08-01T06:04:30Z</dcterms:modified>
  <cp:revision>1</cp:revision>
  <dc:title>LÀM QUEN VĂN HỌC</dc:title>
</cp:coreProperties>
</file>