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4" r:id="rId3"/>
    <p:sldId id="299" r:id="rId4"/>
    <p:sldId id="301" r:id="rId5"/>
    <p:sldId id="309" r:id="rId6"/>
    <p:sldId id="315" r:id="rId7"/>
    <p:sldId id="319" r:id="rId8"/>
    <p:sldId id="310" r:id="rId9"/>
    <p:sldId id="316" r:id="rId10"/>
    <p:sldId id="317" r:id="rId11"/>
    <p:sldId id="318" r:id="rId12"/>
    <p:sldId id="273" r:id="rId13"/>
    <p:sldId id="28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userDrawn="1">
          <p15:clr>
            <a:srgbClr val="A4A3A4"/>
          </p15:clr>
        </p15:guide>
        <p15:guide id="2" pos="38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24" autoAdjust="0"/>
    <p:restoredTop sz="94660" autoAdjust="0"/>
  </p:normalViewPr>
  <p:slideViewPr>
    <p:cSldViewPr showGuides="1">
      <p:cViewPr varScale="1">
        <p:scale>
          <a:sx n="114" d="100"/>
          <a:sy n="114" d="100"/>
        </p:scale>
        <p:origin x="828" y="114"/>
      </p:cViewPr>
      <p:guideLst>
        <p:guide orient="horz" pos="2156"/>
        <p:guide pos="38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7057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3"/>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5728" y="1600200"/>
            <a:ext cx="5376672"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609600" y="274638"/>
            <a:ext cx="10972800" cy="11430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609600" y="1600200"/>
            <a:ext cx="10972800" cy="4525963"/>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609600" y="6245225"/>
            <a:ext cx="2844800" cy="476250"/>
          </a:xfrm>
          <a:prstGeom prst="rect">
            <a:avLst/>
          </a:prstGeom>
          <a:noFill/>
          <a:ln w="9525">
            <a:noFill/>
          </a:ln>
        </p:spPr>
        <p:txBody>
          <a:bodyPr/>
          <a:lstStyle>
            <a:lvl1pPr>
              <a:defRPr sz="1400"/>
            </a:lvl1pPr>
          </a:lstStyle>
          <a:p>
            <a:fld id="{1D8BD707-D9CF-40AE-B4C6-C98DA3205C09}" type="datetimeFigureOut">
              <a:rPr lang="en-US" smtClean="0"/>
              <a:t>1/28/2026</a:t>
            </a:fld>
            <a:endParaRPr lang="en-US"/>
          </a:p>
        </p:txBody>
      </p:sp>
      <p:sp>
        <p:nvSpPr>
          <p:cNvPr id="1029" name="Footer Placeholder 1028"/>
          <p:cNvSpPr>
            <a:spLocks noGrp="1"/>
          </p:cNvSpPr>
          <p:nvPr>
            <p:ph type="ftr" sz="quarter" idx="3"/>
          </p:nvPr>
        </p:nvSpPr>
        <p:spPr>
          <a:xfrm>
            <a:off x="4165600" y="6245225"/>
            <a:ext cx="3860800" cy="476250"/>
          </a:xfrm>
          <a:prstGeom prst="rect">
            <a:avLst/>
          </a:prstGeom>
          <a:noFill/>
          <a:ln w="9525">
            <a:noFill/>
          </a:ln>
        </p:spPr>
        <p:txBody>
          <a:bodyPr/>
          <a:lstStyle>
            <a:lvl1pPr algn="ctr">
              <a:defRPr sz="1400"/>
            </a:lvl1pPr>
          </a:lstStyle>
          <a:p>
            <a:endParaRPr lang="en-US"/>
          </a:p>
        </p:txBody>
      </p:sp>
      <p:sp>
        <p:nvSpPr>
          <p:cNvPr id="1030" name="Slide Number Placeholder 1029"/>
          <p:cNvSpPr>
            <a:spLocks noGrp="1"/>
          </p:cNvSpPr>
          <p:nvPr>
            <p:ph type="sldNum" sz="quarter" idx="4"/>
          </p:nvPr>
        </p:nvSpPr>
        <p:spPr>
          <a:xfrm>
            <a:off x="8737600" y="6245225"/>
            <a:ext cx="2844800" cy="476250"/>
          </a:xfrm>
          <a:prstGeom prst="rect">
            <a:avLst/>
          </a:prstGeom>
          <a:noFill/>
          <a:ln w="9525">
            <a:noFill/>
          </a:ln>
        </p:spPr>
        <p:txBody>
          <a:bodyPr/>
          <a:lstStyle>
            <a:lvl1pPr algn="r">
              <a:defRPr sz="1400"/>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914400" lvl="2"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371600" lvl="3"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828800" lvl="4"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2286000" lvl="5"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743200" lvl="6"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3200400" lvl="7"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3657600" lvl="8" indent="0" algn="l" defTabSz="9144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4"/><Relationship Id="rId7" Type="http://schemas.openxmlformats.org/officeDocument/2006/relationships/image" Target="../media/image5.jpeg"/><Relationship Id="rId2" Type="http://schemas.openxmlformats.org/officeDocument/2006/relationships/video" Target="file:///C:\Users\pc\Documents\nh&#7841;c%20m&#249;a%20h&#232;%20&#273;&#7871;n.mp4" TargetMode="External"/><Relationship Id="rId1" Type="http://schemas.microsoft.com/office/2007/relationships/media" Target="file:///C:\Users\pc\Documents\nh&#7841;c%20m&#249;a%20h&#232;%20&#273;&#7871;n.mp4" TargetMode="External"/><Relationship Id="rId6" Type="http://schemas.openxmlformats.org/officeDocument/2006/relationships/image" Target="../media/image4.jpeg"/><Relationship Id="rId11" Type="http://schemas.openxmlformats.org/officeDocument/2006/relationships/image" Target="../media/image9.png"/><Relationship Id="rId5" Type="http://schemas.openxmlformats.org/officeDocument/2006/relationships/slideLayout" Target="../slideLayouts/slideLayout4.xml"/><Relationship Id="rId10" Type="http://schemas.openxmlformats.org/officeDocument/2006/relationships/image" Target="../media/image8.png"/><Relationship Id="rId4" Type="http://schemas.openxmlformats.org/officeDocument/2006/relationships/video" Target="../media/media1.mp4"/><Relationship Id="rId9"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jf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4" name="Picture 3" descr="ảnh nền 4"/>
          <p:cNvPicPr>
            <a:picLocks noChangeAspect="1"/>
          </p:cNvPicPr>
          <p:nvPr/>
        </p:nvPicPr>
        <p:blipFill>
          <a:blip r:embed="rId2"/>
          <a:stretch>
            <a:fillRect/>
          </a:stretch>
        </p:blipFill>
        <p:spPr>
          <a:xfrm>
            <a:off x="1552575" y="0"/>
            <a:ext cx="9121775" cy="6855460"/>
          </a:xfrm>
          <a:prstGeom prst="rect">
            <a:avLst/>
          </a:prstGeom>
        </p:spPr>
      </p:pic>
      <p:pic>
        <p:nvPicPr>
          <p:cNvPr id="3" name="Picture 2"/>
          <p:cNvPicPr>
            <a:picLocks noChangeAspect="1"/>
          </p:cNvPicPr>
          <p:nvPr/>
        </p:nvPicPr>
        <p:blipFill>
          <a:blip r:embed="rId3"/>
          <a:stretch>
            <a:fillRect/>
          </a:stretch>
        </p:blipFill>
        <p:spPr>
          <a:xfrm>
            <a:off x="0" y="76200"/>
            <a:ext cx="12192000" cy="6858000"/>
          </a:xfrm>
          <a:prstGeom prst="rect">
            <a:avLst/>
          </a:prstGeom>
        </p:spPr>
      </p:pic>
      <p:sp>
        <p:nvSpPr>
          <p:cNvPr id="2" name="Title 1"/>
          <p:cNvSpPr>
            <a:spLocks noGrp="1"/>
          </p:cNvSpPr>
          <p:nvPr>
            <p:ph type="ctrTitle"/>
          </p:nvPr>
        </p:nvSpPr>
        <p:spPr>
          <a:xfrm>
            <a:off x="2057400" y="2819400"/>
            <a:ext cx="8317230" cy="2924810"/>
          </a:xfrm>
        </p:spPr>
        <p:txBody>
          <a:bodyPr>
            <a:normAutofit fontScale="90000"/>
          </a:bodyPr>
          <a:lstStyle/>
          <a:p>
            <a:pPr>
              <a:lnSpc>
                <a:spcPct val="150000"/>
              </a:lnSpc>
            </a:pPr>
            <a:br>
              <a:rPr lang="en-US" sz="1800" b="1" dirty="0">
                <a:solidFill>
                  <a:srgbClr val="FF0000"/>
                </a:solidFill>
                <a:latin typeface="Times New Roman" panose="02020603050405020304" pitchFamily="18" charset="0"/>
                <a:cs typeface="Times New Roman" panose="02020603050405020304" pitchFamily="18" charset="0"/>
              </a:rPr>
            </a:br>
            <a:br>
              <a:rPr lang="en-US" sz="1800" b="1" dirty="0">
                <a:solidFill>
                  <a:srgbClr val="FF0000"/>
                </a:solidFill>
                <a:latin typeface="Times New Roman" panose="02020603050405020304" pitchFamily="18" charset="0"/>
                <a:cs typeface="Times New Roman" panose="02020603050405020304" pitchFamily="18" charset="0"/>
              </a:rPr>
            </a:br>
            <a:br>
              <a:rPr lang="en-US" sz="3200" b="1" dirty="0">
                <a:solidFill>
                  <a:srgbClr val="FF0000"/>
                </a:solidFill>
                <a:latin typeface="Times New Roman" panose="02020603050405020304" pitchFamily="18" charset="0"/>
                <a:cs typeface="Times New Roman" panose="02020603050405020304" pitchFamily="18" charset="0"/>
              </a:rPr>
            </a:br>
            <a:br>
              <a:rPr lang="en-US" sz="3200" b="1" dirty="0">
                <a:solidFill>
                  <a:srgbClr val="FF0000"/>
                </a:solidFill>
                <a:latin typeface="Times New Roman" panose="02020603050405020304" pitchFamily="18" charset="0"/>
                <a:cs typeface="Times New Roman" panose="02020603050405020304" pitchFamily="18" charset="0"/>
              </a:rPr>
            </a:br>
            <a:br>
              <a:rPr lang="en-US" sz="3200" b="1" dirty="0">
                <a:solidFill>
                  <a:srgbClr val="FF0000"/>
                </a:solidFill>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LĨNH VỰC PHÁT TRIỂN NGÔN NGỮ</a:t>
            </a:r>
            <a:br>
              <a:rPr lang="en-US" sz="4000" b="1" dirty="0">
                <a:solidFill>
                  <a:srgbClr val="FF0000"/>
                </a:solidFill>
                <a:latin typeface="Times New Roman" panose="02020603050405020304" pitchFamily="18" charset="0"/>
                <a:cs typeface="Times New Roman" panose="02020603050405020304" pitchFamily="18" charset="0"/>
              </a:rPr>
            </a:br>
            <a:r>
              <a:rPr lang="vi-VN" altLang="en-US" sz="4890" b="1" dirty="0">
                <a:solidFill>
                  <a:srgbClr val="FF0000"/>
                </a:solidFill>
                <a:latin typeface="Times New Roman" panose="02020603050405020304" pitchFamily="18" charset="0"/>
                <a:cs typeface="Times New Roman" panose="02020603050405020304" pitchFamily="18" charset="0"/>
              </a:rPr>
              <a:t>NBPB: </a:t>
            </a:r>
            <a:r>
              <a:rPr lang="en-US" altLang="en-US" sz="4890" b="1" dirty="0" err="1">
                <a:solidFill>
                  <a:srgbClr val="FF0000"/>
                </a:solidFill>
                <a:latin typeface="Times New Roman" panose="02020603050405020304" pitchFamily="18" charset="0"/>
                <a:cs typeface="Times New Roman" panose="02020603050405020304" pitchFamily="18" charset="0"/>
              </a:rPr>
              <a:t>Hoa</a:t>
            </a:r>
            <a:r>
              <a:rPr lang="en-US" altLang="en-US" sz="4890" b="1" dirty="0">
                <a:solidFill>
                  <a:srgbClr val="FF0000"/>
                </a:solidFill>
                <a:latin typeface="Times New Roman" panose="02020603050405020304" pitchFamily="18" charset="0"/>
                <a:cs typeface="Times New Roman" panose="02020603050405020304" pitchFamily="18" charset="0"/>
              </a:rPr>
              <a:t> </a:t>
            </a:r>
            <a:r>
              <a:rPr lang="en-US" altLang="en-US" sz="4890" b="1" dirty="0" err="1">
                <a:solidFill>
                  <a:srgbClr val="FF0000"/>
                </a:solidFill>
                <a:latin typeface="Times New Roman" panose="02020603050405020304" pitchFamily="18" charset="0"/>
                <a:cs typeface="Times New Roman" panose="02020603050405020304" pitchFamily="18" charset="0"/>
              </a:rPr>
              <a:t>hồng</a:t>
            </a:r>
            <a:r>
              <a:rPr lang="en-US" altLang="en-US" sz="4890" b="1" dirty="0">
                <a:solidFill>
                  <a:srgbClr val="FF0000"/>
                </a:solidFill>
                <a:latin typeface="Times New Roman" panose="02020603050405020304" pitchFamily="18" charset="0"/>
                <a:cs typeface="Times New Roman" panose="02020603050405020304" pitchFamily="18" charset="0"/>
              </a:rPr>
              <a:t>- </a:t>
            </a:r>
            <a:r>
              <a:rPr lang="en-US" altLang="en-US" sz="4890" b="1" dirty="0" err="1">
                <a:solidFill>
                  <a:srgbClr val="FF0000"/>
                </a:solidFill>
                <a:latin typeface="Times New Roman" panose="02020603050405020304" pitchFamily="18" charset="0"/>
                <a:cs typeface="Times New Roman" panose="02020603050405020304" pitchFamily="18" charset="0"/>
              </a:rPr>
              <a:t>hoa</a:t>
            </a:r>
            <a:r>
              <a:rPr lang="en-US" altLang="en-US" sz="4890" b="1" dirty="0">
                <a:solidFill>
                  <a:srgbClr val="FF0000"/>
                </a:solidFill>
                <a:latin typeface="Times New Roman" panose="02020603050405020304" pitchFamily="18" charset="0"/>
                <a:cs typeface="Times New Roman" panose="02020603050405020304" pitchFamily="18" charset="0"/>
              </a:rPr>
              <a:t> </a:t>
            </a:r>
            <a:r>
              <a:rPr lang="en-US" altLang="en-US" sz="4890" b="1" dirty="0" err="1">
                <a:solidFill>
                  <a:srgbClr val="FF0000"/>
                </a:solidFill>
                <a:latin typeface="Times New Roman" panose="02020603050405020304" pitchFamily="18" charset="0"/>
                <a:cs typeface="Times New Roman" panose="02020603050405020304" pitchFamily="18" charset="0"/>
              </a:rPr>
              <a:t>đồng</a:t>
            </a:r>
            <a:r>
              <a:rPr lang="en-US" altLang="en-US" sz="4890" b="1" dirty="0">
                <a:solidFill>
                  <a:srgbClr val="FF0000"/>
                </a:solidFill>
                <a:latin typeface="Times New Roman" panose="02020603050405020304" pitchFamily="18" charset="0"/>
                <a:cs typeface="Times New Roman" panose="02020603050405020304" pitchFamily="18" charset="0"/>
              </a:rPr>
              <a:t> </a:t>
            </a:r>
            <a:r>
              <a:rPr lang="en-US" altLang="en-US" sz="4890" b="1" dirty="0" err="1">
                <a:solidFill>
                  <a:srgbClr val="FF0000"/>
                </a:solidFill>
                <a:latin typeface="Times New Roman" panose="02020603050405020304" pitchFamily="18" charset="0"/>
                <a:cs typeface="Times New Roman" panose="02020603050405020304" pitchFamily="18" charset="0"/>
              </a:rPr>
              <a:t>tiền</a:t>
            </a:r>
            <a:br>
              <a:rPr lang="en-US" sz="5335" b="1" dirty="0">
                <a:solidFill>
                  <a:srgbClr val="FF0000"/>
                </a:solidFill>
                <a:latin typeface="Times New Roman" panose="02020603050405020304" pitchFamily="18" charset="0"/>
                <a:cs typeface="Times New Roman" panose="02020603050405020304" pitchFamily="18" charset="0"/>
              </a:rPr>
            </a:br>
            <a:r>
              <a:rPr lang="vi-VN" altLang="en-US" sz="4000" b="1" dirty="0" err="1">
                <a:solidFill>
                  <a:schemeClr val="tx1"/>
                </a:solidFill>
                <a:latin typeface="Times New Roman" panose="02020603050405020304" pitchFamily="18" charset="0"/>
                <a:cs typeface="Times New Roman" panose="02020603050405020304" pitchFamily="18" charset="0"/>
              </a:rPr>
              <a:t>Đối tượng: 24-36 tháng</a:t>
            </a:r>
            <a:br>
              <a:rPr lang="en-US" sz="4000" b="1" dirty="0">
                <a:solidFill>
                  <a:schemeClr val="tx1"/>
                </a:solidFill>
                <a:latin typeface="Times New Roman" panose="02020603050405020304" pitchFamily="18" charset="0"/>
                <a:cs typeface="Times New Roman" panose="02020603050405020304" pitchFamily="18" charset="0"/>
              </a:rPr>
            </a:b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3352800" y="76200"/>
            <a:ext cx="5125720" cy="645160"/>
          </a:xfrm>
          <a:prstGeom prst="rect">
            <a:avLst/>
          </a:prstGeom>
          <a:noFill/>
        </p:spPr>
        <p:txBody>
          <a:bodyPr wrap="square" rtlCol="0">
            <a:spAutoFit/>
          </a:bodyPr>
          <a:lstStyle/>
          <a:p>
            <a:pPr algn="ctr"/>
            <a:r>
              <a:rPr lang="en-US" sz="1800" b="1" dirty="0">
                <a:solidFill>
                  <a:srgbClr val="FF0000"/>
                </a:solidFill>
                <a:latin typeface="Times New Roman" panose="02020603050405020304" pitchFamily="18" charset="0"/>
                <a:cs typeface="Times New Roman" panose="02020603050405020304" pitchFamily="18" charset="0"/>
              </a:rPr>
              <a:t> </a:t>
            </a:r>
            <a:r>
              <a:rPr lang="en-US" b="1" dirty="0">
                <a:solidFill>
                  <a:srgbClr val="002060"/>
                </a:solidFill>
                <a:latin typeface="Times New Roman" panose="02020603050405020304" pitchFamily="18" charset="0"/>
                <a:cs typeface="Times New Roman" panose="02020603050405020304" pitchFamily="18" charset="0"/>
              </a:rPr>
              <a:t>ỦY BAN NHÂN DÂN QUẬN LONG BIÊN TRƯỜNG MẦM NON BAN MAI XANH</a:t>
            </a:r>
          </a:p>
        </p:txBody>
      </p:sp>
      <p:pic>
        <p:nvPicPr>
          <p:cNvPr id="7" name="Picture 6">
            <a:extLst>
              <a:ext uri="{FF2B5EF4-FFF2-40B4-BE49-F238E27FC236}">
                <a16:creationId xmlns:a16="http://schemas.microsoft.com/office/drawing/2014/main" id="{83572A93-C0E3-760A-FA26-4093970E2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781320"/>
            <a:ext cx="1617354" cy="15808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09600" y="900430"/>
            <a:ext cx="4343400" cy="207137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04800" y="3619500"/>
            <a:ext cx="5658485" cy="1352550"/>
          </a:xfrm>
          <a:prstGeom prst="rect">
            <a:avLst/>
          </a:prstGeom>
          <a:noFill/>
        </p:spPr>
        <p:txBody>
          <a:bodyPr wrap="square" rtlCol="0">
            <a:noAutofit/>
          </a:bodyPr>
          <a:lstStyle/>
          <a:p>
            <a:r>
              <a:rPr lang="vi-VN" altLang="en-US" sz="4000">
                <a:solidFill>
                  <a:srgbClr val="FF0000"/>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7640"/>
            <a:ext cx="12489815" cy="7025640"/>
          </a:xfrm>
          <a:prstGeom prst="rect">
            <a:avLst/>
          </a:prstGeom>
        </p:spPr>
      </p:pic>
      <p:sp>
        <p:nvSpPr>
          <p:cNvPr id="12" name="Flowchart: Alternate Process 11"/>
          <p:cNvSpPr/>
          <p:nvPr/>
        </p:nvSpPr>
        <p:spPr>
          <a:xfrm>
            <a:off x="533400" y="990600"/>
            <a:ext cx="4217670" cy="2219742"/>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Text Box 12"/>
          <p:cNvSpPr txBox="1"/>
          <p:nvPr/>
        </p:nvSpPr>
        <p:spPr>
          <a:xfrm>
            <a:off x="779780" y="1295400"/>
            <a:ext cx="4003040" cy="2554545"/>
          </a:xfrm>
          <a:prstGeom prst="rect">
            <a:avLst/>
          </a:prstGeom>
          <a:noFill/>
        </p:spPr>
        <p:txBody>
          <a:bodyPr wrap="square" rtlCol="0">
            <a:spAutoFit/>
          </a:bodyPr>
          <a:lstStyle/>
          <a:p>
            <a:r>
              <a:rPr lang="vi-VN" altLang="en-US" sz="4000" dirty="0">
                <a:solidFill>
                  <a:srgbClr val="FF0000"/>
                </a:solidFill>
                <a:latin typeface="Times New Roman" panose="02020603050405020304" pitchFamily="18" charset="0"/>
                <a:cs typeface="Times New Roman" panose="02020603050405020304" pitchFamily="18" charset="0"/>
              </a:rPr>
              <a:t>Hoa đồng tiền có màu gì, cánh hoa như thế nào?</a:t>
            </a:r>
          </a:p>
          <a:p>
            <a:endParaRPr lang="vi-VN" altLang="en-US" sz="4000" dirty="0">
              <a:solidFill>
                <a:srgbClr val="00206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5257800" y="2057400"/>
            <a:ext cx="533400" cy="228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Left Arrow 14"/>
          <p:cNvSpPr/>
          <p:nvPr/>
        </p:nvSpPr>
        <p:spPr>
          <a:xfrm>
            <a:off x="5465445" y="4419600"/>
            <a:ext cx="554355" cy="2286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lowchart: Alternate Process 16"/>
          <p:cNvSpPr/>
          <p:nvPr/>
        </p:nvSpPr>
        <p:spPr>
          <a:xfrm>
            <a:off x="685800" y="3858042"/>
            <a:ext cx="3962399" cy="2314158"/>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Text Box 17"/>
          <p:cNvSpPr txBox="1"/>
          <p:nvPr/>
        </p:nvSpPr>
        <p:spPr>
          <a:xfrm>
            <a:off x="973111" y="4015413"/>
            <a:ext cx="4419600" cy="1446550"/>
          </a:xfrm>
          <a:prstGeom prst="rect">
            <a:avLst/>
          </a:prstGeom>
          <a:noFill/>
        </p:spPr>
        <p:txBody>
          <a:bodyPr wrap="square" rtlCol="0">
            <a:spAutoFit/>
          </a:bodyPr>
          <a:lstStyle/>
          <a:p>
            <a:r>
              <a:rPr lang="vi-VN" altLang="en-US" sz="4400" dirty="0">
                <a:solidFill>
                  <a:srgbClr val="FF0000"/>
                </a:solidFill>
                <a:latin typeface="Times New Roman" panose="02020603050405020304" pitchFamily="18" charset="0"/>
                <a:cs typeface="Times New Roman" panose="02020603050405020304" pitchFamily="18" charset="0"/>
              </a:rPr>
              <a:t>-Hoa gồm các </a:t>
            </a:r>
          </a:p>
          <a:p>
            <a:r>
              <a:rPr lang="vi-VN" altLang="en-US" sz="4400" dirty="0">
                <a:solidFill>
                  <a:srgbClr val="FF0000"/>
                </a:solidFill>
                <a:latin typeface="Times New Roman" panose="02020603050405020304" pitchFamily="18" charset="0"/>
                <a:cs typeface="Times New Roman" panose="02020603050405020304" pitchFamily="18" charset="0"/>
              </a:rPr>
              <a:t>bộ phận gì?</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2270" y="1019503"/>
            <a:ext cx="4762500" cy="4762500"/>
          </a:xfrm>
          <a:prstGeom prst="rect">
            <a:avLst/>
          </a:prstGeom>
        </p:spPr>
      </p:pic>
    </p:spTree>
    <p:extLst>
      <p:ext uri="{BB962C8B-B14F-4D97-AF65-F5344CB8AC3E}">
        <p14:creationId xmlns:p14="http://schemas.microsoft.com/office/powerpoint/2010/main" val="4108911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75" y="0"/>
            <a:ext cx="12168673" cy="6858000"/>
          </a:xfrm>
          <a:prstGeom prst="rect">
            <a:avLst/>
          </a:prstGeom>
        </p:spPr>
      </p:pic>
      <p:sp>
        <p:nvSpPr>
          <p:cNvPr id="3" name="TextBox 2"/>
          <p:cNvSpPr txBox="1"/>
          <p:nvPr/>
        </p:nvSpPr>
        <p:spPr>
          <a:xfrm>
            <a:off x="2362200" y="1600200"/>
            <a:ext cx="7924800" cy="3231654"/>
          </a:xfrm>
          <a:prstGeom prst="rect">
            <a:avLst/>
          </a:prstGeom>
          <a:noFill/>
        </p:spPr>
        <p:txBody>
          <a:bodyPr wrap="square" rtlCol="0">
            <a:spAutoFit/>
          </a:bodyPr>
          <a:lstStyle/>
          <a:p>
            <a:r>
              <a:rPr lang="vi-VN" sz="4400" b="1" dirty="0">
                <a:solidFill>
                  <a:srgbClr val="FF0000"/>
                </a:solidFill>
                <a:latin typeface="Times New Roman" panose="02020603050405020304" pitchFamily="18" charset="0"/>
                <a:cs typeface="Times New Roman" panose="02020603050405020304" pitchFamily="18" charset="0"/>
              </a:rPr>
              <a:t>Cô khái quát</a:t>
            </a:r>
            <a:r>
              <a:rPr lang="vi-VN" sz="4400" dirty="0">
                <a:solidFill>
                  <a:srgbClr val="FF0000"/>
                </a:solidFill>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:Hoa hồng và hoa dồng tiền đều đặc trưng cho ngày Tết.Hoa hồng cánh tròn,to màu thơm dịu. Hoa đồng tiền cánh nhỏ, dài. Có mùi thơm ngát các con ạ!</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98989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4" name="Content Placeholder 3" descr="tải xuống (1).jpg"/>
          <p:cNvPicPr>
            <a:picLocks noGrp="1" noChangeAspect="1"/>
          </p:cNvPicPr>
          <p:nvPr>
            <p:ph sz="half" idx="1"/>
          </p:nvPr>
        </p:nvPicPr>
        <p:blipFill>
          <a:blip r:embed="rId2" cstate="print"/>
          <a:stretch>
            <a:fillRect/>
          </a:stretch>
        </p:blipFill>
        <p:spPr>
          <a:xfrm>
            <a:off x="2668270" y="3001010"/>
            <a:ext cx="2657475" cy="1724025"/>
          </a:xfrm>
        </p:spPr>
      </p:pic>
      <p:pic>
        <p:nvPicPr>
          <p:cNvPr id="3" name="Content Placeholder 2" descr="ảnh nền 2"/>
          <p:cNvPicPr>
            <a:picLocks noGrp="1" noChangeAspect="1"/>
          </p:cNvPicPr>
          <p:nvPr>
            <p:ph sz="half" idx="2"/>
          </p:nvPr>
        </p:nvPicPr>
        <p:blipFill>
          <a:blip r:embed="rId3"/>
          <a:stretch>
            <a:fillRect/>
          </a:stretch>
        </p:blipFill>
        <p:spPr>
          <a:xfrm>
            <a:off x="7620" y="0"/>
            <a:ext cx="12189460" cy="6845300"/>
          </a:xfrm>
          <a:prstGeom prst="rect">
            <a:avLst/>
          </a:prstGeom>
        </p:spPr>
      </p:pic>
      <p:sp>
        <p:nvSpPr>
          <p:cNvPr id="5" name="TextBox 4"/>
          <p:cNvSpPr txBox="1"/>
          <p:nvPr/>
        </p:nvSpPr>
        <p:spPr>
          <a:xfrm>
            <a:off x="762000" y="1905000"/>
            <a:ext cx="12227560" cy="1938020"/>
          </a:xfrm>
          <a:prstGeom prst="rect">
            <a:avLst/>
          </a:prstGeom>
          <a:noFill/>
        </p:spPr>
        <p:txBody>
          <a:bodyPr wrap="square" rtlCol="0">
            <a:spAutoFit/>
          </a:bodyPr>
          <a:lstStyle/>
          <a:p>
            <a:pPr algn="l"/>
            <a:r>
              <a:rPr lang="vi-VN" altLang="en-US" sz="3200" dirty="0">
                <a:solidFill>
                  <a:srgbClr val="FF0000"/>
                </a:solidFill>
                <a:latin typeface="Times New Roman" panose="02020603050405020304" pitchFamily="18" charset="0"/>
                <a:cs typeface="Times New Roman" panose="02020603050405020304" pitchFamily="18" charset="0"/>
              </a:rPr>
              <a:t>                                </a:t>
            </a:r>
            <a:r>
              <a:rPr lang="vi-VN" altLang="en-US" sz="6600" dirty="0">
                <a:solidFill>
                  <a:srgbClr val="FF0000"/>
                </a:solidFill>
                <a:latin typeface="Times New Roman" panose="02020603050405020304" pitchFamily="18" charset="0"/>
                <a:cs typeface="Times New Roman" panose="02020603050405020304" pitchFamily="18" charset="0"/>
              </a:rPr>
              <a:t>Trò chơi: </a:t>
            </a:r>
            <a:endParaRPr lang="vi-VN" altLang="en-US" sz="5400" dirty="0">
              <a:solidFill>
                <a:srgbClr val="FF0000"/>
              </a:solidFill>
              <a:latin typeface="Times New Roman" panose="02020603050405020304" pitchFamily="18" charset="0"/>
              <a:cs typeface="Times New Roman" panose="02020603050405020304" pitchFamily="18" charset="0"/>
            </a:endParaRPr>
          </a:p>
          <a:p>
            <a:pPr algn="l"/>
            <a:r>
              <a:rPr lang="vi-VN" altLang="en-US" sz="5400" dirty="0">
                <a:solidFill>
                  <a:srgbClr val="FF0000"/>
                </a:solidFill>
                <a:latin typeface="Times New Roman" panose="02020603050405020304" pitchFamily="18" charset="0"/>
                <a:cs typeface="Times New Roman" panose="02020603050405020304" pitchFamily="18" charset="0"/>
              </a:rPr>
              <a:t>    “Chọn quà sinh nhật cho búp bê”</a:t>
            </a:r>
          </a:p>
        </p:txBody>
      </p:sp>
      <p:pic>
        <p:nvPicPr>
          <p:cNvPr id="7" name="Picture 6"/>
          <p:cNvPicPr>
            <a:picLocks noChangeAspect="1"/>
          </p:cNvPicPr>
          <p:nvPr/>
        </p:nvPicPr>
        <p:blipFill>
          <a:blip r:embed="rId4"/>
          <a:stretch>
            <a:fillRect/>
          </a:stretch>
        </p:blipFill>
        <p:spPr>
          <a:xfrm>
            <a:off x="-585470" y="-76200"/>
            <a:ext cx="12801600" cy="8074025"/>
          </a:xfrm>
          <a:prstGeom prst="rect">
            <a:avLst/>
          </a:prstGeom>
        </p:spPr>
      </p:pic>
      <p:sp>
        <p:nvSpPr>
          <p:cNvPr id="2" name="Text Box 1"/>
          <p:cNvSpPr txBox="1"/>
          <p:nvPr/>
        </p:nvSpPr>
        <p:spPr>
          <a:xfrm>
            <a:off x="1609725" y="961162"/>
            <a:ext cx="8649970" cy="1754326"/>
          </a:xfrm>
          <a:prstGeom prst="rect">
            <a:avLst/>
          </a:prstGeom>
          <a:noFill/>
        </p:spPr>
        <p:txBody>
          <a:bodyPr wrap="square" rtlCol="0">
            <a:spAutoFit/>
          </a:bodyPr>
          <a:lstStyle/>
          <a:p>
            <a:pPr algn="ctr"/>
            <a:r>
              <a:rPr lang="vi-VN" altLang="en-US" sz="5400" dirty="0">
                <a:solidFill>
                  <a:srgbClr val="FF0000"/>
                </a:solidFill>
                <a:latin typeface="Times New Roman" panose="02020603050405020304" pitchFamily="18" charset="0"/>
                <a:cs typeface="Times New Roman" panose="02020603050405020304" pitchFamily="18" charset="0"/>
              </a:rPr>
              <a:t> </a:t>
            </a:r>
            <a:r>
              <a:rPr lang="en-US" altLang="en-US" sz="5400" dirty="0" err="1">
                <a:solidFill>
                  <a:srgbClr val="FF0000"/>
                </a:solidFill>
                <a:latin typeface="Times New Roman" panose="02020603050405020304" pitchFamily="18" charset="0"/>
                <a:cs typeface="Times New Roman" panose="02020603050405020304" pitchFamily="18" charset="0"/>
              </a:rPr>
              <a:t>Trò</a:t>
            </a:r>
            <a:r>
              <a:rPr lang="en-US" altLang="en-US" sz="5400" dirty="0">
                <a:solidFill>
                  <a:srgbClr val="FF0000"/>
                </a:solidFill>
                <a:latin typeface="Times New Roman" panose="02020603050405020304" pitchFamily="18" charset="0"/>
                <a:cs typeface="Times New Roman" panose="02020603050405020304" pitchFamily="18" charset="0"/>
              </a:rPr>
              <a:t> </a:t>
            </a:r>
            <a:r>
              <a:rPr lang="en-US" altLang="en-US" sz="5400" dirty="0" err="1">
                <a:solidFill>
                  <a:srgbClr val="FF0000"/>
                </a:solidFill>
                <a:latin typeface="Times New Roman" panose="02020603050405020304" pitchFamily="18" charset="0"/>
                <a:cs typeface="Times New Roman" panose="02020603050405020304" pitchFamily="18" charset="0"/>
              </a:rPr>
              <a:t>chơi</a:t>
            </a:r>
            <a:r>
              <a:rPr lang="en-US" altLang="en-US" sz="5400" dirty="0">
                <a:solidFill>
                  <a:srgbClr val="FF0000"/>
                </a:solidFill>
                <a:latin typeface="Times New Roman" panose="02020603050405020304" pitchFamily="18" charset="0"/>
                <a:cs typeface="Times New Roman" panose="02020603050405020304" pitchFamily="18" charset="0"/>
              </a:rPr>
              <a:t> 1: “</a:t>
            </a:r>
            <a:r>
              <a:rPr lang="vi-VN" altLang="en-US" sz="5400" dirty="0">
                <a:solidFill>
                  <a:srgbClr val="FF0000"/>
                </a:solidFill>
                <a:latin typeface="Times New Roman" panose="02020603050405020304" pitchFamily="18" charset="0"/>
                <a:cs typeface="Times New Roman" panose="02020603050405020304" pitchFamily="18" charset="0"/>
              </a:rPr>
              <a:t>Thi xem ai đúng</a:t>
            </a:r>
            <a:r>
              <a:rPr lang="en-US" altLang="en-US" sz="5400" dirty="0">
                <a:solidFill>
                  <a:srgbClr val="FF0000"/>
                </a:solidFill>
                <a:latin typeface="Times New Roman" panose="02020603050405020304" pitchFamily="18" charset="0"/>
                <a:cs typeface="Times New Roman" panose="02020603050405020304" pitchFamily="18" charset="0"/>
              </a:rPr>
              <a:t>”</a:t>
            </a:r>
          </a:p>
        </p:txBody>
      </p:sp>
      <p:sp>
        <p:nvSpPr>
          <p:cNvPr id="8" name="Text Box 7"/>
          <p:cNvSpPr txBox="1"/>
          <p:nvPr/>
        </p:nvSpPr>
        <p:spPr>
          <a:xfrm>
            <a:off x="1575566" y="3237009"/>
            <a:ext cx="7754620" cy="2677656"/>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tặng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rổ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tô</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mai</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nhé!</a:t>
            </a: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nói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chọn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bánh</a:t>
            </a:r>
            <a:r>
              <a:rPr lang="en-US"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pic>
        <p:nvPicPr>
          <p:cNvPr id="4" name="Content Placeholder 3" descr="be3b6afa82037b4fbd957df3cd1fbc71.jpg"/>
          <p:cNvPicPr>
            <a:picLocks noGrp="1" noChangeAspect="1"/>
          </p:cNvPicPr>
          <p:nvPr>
            <p:ph sz="half" idx="1"/>
          </p:nvPr>
        </p:nvPicPr>
        <p:blipFill>
          <a:blip r:embed="rId2" cstate="print"/>
          <a:stretch>
            <a:fillRect/>
          </a:stretch>
        </p:blipFill>
        <p:spPr>
          <a:xfrm>
            <a:off x="609600" y="2362200"/>
            <a:ext cx="5376545" cy="3028315"/>
          </a:xfrm>
        </p:spPr>
      </p:pic>
      <p:pic>
        <p:nvPicPr>
          <p:cNvPr id="10" name="Content Placeholder 9" descr="hình nền 3"/>
          <p:cNvPicPr>
            <a:picLocks noGrp="1" noChangeAspect="1"/>
          </p:cNvPicPr>
          <p:nvPr>
            <p:ph sz="half" idx="2"/>
          </p:nvPr>
        </p:nvPicPr>
        <p:blipFill>
          <a:blip r:embed="rId3"/>
          <a:stretch>
            <a:fillRect/>
          </a:stretch>
        </p:blipFill>
        <p:spPr>
          <a:xfrm>
            <a:off x="0" y="22860"/>
            <a:ext cx="12192000" cy="6835775"/>
          </a:xfrm>
          <a:prstGeom prst="rect">
            <a:avLst/>
          </a:prstGeom>
        </p:spPr>
      </p:pic>
      <p:sp>
        <p:nvSpPr>
          <p:cNvPr id="5" name="TextBox 4"/>
          <p:cNvSpPr txBox="1"/>
          <p:nvPr/>
        </p:nvSpPr>
        <p:spPr>
          <a:xfrm>
            <a:off x="1447800" y="1219200"/>
            <a:ext cx="9418955" cy="2491740"/>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                   </a:t>
            </a:r>
            <a:r>
              <a:rPr lang="en-US" sz="4800" dirty="0">
                <a:solidFill>
                  <a:srgbClr val="FF0000"/>
                </a:solidFill>
                <a:latin typeface="Times New Roman" panose="02020603050405020304" pitchFamily="18" charset="0"/>
                <a:cs typeface="Times New Roman" panose="02020603050405020304" pitchFamily="18" charset="0"/>
              </a:rPr>
              <a:t> </a:t>
            </a:r>
            <a:r>
              <a:rPr lang="vi-VN" altLang="en-US" sz="6000" dirty="0">
                <a:solidFill>
                  <a:srgbClr val="FF0000"/>
                </a:solidFill>
                <a:latin typeface="Times New Roman" panose="02020603050405020304" pitchFamily="18" charset="0"/>
                <a:cs typeface="Times New Roman" panose="02020603050405020304" pitchFamily="18" charset="0"/>
              </a:rPr>
              <a:t>K</a:t>
            </a:r>
            <a:r>
              <a:rPr lang="en-US" sz="6000" dirty="0" err="1">
                <a:solidFill>
                  <a:srgbClr val="FF0000"/>
                </a:solidFill>
                <a:latin typeface="Times New Roman" panose="02020603050405020304" pitchFamily="18" charset="0"/>
                <a:cs typeface="Times New Roman" panose="02020603050405020304" pitchFamily="18" charset="0"/>
              </a:rPr>
              <a:t>ết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thúc</a:t>
            </a:r>
          </a:p>
          <a:p>
            <a:pPr algn="ctr"/>
            <a:r>
              <a:rPr lang="en-US" sz="4800">
                <a:solidFill>
                  <a:schemeClr val="accent5">
                    <a:lumMod val="10000"/>
                  </a:schemeClr>
                </a:solidFill>
                <a:latin typeface="Times New Roman" panose="02020603050405020304" pitchFamily="18" charset="0"/>
                <a:cs typeface="Times New Roman" panose="02020603050405020304" pitchFamily="18" charset="0"/>
              </a:rPr>
              <a:t>Cô </a:t>
            </a:r>
            <a:r>
              <a:rPr lang="vi-VN" altLang="en-US" sz="4800">
                <a:solidFill>
                  <a:schemeClr val="accent5">
                    <a:lumMod val="10000"/>
                  </a:schemeClr>
                </a:solidFill>
                <a:latin typeface="Times New Roman" panose="02020603050405020304" pitchFamily="18" charset="0"/>
                <a:cs typeface="Times New Roman" panose="02020603050405020304" pitchFamily="18" charset="0"/>
              </a:rPr>
              <a:t>nhận xét giờ học và chuyển</a:t>
            </a:r>
          </a:p>
          <a:p>
            <a:pPr algn="ctr"/>
            <a:r>
              <a:rPr lang="vi-VN" altLang="en-US" sz="4800">
                <a:solidFill>
                  <a:schemeClr val="accent5">
                    <a:lumMod val="10000"/>
                  </a:schemeClr>
                </a:solidFill>
                <a:latin typeface="Times New Roman" panose="02020603050405020304" pitchFamily="18" charset="0"/>
                <a:cs typeface="Times New Roman" panose="02020603050405020304" pitchFamily="18" charset="0"/>
              </a:rPr>
              <a:t> hoạt động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cstate="print">
            <a:lum/>
          </a:blip>
          <a:srcRect/>
          <a:stretch>
            <a:fillRect l="-10000" r="-10000"/>
          </a:stretch>
        </a:blipFill>
        <a:effectLst/>
      </p:bgPr>
    </p:bg>
    <p:spTree>
      <p:nvGrpSpPr>
        <p:cNvPr id="1" name=""/>
        <p:cNvGrpSpPr/>
        <p:nvPr/>
      </p:nvGrpSpPr>
      <p:grpSpPr>
        <a:xfrm>
          <a:off x="0" y="0"/>
          <a:ext cx="0" cy="0"/>
          <a:chOff x="0" y="0"/>
          <a:chExt cx="0" cy="0"/>
        </a:xfrm>
      </p:grpSpPr>
      <p:pic>
        <p:nvPicPr>
          <p:cNvPr id="6" name="Content Placeholder 5" descr="ảnh nền 1"/>
          <p:cNvPicPr>
            <a:picLocks noGrp="1" noChangeAspect="1"/>
          </p:cNvPicPr>
          <p:nvPr>
            <p:ph sz="half" idx="1"/>
          </p:nvPr>
        </p:nvPicPr>
        <p:blipFill>
          <a:blip r:embed="rId7"/>
          <a:stretch>
            <a:fillRect/>
          </a:stretch>
        </p:blipFill>
        <p:spPr>
          <a:xfrm>
            <a:off x="1524000" y="0"/>
            <a:ext cx="9144000" cy="6837045"/>
          </a:xfrm>
          <a:prstGeom prst="rect">
            <a:avLst/>
          </a:prstGeom>
        </p:spPr>
      </p:pic>
      <p:sp>
        <p:nvSpPr>
          <p:cNvPr id="2" name="Title 1"/>
          <p:cNvSpPr>
            <a:spLocks noGrp="1"/>
          </p:cNvSpPr>
          <p:nvPr>
            <p:ph type="title"/>
          </p:nvPr>
        </p:nvSpPr>
        <p:spPr/>
        <p:txBody>
          <a:bodyPr>
            <a:normAutofit/>
          </a:bodyPr>
          <a:lstStyle/>
          <a:p>
            <a:r>
              <a:rPr lang="vi-VN" dirty="0"/>
              <a:t>Cô và trẻ đọc bài thơ: Cái Bát</a:t>
            </a:r>
          </a:p>
        </p:txBody>
      </p:sp>
      <p:pic>
        <p:nvPicPr>
          <p:cNvPr id="11" name="nhạc mùa hè đến">
            <a:hlinkClick r:id="" action="ppaction://media"/>
          </p:cNvPr>
          <p:cNvPicPr>
            <a:picLocks noGrp="1"/>
          </p:cNvPicPr>
          <p:nvPr>
            <p:ph sz="half" idx="2"/>
            <a:videoFile r:link="rId2"/>
            <p:extLst>
              <p:ext uri="{DAA4B4D4-6D71-4841-9C94-3DE7FCFB9230}">
                <p14:media xmlns:p14="http://schemas.microsoft.com/office/powerpoint/2010/main" r:link="rId1"/>
              </p:ext>
            </p:extLst>
          </p:nvPr>
        </p:nvPicPr>
        <p:blipFill>
          <a:blip r:embed="rId8"/>
          <a:stretch>
            <a:fillRect/>
          </a:stretch>
        </p:blipFill>
        <p:spPr>
          <a:xfrm>
            <a:off x="6922669" y="1600200"/>
            <a:ext cx="2543759" cy="4525963"/>
          </a:xfrm>
          <a:prstGeom prst="rect">
            <a:avLst/>
          </a:prstGeom>
        </p:spPr>
      </p:pic>
      <p:sp>
        <p:nvSpPr>
          <p:cNvPr id="4" name="Rectangle 3"/>
          <p:cNvSpPr/>
          <p:nvPr/>
        </p:nvSpPr>
        <p:spPr>
          <a:xfrm>
            <a:off x="4814225" y="762000"/>
            <a:ext cx="309880" cy="706755"/>
          </a:xfrm>
          <a:prstGeom prst="rect">
            <a:avLst/>
          </a:prstGeom>
          <a:noFill/>
        </p:spPr>
        <p:txBody>
          <a:bodyPr wrap="none" lIns="91440" tIns="45720" rIns="91440" bIns="45720">
            <a:spAutoFit/>
          </a:bodyPr>
          <a:lstStyle/>
          <a:p>
            <a:pPr algn="ctr"/>
            <a:endParaRPr lang="en-US" sz="4000" b="1" cap="none" spc="0" dirty="0">
              <a:ln w="10541" cmpd="sng">
                <a:solidFill>
                  <a:schemeClr val="accent1">
                    <a:shade val="88000"/>
                    <a:satMod val="110000"/>
                  </a:schemeClr>
                </a:solidFill>
                <a:prstDash val="solid"/>
              </a:ln>
              <a:solidFill>
                <a:srgbClr val="FF0000"/>
              </a:solidFill>
              <a:effectLst/>
            </a:endParaRPr>
          </a:p>
        </p:txBody>
      </p:sp>
      <p:pic>
        <p:nvPicPr>
          <p:cNvPr id="5" name="Picture 4" descr="ảnh nền 2"/>
          <p:cNvPicPr>
            <a:picLocks noChangeAspect="1"/>
          </p:cNvPicPr>
          <p:nvPr/>
        </p:nvPicPr>
        <p:blipFill>
          <a:blip r:embed="rId9"/>
          <a:stretch>
            <a:fillRect/>
          </a:stretch>
        </p:blipFill>
        <p:spPr>
          <a:xfrm>
            <a:off x="-609600" y="-76200"/>
            <a:ext cx="12769850" cy="7971155"/>
          </a:xfrm>
          <a:prstGeom prst="rect">
            <a:avLst/>
          </a:prstGeom>
        </p:spPr>
      </p:pic>
      <p:pic>
        <p:nvPicPr>
          <p:cNvPr id="7" name="Picture 6"/>
          <p:cNvPicPr>
            <a:picLocks noChangeAspect="1"/>
          </p:cNvPicPr>
          <p:nvPr/>
        </p:nvPicPr>
        <p:blipFill>
          <a:blip r:embed="rId10"/>
          <a:stretch>
            <a:fillRect/>
          </a:stretch>
        </p:blipFill>
        <p:spPr>
          <a:xfrm>
            <a:off x="-622041" y="-127636"/>
            <a:ext cx="12801600" cy="8074025"/>
          </a:xfrm>
          <a:prstGeom prst="rect">
            <a:avLst/>
          </a:prstGeom>
        </p:spPr>
      </p:pic>
      <p:sp>
        <p:nvSpPr>
          <p:cNvPr id="9" name="Text Box 8"/>
          <p:cNvSpPr txBox="1"/>
          <p:nvPr/>
        </p:nvSpPr>
        <p:spPr>
          <a:xfrm>
            <a:off x="2336165" y="1554286"/>
            <a:ext cx="7519670" cy="1572260"/>
          </a:xfrm>
          <a:prstGeom prst="rect">
            <a:avLst/>
          </a:prstGeom>
          <a:noFill/>
        </p:spPr>
        <p:txBody>
          <a:bodyPr wrap="square" rtlCol="0">
            <a:noAutofit/>
          </a:bodyPr>
          <a:lstStyle/>
          <a:p>
            <a:r>
              <a:rPr lang="vi-VN" altLang="en-US" sz="5400" dirty="0">
                <a:solidFill>
                  <a:srgbClr val="FF0000"/>
                </a:solidFill>
                <a:latin typeface="Times New Roman" panose="02020603050405020304" pitchFamily="18" charset="0"/>
                <a:cs typeface="Times New Roman" panose="02020603050405020304" pitchFamily="18" charset="0"/>
              </a:rPr>
              <a:t>Hoạt động gây hứng thú</a:t>
            </a:r>
            <a:r>
              <a:rPr lang="vi-VN" altLang="en-US" sz="4800" dirty="0">
                <a:solidFill>
                  <a:srgbClr val="FF0000"/>
                </a:solidFill>
                <a:latin typeface="Times New Roman" panose="02020603050405020304" pitchFamily="18" charset="0"/>
                <a:cs typeface="Times New Roman" panose="02020603050405020304" pitchFamily="18" charset="0"/>
              </a:rPr>
              <a:t>:</a:t>
            </a:r>
          </a:p>
          <a:p>
            <a:r>
              <a:rPr lang="vi-VN" altLang="en-US" sz="4800" dirty="0">
                <a:solidFill>
                  <a:schemeClr val="tx1"/>
                </a:solidFill>
                <a:latin typeface="Times New Roman" panose="02020603050405020304" pitchFamily="18" charset="0"/>
                <a:cs typeface="Times New Roman" panose="02020603050405020304" pitchFamily="18" charset="0"/>
              </a:rPr>
              <a:t>  Cô và trẻ cùng hát bài “Sắp đến tết rồi” </a:t>
            </a:r>
          </a:p>
          <a:p>
            <a:r>
              <a:rPr lang="vi-VN" altLang="en-US" sz="4800" dirty="0">
                <a:latin typeface="Times New Roman" panose="02020603050405020304" pitchFamily="18" charset="0"/>
                <a:cs typeface="Times New Roman" panose="02020603050405020304" pitchFamily="18" charset="0"/>
              </a:rPr>
              <a:t>- Cô trò chuyện dẫn dắt trẻ vào bài</a:t>
            </a:r>
            <a:r>
              <a:rPr lang="vi-VN" altLang="en-US" sz="4800" dirty="0">
                <a:solidFill>
                  <a:srgbClr val="FF0000"/>
                </a:solidFill>
                <a:latin typeface="Times New Roman" panose="02020603050405020304" pitchFamily="18" charset="0"/>
                <a:cs typeface="Times New Roman" panose="02020603050405020304" pitchFamily="18" charset="0"/>
              </a:rPr>
              <a:t> </a:t>
            </a:r>
          </a:p>
        </p:txBody>
      </p:sp>
      <p:pic>
        <p:nvPicPr>
          <p:cNvPr id="3" name="6240243770063">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11457635" y="6553200"/>
            <a:ext cx="479425" cy="680401"/>
          </a:xfrm>
          <a:prstGeom prst="rect">
            <a:avLst/>
          </a:prstGeom>
        </p:spPr>
      </p:pic>
    </p:spTree>
  </p:cSld>
  <p:clrMapOvr>
    <a:masterClrMapping/>
  </p:clrMapOvr>
  <p:timing>
    <p:tnLst>
      <p:par>
        <p:cTn id="1" dur="indefinite" restart="never" nodeType="tmRoot">
          <p:childTnLst>
            <p:video>
              <p:cMediaNode>
                <p:cTn id="2" fill="hold" display="1">
                  <p:stCondLst>
                    <p:cond delay="indefinite"/>
                  </p:stCondLst>
                </p:cTn>
                <p:tgtEl>
                  <p:spTgt spid="11"/>
                </p:tgtEl>
              </p:cMediaNode>
            </p:video>
            <p:seq concurrent="1" nextAc="seek">
              <p:cTn id="3" restart="whenNotActive" fill="hold" evtFilter="cancelBubble" nodeType="interactiveSeq">
                <p:stCondLst>
                  <p:cond evt="onClick" delay="0">
                    <p:tgtEl>
                      <p:spTgt spid="11"/>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11"/>
                                        </p:tgtEl>
                                      </p:cBhvr>
                                    </p:cmd>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video>
              <p:cMediaNode vol="80000">
                <p:cTn id="13"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4" name="Picture 3" descr="ảnh nền 1"/>
          <p:cNvPicPr>
            <a:picLocks noChangeAspect="1"/>
          </p:cNvPicPr>
          <p:nvPr/>
        </p:nvPicPr>
        <p:blipFill>
          <a:blip r:embed="rId3"/>
          <a:stretch>
            <a:fillRect/>
          </a:stretch>
        </p:blipFill>
        <p:spPr>
          <a:xfrm>
            <a:off x="1524000" y="0"/>
            <a:ext cx="9144000" cy="6858000"/>
          </a:xfrm>
          <a:prstGeom prst="rect">
            <a:avLst/>
          </a:prstGeom>
        </p:spPr>
      </p:pic>
      <p:pic>
        <p:nvPicPr>
          <p:cNvPr id="8" name="Picture 7" descr="ảnh nền 2"/>
          <p:cNvPicPr>
            <a:picLocks noChangeAspect="1"/>
          </p:cNvPicPr>
          <p:nvPr/>
        </p:nvPicPr>
        <p:blipFill>
          <a:blip r:embed="rId4"/>
          <a:stretch>
            <a:fillRect/>
          </a:stretch>
        </p:blipFill>
        <p:spPr>
          <a:xfrm>
            <a:off x="-4445" y="635"/>
            <a:ext cx="12220575" cy="6858000"/>
          </a:xfrm>
          <a:prstGeom prst="rect">
            <a:avLst/>
          </a:prstGeom>
        </p:spPr>
      </p:pic>
      <p:sp>
        <p:nvSpPr>
          <p:cNvPr id="5" name="Text Box 4"/>
          <p:cNvSpPr txBox="1"/>
          <p:nvPr/>
        </p:nvSpPr>
        <p:spPr>
          <a:xfrm>
            <a:off x="2590800" y="2514600"/>
            <a:ext cx="7647305" cy="1938020"/>
          </a:xfrm>
          <a:prstGeom prst="rect">
            <a:avLst/>
          </a:prstGeom>
          <a:noFill/>
        </p:spPr>
        <p:txBody>
          <a:bodyPr wrap="square" rtlCol="0">
            <a:spAutoFit/>
          </a:bodyPr>
          <a:lstStyle/>
          <a:p>
            <a:r>
              <a:rPr lang="vi-VN" altLang="en-US" sz="6000">
                <a:solidFill>
                  <a:srgbClr val="FF0000"/>
                </a:solidFill>
                <a:latin typeface="Times New Roman" panose="02020603050405020304" pitchFamily="18" charset="0"/>
                <a:cs typeface="Times New Roman" panose="02020603050405020304" pitchFamily="18" charset="0"/>
              </a:rPr>
              <a:t>Nhận biết đồ chơi </a:t>
            </a:r>
          </a:p>
          <a:p>
            <a:r>
              <a:rPr lang="vi-VN" altLang="en-US" sz="6000">
                <a:solidFill>
                  <a:srgbClr val="FF0000"/>
                </a:solidFill>
                <a:latin typeface="Times New Roman" panose="02020603050405020304" pitchFamily="18" charset="0"/>
                <a:cs typeface="Times New Roman" panose="02020603050405020304" pitchFamily="18" charset="0"/>
              </a:rPr>
              <a:t>có màu đỏ</a:t>
            </a:r>
          </a:p>
        </p:txBody>
      </p:sp>
      <p:pic>
        <p:nvPicPr>
          <p:cNvPr id="7" name="Picture 6"/>
          <p:cNvPicPr>
            <a:picLocks noChangeAspect="1"/>
          </p:cNvPicPr>
          <p:nvPr/>
        </p:nvPicPr>
        <p:blipFill>
          <a:blip r:embed="rId2"/>
          <a:stretch>
            <a:fillRect/>
          </a:stretch>
        </p:blipFill>
        <p:spPr>
          <a:xfrm>
            <a:off x="-585470" y="-76200"/>
            <a:ext cx="12801600" cy="8074025"/>
          </a:xfrm>
          <a:prstGeom prst="rect">
            <a:avLst/>
          </a:prstGeom>
        </p:spPr>
      </p:pic>
      <p:sp>
        <p:nvSpPr>
          <p:cNvPr id="3" name="Text Box 2"/>
          <p:cNvSpPr txBox="1"/>
          <p:nvPr/>
        </p:nvSpPr>
        <p:spPr>
          <a:xfrm>
            <a:off x="2057400" y="2514600"/>
            <a:ext cx="7259955" cy="1107996"/>
          </a:xfrm>
          <a:prstGeom prst="rect">
            <a:avLst/>
          </a:prstGeom>
          <a:noFill/>
        </p:spPr>
        <p:txBody>
          <a:bodyPr wrap="square" rtlCol="0">
            <a:spAutoFit/>
          </a:bodyPr>
          <a:lstStyle/>
          <a:p>
            <a:pPr algn="ctr"/>
            <a:r>
              <a:rPr lang="en-US" altLang="en-US" sz="6600" dirty="0">
                <a:solidFill>
                  <a:srgbClr val="FF0000"/>
                </a:solidFill>
                <a:latin typeface="Times New Roman" panose="02020603050405020304" pitchFamily="18" charset="0"/>
                <a:cs typeface="Times New Roman" panose="02020603050405020304" pitchFamily="18" charset="0"/>
              </a:rPr>
              <a:t> NBTN: </a:t>
            </a:r>
            <a:r>
              <a:rPr lang="en-US" altLang="en-US" sz="6600" dirty="0" err="1">
                <a:solidFill>
                  <a:srgbClr val="FF0000"/>
                </a:solidFill>
                <a:latin typeface="Times New Roman" panose="02020603050405020304" pitchFamily="18" charset="0"/>
                <a:cs typeface="Times New Roman" panose="02020603050405020304" pitchFamily="18" charset="0"/>
              </a:rPr>
              <a:t>Hoa</a:t>
            </a:r>
            <a:r>
              <a:rPr lang="en-US" altLang="en-US" sz="6600" dirty="0">
                <a:solidFill>
                  <a:srgbClr val="FF0000"/>
                </a:solidFill>
                <a:latin typeface="Times New Roman" panose="02020603050405020304" pitchFamily="18" charset="0"/>
                <a:cs typeface="Times New Roman" panose="02020603050405020304" pitchFamily="18" charset="0"/>
              </a:rPr>
              <a:t> </a:t>
            </a:r>
            <a:r>
              <a:rPr lang="en-US" altLang="en-US" sz="6600" dirty="0" err="1">
                <a:solidFill>
                  <a:srgbClr val="FF0000"/>
                </a:solidFill>
                <a:latin typeface="Times New Roman" panose="02020603050405020304" pitchFamily="18" charset="0"/>
                <a:cs typeface="Times New Roman" panose="02020603050405020304" pitchFamily="18" charset="0"/>
              </a:rPr>
              <a:t>hồng</a:t>
            </a:r>
            <a:endParaRPr lang="en-US" altLang="en-US" sz="66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09600" y="900430"/>
            <a:ext cx="4343400" cy="207137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04800" y="3619500"/>
            <a:ext cx="5658485" cy="1352550"/>
          </a:xfrm>
          <a:prstGeom prst="rect">
            <a:avLst/>
          </a:prstGeom>
          <a:noFill/>
        </p:spPr>
        <p:txBody>
          <a:bodyPr wrap="square" rtlCol="0">
            <a:noAutofit/>
          </a:bodyPr>
          <a:lstStyle/>
          <a:p>
            <a:r>
              <a:rPr lang="vi-VN" altLang="en-US" sz="4000">
                <a:solidFill>
                  <a:srgbClr val="FF0000"/>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12489815" cy="7025640"/>
          </a:xfrm>
          <a:prstGeom prst="rect">
            <a:avLst/>
          </a:prstGeom>
        </p:spPr>
      </p:pic>
      <p:sp>
        <p:nvSpPr>
          <p:cNvPr id="12" name="Flowchart: Alternate Process 11"/>
          <p:cNvSpPr/>
          <p:nvPr/>
        </p:nvSpPr>
        <p:spPr>
          <a:xfrm>
            <a:off x="533400" y="990600"/>
            <a:ext cx="4217670" cy="1720215"/>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Text Box 12"/>
          <p:cNvSpPr txBox="1"/>
          <p:nvPr/>
        </p:nvSpPr>
        <p:spPr>
          <a:xfrm>
            <a:off x="779780" y="1295400"/>
            <a:ext cx="4003040" cy="707886"/>
          </a:xfrm>
          <a:prstGeom prst="rect">
            <a:avLst/>
          </a:prstGeom>
          <a:noFill/>
        </p:spPr>
        <p:txBody>
          <a:bodyPr wrap="square" rtlCol="0">
            <a:spAutoFit/>
          </a:bodyPr>
          <a:lstStyle/>
          <a:p>
            <a:r>
              <a:rPr lang="vi-VN" altLang="en-US" sz="4000" dirty="0">
                <a:solidFill>
                  <a:srgbClr val="FF0000"/>
                </a:solidFill>
                <a:latin typeface="Times New Roman" panose="02020603050405020304" pitchFamily="18" charset="0"/>
                <a:cs typeface="Times New Roman" panose="02020603050405020304" pitchFamily="18" charset="0"/>
              </a:rPr>
              <a:t>Cô có hoa gì đây?</a:t>
            </a:r>
          </a:p>
        </p:txBody>
      </p:sp>
      <p:sp>
        <p:nvSpPr>
          <p:cNvPr id="14" name="Right Arrow 13"/>
          <p:cNvSpPr/>
          <p:nvPr/>
        </p:nvSpPr>
        <p:spPr>
          <a:xfrm>
            <a:off x="5257800" y="2057400"/>
            <a:ext cx="533400" cy="228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Left Arrow 14"/>
          <p:cNvSpPr/>
          <p:nvPr/>
        </p:nvSpPr>
        <p:spPr>
          <a:xfrm>
            <a:off x="5465445" y="4419600"/>
            <a:ext cx="554355" cy="2286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lowchart: Alternate Process 16"/>
          <p:cNvSpPr/>
          <p:nvPr/>
        </p:nvSpPr>
        <p:spPr>
          <a:xfrm>
            <a:off x="304801" y="4114799"/>
            <a:ext cx="4038600" cy="1765935"/>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dirty="0"/>
          </a:p>
        </p:txBody>
      </p:sp>
      <p:sp>
        <p:nvSpPr>
          <p:cNvPr id="18" name="Text Box 17"/>
          <p:cNvSpPr txBox="1"/>
          <p:nvPr/>
        </p:nvSpPr>
        <p:spPr>
          <a:xfrm>
            <a:off x="763906" y="4419600"/>
            <a:ext cx="3120390" cy="768350"/>
          </a:xfrm>
          <a:prstGeom prst="rect">
            <a:avLst/>
          </a:prstGeom>
          <a:noFill/>
        </p:spPr>
        <p:txBody>
          <a:bodyPr wrap="square" rtlCol="0">
            <a:spAutoFit/>
          </a:bodyPr>
          <a:lstStyle/>
          <a:p>
            <a:r>
              <a:rPr lang="vi-VN" altLang="en-US" sz="4400" dirty="0">
                <a:solidFill>
                  <a:srgbClr val="FF0000"/>
                </a:solidFill>
                <a:latin typeface="Times New Roman" panose="02020603050405020304" pitchFamily="18" charset="0"/>
                <a:cs typeface="Times New Roman" panose="02020603050405020304" pitchFamily="18" charset="0"/>
              </a:rPr>
              <a:t>Hoa hồng</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392" y="1378500"/>
            <a:ext cx="5060950" cy="4116239"/>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09600" y="900430"/>
            <a:ext cx="4343400" cy="207137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04800" y="3619500"/>
            <a:ext cx="5658485" cy="1352550"/>
          </a:xfrm>
          <a:prstGeom prst="rect">
            <a:avLst/>
          </a:prstGeom>
          <a:noFill/>
        </p:spPr>
        <p:txBody>
          <a:bodyPr wrap="square" rtlCol="0">
            <a:noAutofit/>
          </a:bodyPr>
          <a:lstStyle/>
          <a:p>
            <a:r>
              <a:rPr lang="vi-VN" altLang="en-US" sz="4000">
                <a:solidFill>
                  <a:srgbClr val="FF0000"/>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12489815" cy="7025640"/>
          </a:xfrm>
          <a:prstGeom prst="rect">
            <a:avLst/>
          </a:prstGeom>
        </p:spPr>
      </p:pic>
      <p:sp>
        <p:nvSpPr>
          <p:cNvPr id="12" name="Flowchart: Alternate Process 11"/>
          <p:cNvSpPr/>
          <p:nvPr/>
        </p:nvSpPr>
        <p:spPr>
          <a:xfrm>
            <a:off x="304800" y="990600"/>
            <a:ext cx="4446270" cy="2366308"/>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Text Box 12"/>
          <p:cNvSpPr txBox="1"/>
          <p:nvPr/>
        </p:nvSpPr>
        <p:spPr>
          <a:xfrm>
            <a:off x="779780" y="1295400"/>
            <a:ext cx="4003040" cy="1323439"/>
          </a:xfrm>
          <a:prstGeom prst="rect">
            <a:avLst/>
          </a:prstGeom>
          <a:noFill/>
        </p:spPr>
        <p:txBody>
          <a:bodyPr wrap="square" rtlCol="0">
            <a:spAutoFit/>
          </a:bodyPr>
          <a:lstStyle/>
          <a:p>
            <a:r>
              <a:rPr lang="vi-VN" altLang="en-US" sz="4000" dirty="0">
                <a:solidFill>
                  <a:srgbClr val="FF0000"/>
                </a:solidFill>
                <a:latin typeface="Times New Roman" panose="02020603050405020304" pitchFamily="18" charset="0"/>
                <a:cs typeface="Times New Roman" panose="02020603050405020304" pitchFamily="18" charset="0"/>
              </a:rPr>
              <a:t>Hoa hồng có màu gì?</a:t>
            </a:r>
          </a:p>
        </p:txBody>
      </p:sp>
      <p:sp>
        <p:nvSpPr>
          <p:cNvPr id="14" name="Right Arrow 13"/>
          <p:cNvSpPr/>
          <p:nvPr/>
        </p:nvSpPr>
        <p:spPr>
          <a:xfrm>
            <a:off x="5257800" y="2057400"/>
            <a:ext cx="533400" cy="228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Left Arrow 14"/>
          <p:cNvSpPr/>
          <p:nvPr/>
        </p:nvSpPr>
        <p:spPr>
          <a:xfrm>
            <a:off x="5465445" y="4419600"/>
            <a:ext cx="554355" cy="2286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lowchart: Alternate Process 16"/>
          <p:cNvSpPr/>
          <p:nvPr/>
        </p:nvSpPr>
        <p:spPr>
          <a:xfrm>
            <a:off x="304800" y="4114800"/>
            <a:ext cx="4446269" cy="226695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Text Box 17"/>
          <p:cNvSpPr txBox="1"/>
          <p:nvPr/>
        </p:nvSpPr>
        <p:spPr>
          <a:xfrm>
            <a:off x="399415" y="4186446"/>
            <a:ext cx="4383405" cy="1446550"/>
          </a:xfrm>
          <a:prstGeom prst="rect">
            <a:avLst/>
          </a:prstGeom>
          <a:noFill/>
        </p:spPr>
        <p:txBody>
          <a:bodyPr wrap="square" rtlCol="0">
            <a:spAutoFit/>
          </a:bodyPr>
          <a:lstStyle/>
          <a:p>
            <a:r>
              <a:rPr lang="vi-VN" altLang="en-US" sz="4400" dirty="0">
                <a:solidFill>
                  <a:srgbClr val="FF0000"/>
                </a:solidFill>
                <a:latin typeface="Times New Roman" panose="02020603050405020304" pitchFamily="18" charset="0"/>
                <a:cs typeface="Times New Roman" panose="02020603050405020304" pitchFamily="18" charset="0"/>
              </a:rPr>
              <a:t>-</a:t>
            </a:r>
            <a:r>
              <a:rPr lang="vi-VN" altLang="en-US" sz="4400" dirty="0">
                <a:solidFill>
                  <a:srgbClr val="002060"/>
                </a:solidFill>
                <a:latin typeface="Times New Roman" panose="02020603050405020304" pitchFamily="18" charset="0"/>
                <a:cs typeface="Times New Roman" panose="02020603050405020304" pitchFamily="18" charset="0"/>
              </a:rPr>
              <a:t> </a:t>
            </a:r>
            <a:r>
              <a:rPr lang="vi-VN" altLang="en-US" sz="4400" dirty="0">
                <a:solidFill>
                  <a:srgbClr val="FF0000"/>
                </a:solidFill>
                <a:latin typeface="Times New Roman" panose="02020603050405020304" pitchFamily="18" charset="0"/>
                <a:cs typeface="Times New Roman" panose="02020603050405020304" pitchFamily="18" charset="0"/>
              </a:rPr>
              <a:t>Cánh hoa hồng như thế nào?</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107" y="1341120"/>
            <a:ext cx="5658489" cy="50406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09600" y="900430"/>
            <a:ext cx="4343400" cy="207137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04800" y="3619500"/>
            <a:ext cx="5658485" cy="1352550"/>
          </a:xfrm>
          <a:prstGeom prst="rect">
            <a:avLst/>
          </a:prstGeom>
          <a:noFill/>
        </p:spPr>
        <p:txBody>
          <a:bodyPr wrap="square" rtlCol="0">
            <a:noAutofit/>
          </a:bodyPr>
          <a:lstStyle/>
          <a:p>
            <a:r>
              <a:rPr lang="vi-VN" altLang="en-US" sz="4000">
                <a:solidFill>
                  <a:srgbClr val="FF0000"/>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12489815" cy="7025640"/>
          </a:xfrm>
          <a:prstGeom prst="rect">
            <a:avLst/>
          </a:prstGeom>
        </p:spPr>
      </p:pic>
      <p:sp>
        <p:nvSpPr>
          <p:cNvPr id="12" name="Flowchart: Alternate Process 11"/>
          <p:cNvSpPr/>
          <p:nvPr/>
        </p:nvSpPr>
        <p:spPr>
          <a:xfrm>
            <a:off x="304800" y="1642110"/>
            <a:ext cx="4616880" cy="3082290"/>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Text Box 12"/>
          <p:cNvSpPr txBox="1"/>
          <p:nvPr/>
        </p:nvSpPr>
        <p:spPr>
          <a:xfrm>
            <a:off x="918640" y="2588205"/>
            <a:ext cx="4003040" cy="1323439"/>
          </a:xfrm>
          <a:prstGeom prst="rect">
            <a:avLst/>
          </a:prstGeom>
          <a:noFill/>
        </p:spPr>
        <p:txBody>
          <a:bodyPr wrap="square" rtlCol="0">
            <a:spAutoFit/>
          </a:bodyPr>
          <a:lstStyle/>
          <a:p>
            <a:r>
              <a:rPr lang="vi-VN" altLang="en-US" sz="4000" dirty="0">
                <a:solidFill>
                  <a:srgbClr val="FF0000"/>
                </a:solidFill>
                <a:latin typeface="Times New Roman" panose="02020603050405020304" pitchFamily="18" charset="0"/>
                <a:cs typeface="Times New Roman" panose="02020603050405020304" pitchFamily="18" charset="0"/>
              </a:rPr>
              <a:t>Hoa hồng có các bộ phận gì?</a:t>
            </a:r>
          </a:p>
        </p:txBody>
      </p:sp>
      <p:sp>
        <p:nvSpPr>
          <p:cNvPr id="14" name="Right Arrow 13"/>
          <p:cNvSpPr/>
          <p:nvPr/>
        </p:nvSpPr>
        <p:spPr>
          <a:xfrm>
            <a:off x="5257800" y="2057400"/>
            <a:ext cx="533400" cy="228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Left Arrow 14"/>
          <p:cNvSpPr/>
          <p:nvPr/>
        </p:nvSpPr>
        <p:spPr>
          <a:xfrm>
            <a:off x="5465445" y="4419600"/>
            <a:ext cx="554355" cy="2286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4742" y="1240304"/>
            <a:ext cx="5759457" cy="4719186"/>
          </a:xfrm>
          <a:prstGeom prst="rect">
            <a:avLst/>
          </a:prstGeom>
        </p:spPr>
      </p:pic>
    </p:spTree>
    <p:extLst>
      <p:ext uri="{BB962C8B-B14F-4D97-AF65-F5344CB8AC3E}">
        <p14:creationId xmlns:p14="http://schemas.microsoft.com/office/powerpoint/2010/main" val="3711890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102" y="0"/>
            <a:ext cx="12160898" cy="6858000"/>
          </a:xfrm>
          <a:prstGeom prst="rect">
            <a:avLst/>
          </a:prstGeom>
        </p:spPr>
      </p:pic>
      <p:sp>
        <p:nvSpPr>
          <p:cNvPr id="3" name="TextBox 2"/>
          <p:cNvSpPr txBox="1"/>
          <p:nvPr/>
        </p:nvSpPr>
        <p:spPr>
          <a:xfrm>
            <a:off x="3200400" y="1828800"/>
            <a:ext cx="5029200" cy="2400657"/>
          </a:xfrm>
          <a:prstGeom prst="rect">
            <a:avLst/>
          </a:prstGeom>
          <a:noFill/>
        </p:spPr>
        <p:txBody>
          <a:bodyPr wrap="square" rtlCol="0">
            <a:spAutoFit/>
          </a:bodyPr>
          <a:lstStyle/>
          <a:p>
            <a:pPr algn="ctr"/>
            <a:r>
              <a:rPr lang="en-US" altLang="en-US" sz="6600" dirty="0">
                <a:solidFill>
                  <a:srgbClr val="FF0000"/>
                </a:solidFill>
                <a:latin typeface="Times New Roman" panose="02020603050405020304" pitchFamily="18" charset="0"/>
                <a:cs typeface="Times New Roman" panose="02020603050405020304" pitchFamily="18" charset="0"/>
              </a:rPr>
              <a:t>NBTN: </a:t>
            </a:r>
            <a:r>
              <a:rPr lang="en-US" altLang="en-US" sz="6600" dirty="0" err="1">
                <a:solidFill>
                  <a:srgbClr val="FF0000"/>
                </a:solidFill>
                <a:latin typeface="Times New Roman" panose="02020603050405020304" pitchFamily="18" charset="0"/>
                <a:cs typeface="Times New Roman" panose="02020603050405020304" pitchFamily="18" charset="0"/>
              </a:rPr>
              <a:t>Hoa</a:t>
            </a:r>
            <a:r>
              <a:rPr lang="en-US" altLang="en-US" sz="6600" dirty="0">
                <a:solidFill>
                  <a:srgbClr val="FF0000"/>
                </a:solidFill>
                <a:latin typeface="Times New Roman" panose="02020603050405020304" pitchFamily="18" charset="0"/>
                <a:cs typeface="Times New Roman" panose="02020603050405020304" pitchFamily="18" charset="0"/>
              </a:rPr>
              <a:t> </a:t>
            </a:r>
            <a:r>
              <a:rPr lang="en-US" altLang="en-US" sz="6600" dirty="0" err="1">
                <a:solidFill>
                  <a:srgbClr val="FF0000"/>
                </a:solidFill>
                <a:latin typeface="Times New Roman" panose="02020603050405020304" pitchFamily="18" charset="0"/>
                <a:cs typeface="Times New Roman" panose="02020603050405020304" pitchFamily="18" charset="0"/>
              </a:rPr>
              <a:t>đồng</a:t>
            </a:r>
            <a:r>
              <a:rPr lang="en-US" altLang="en-US" sz="6600" dirty="0">
                <a:solidFill>
                  <a:srgbClr val="FF0000"/>
                </a:solidFill>
                <a:latin typeface="Times New Roman" panose="02020603050405020304" pitchFamily="18" charset="0"/>
                <a:cs typeface="Times New Roman" panose="02020603050405020304" pitchFamily="18" charset="0"/>
              </a:rPr>
              <a:t> </a:t>
            </a:r>
            <a:r>
              <a:rPr lang="en-US" altLang="en-US" sz="6600" dirty="0" err="1">
                <a:solidFill>
                  <a:srgbClr val="FF0000"/>
                </a:solidFill>
                <a:latin typeface="Times New Roman" panose="02020603050405020304" pitchFamily="18" charset="0"/>
                <a:cs typeface="Times New Roman" panose="02020603050405020304" pitchFamily="18" charset="0"/>
              </a:rPr>
              <a:t>tiền</a:t>
            </a:r>
            <a:endParaRPr lang="en-US" altLang="en-US" sz="6600" dirty="0">
              <a:solidFill>
                <a:srgbClr val="FF000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48648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09600" y="900430"/>
            <a:ext cx="4343400" cy="207137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04800" y="3619500"/>
            <a:ext cx="5658485" cy="1352550"/>
          </a:xfrm>
          <a:prstGeom prst="rect">
            <a:avLst/>
          </a:prstGeom>
          <a:noFill/>
        </p:spPr>
        <p:txBody>
          <a:bodyPr wrap="square" rtlCol="0">
            <a:noAutofit/>
          </a:bodyPr>
          <a:lstStyle/>
          <a:p>
            <a:r>
              <a:rPr lang="vi-VN" altLang="en-US" sz="4000">
                <a:solidFill>
                  <a:srgbClr val="FF0000"/>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67640"/>
            <a:ext cx="12489815" cy="7025640"/>
          </a:xfrm>
          <a:prstGeom prst="rect">
            <a:avLst/>
          </a:prstGeom>
        </p:spPr>
      </p:pic>
      <p:sp>
        <p:nvSpPr>
          <p:cNvPr id="12" name="Flowchart: Alternate Process 11"/>
          <p:cNvSpPr/>
          <p:nvPr/>
        </p:nvSpPr>
        <p:spPr>
          <a:xfrm>
            <a:off x="533400" y="990600"/>
            <a:ext cx="4217670" cy="1720215"/>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Text Box 12"/>
          <p:cNvSpPr txBox="1"/>
          <p:nvPr/>
        </p:nvSpPr>
        <p:spPr>
          <a:xfrm>
            <a:off x="779780" y="1295400"/>
            <a:ext cx="4003040" cy="1938992"/>
          </a:xfrm>
          <a:prstGeom prst="rect">
            <a:avLst/>
          </a:prstGeom>
          <a:noFill/>
        </p:spPr>
        <p:txBody>
          <a:bodyPr wrap="square" rtlCol="0">
            <a:spAutoFit/>
          </a:bodyPr>
          <a:lstStyle/>
          <a:p>
            <a:r>
              <a:rPr lang="vi-VN" altLang="en-US" sz="4000" dirty="0">
                <a:solidFill>
                  <a:srgbClr val="FF0000"/>
                </a:solidFill>
                <a:latin typeface="Times New Roman" panose="02020603050405020304" pitchFamily="18" charset="0"/>
                <a:cs typeface="Times New Roman" panose="02020603050405020304" pitchFamily="18" charset="0"/>
              </a:rPr>
              <a:t>Cô có hình ảnh gì đây?</a:t>
            </a:r>
          </a:p>
          <a:p>
            <a:endParaRPr lang="vi-VN" altLang="en-US" sz="4000" dirty="0">
              <a:solidFill>
                <a:srgbClr val="00206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5257800" y="2057400"/>
            <a:ext cx="533400" cy="228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Left Arrow 14"/>
          <p:cNvSpPr/>
          <p:nvPr/>
        </p:nvSpPr>
        <p:spPr>
          <a:xfrm>
            <a:off x="5465445" y="4419600"/>
            <a:ext cx="554355" cy="2286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7" name="Flowchart: Alternate Process 16"/>
          <p:cNvSpPr/>
          <p:nvPr/>
        </p:nvSpPr>
        <p:spPr>
          <a:xfrm>
            <a:off x="908685" y="4114800"/>
            <a:ext cx="3739515" cy="1676400"/>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8" name="Text Box 17"/>
          <p:cNvSpPr txBox="1"/>
          <p:nvPr/>
        </p:nvSpPr>
        <p:spPr>
          <a:xfrm>
            <a:off x="1082040" y="4340225"/>
            <a:ext cx="3120390" cy="1446550"/>
          </a:xfrm>
          <a:prstGeom prst="rect">
            <a:avLst/>
          </a:prstGeom>
          <a:noFill/>
        </p:spPr>
        <p:txBody>
          <a:bodyPr wrap="square" rtlCol="0">
            <a:spAutoFit/>
          </a:bodyPr>
          <a:lstStyle/>
          <a:p>
            <a:pPr algn="ctr"/>
            <a:r>
              <a:rPr lang="vi-VN" altLang="en-US" sz="4400" dirty="0">
                <a:solidFill>
                  <a:srgbClr val="FF0000"/>
                </a:solidFill>
                <a:latin typeface="Times New Roman" panose="02020603050405020304" pitchFamily="18" charset="0"/>
                <a:cs typeface="Times New Roman" panose="02020603050405020304" pitchFamily="18" charset="0"/>
              </a:rPr>
              <a:t>Hoa đồng tiền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9485" y="900430"/>
            <a:ext cx="4773816" cy="508127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owchart: Alternate Process 10"/>
          <p:cNvSpPr/>
          <p:nvPr/>
        </p:nvSpPr>
        <p:spPr>
          <a:xfrm>
            <a:off x="609600" y="900430"/>
            <a:ext cx="4343400" cy="2071370"/>
          </a:xfrm>
          <a:prstGeom prst="flowChartAlternateProcess">
            <a:avLst/>
          </a:prstGeom>
          <a:solidFill>
            <a:schemeClr val="tx2">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4" name="Text Box 3"/>
          <p:cNvSpPr txBox="1"/>
          <p:nvPr/>
        </p:nvSpPr>
        <p:spPr>
          <a:xfrm>
            <a:off x="304800" y="3619500"/>
            <a:ext cx="5658485" cy="1352550"/>
          </a:xfrm>
          <a:prstGeom prst="rect">
            <a:avLst/>
          </a:prstGeom>
          <a:noFill/>
        </p:spPr>
        <p:txBody>
          <a:bodyPr wrap="square" rtlCol="0">
            <a:noAutofit/>
          </a:bodyPr>
          <a:lstStyle/>
          <a:p>
            <a:r>
              <a:rPr lang="vi-VN" altLang="en-US" sz="4000">
                <a:solidFill>
                  <a:srgbClr val="FF0000"/>
                </a:solidFill>
              </a:rPr>
              <a:t>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06" y="-203091"/>
            <a:ext cx="12489815" cy="7025640"/>
          </a:xfrm>
          <a:prstGeom prst="rect">
            <a:avLst/>
          </a:prstGeom>
        </p:spPr>
      </p:pic>
      <p:sp>
        <p:nvSpPr>
          <p:cNvPr id="12" name="Flowchart: Alternate Process 11"/>
          <p:cNvSpPr/>
          <p:nvPr/>
        </p:nvSpPr>
        <p:spPr>
          <a:xfrm>
            <a:off x="1295400" y="2514600"/>
            <a:ext cx="3657599" cy="1981200"/>
          </a:xfrm>
          <a:prstGeom prst="flowChartAlternateProcess">
            <a:avLst/>
          </a:prstGeom>
          <a:solidFill>
            <a:schemeClr val="accent1">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 name="Text Box 12"/>
          <p:cNvSpPr txBox="1"/>
          <p:nvPr/>
        </p:nvSpPr>
        <p:spPr>
          <a:xfrm>
            <a:off x="1447800" y="2933701"/>
            <a:ext cx="4017644" cy="1323439"/>
          </a:xfrm>
          <a:prstGeom prst="rect">
            <a:avLst/>
          </a:prstGeom>
          <a:noFill/>
        </p:spPr>
        <p:txBody>
          <a:bodyPr wrap="square" rtlCol="0">
            <a:spAutoFit/>
          </a:bodyPr>
          <a:lstStyle/>
          <a:p>
            <a:r>
              <a:rPr lang="vi-VN" altLang="en-US" sz="4000" dirty="0">
                <a:solidFill>
                  <a:srgbClr val="FF0000"/>
                </a:solidFill>
                <a:latin typeface="Times New Roman" panose="02020603050405020304" pitchFamily="18" charset="0"/>
                <a:cs typeface="Times New Roman" panose="02020603050405020304" pitchFamily="18" charset="0"/>
              </a:rPr>
              <a:t>Hoa có màu gì?</a:t>
            </a:r>
          </a:p>
          <a:p>
            <a:endParaRPr lang="vi-VN" altLang="en-US" sz="4000" dirty="0">
              <a:solidFill>
                <a:srgbClr val="002060"/>
              </a:solidFill>
              <a:latin typeface="Times New Roman" panose="02020603050405020304" pitchFamily="18" charset="0"/>
              <a:cs typeface="Times New Roman" panose="02020603050405020304" pitchFamily="18" charset="0"/>
            </a:endParaRPr>
          </a:p>
        </p:txBody>
      </p:sp>
      <p:sp>
        <p:nvSpPr>
          <p:cNvPr id="14" name="Right Arrow 13"/>
          <p:cNvSpPr/>
          <p:nvPr/>
        </p:nvSpPr>
        <p:spPr>
          <a:xfrm>
            <a:off x="5257800" y="2057400"/>
            <a:ext cx="533400" cy="228600"/>
          </a:xfrm>
          <a:prstGeom prst="righ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5" name="Left Arrow 14"/>
          <p:cNvSpPr/>
          <p:nvPr/>
        </p:nvSpPr>
        <p:spPr>
          <a:xfrm>
            <a:off x="5465445" y="4419600"/>
            <a:ext cx="554355" cy="228600"/>
          </a:xfrm>
          <a:prstGeom prst="leftArrow">
            <a:avLst/>
          </a:prstGeom>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6438" y="381000"/>
            <a:ext cx="5828364" cy="6056249"/>
          </a:xfrm>
          <a:prstGeom prst="rect">
            <a:avLst/>
          </a:prstGeom>
        </p:spPr>
      </p:pic>
    </p:spTree>
    <p:extLst>
      <p:ext uri="{BB962C8B-B14F-4D97-AF65-F5344CB8AC3E}">
        <p14:creationId xmlns:p14="http://schemas.microsoft.com/office/powerpoint/2010/main" val="1552927113"/>
      </p:ext>
    </p:extLst>
  </p:cSld>
  <p:clrMapOvr>
    <a:masterClrMapping/>
  </p:clrMapOvr>
</p:sld>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306</Words>
  <Application>Microsoft Office PowerPoint</Application>
  <PresentationFormat>Widescreen</PresentationFormat>
  <Paragraphs>37</Paragraphs>
  <Slides>13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Times New Roman</vt:lpstr>
      <vt:lpstr>Arial</vt:lpstr>
      <vt:lpstr>1_Default Design</vt:lpstr>
      <vt:lpstr>     LĨNH VỰC PHÁT TRIỂN NGÔN NGỮ NBPB: Hoa hồng- hoa đồng tiền Đối tượng: 24-36 tháng </vt:lpstr>
      <vt:lpstr>Cô và trẻ đọc bài thơ: Cái Bát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Nam Duy</cp:lastModifiedBy>
  <cp:revision>51</cp:revision>
  <dcterms:created xsi:type="dcterms:W3CDTF">2006-08-16T00:00:00Z</dcterms:created>
  <dcterms:modified xsi:type="dcterms:W3CDTF">2026-01-28T13:20:20Z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BAFF3A3A068145F9BCB964E2D492F2D6_13</vt:lpwstr>
  </property>
  <property fmtid="{D5CDD505-2E9C-101B-9397-08002B2CF9AE}" pid="3" name="KSOProductBuildVer">
    <vt:lpwstr>1033-12.2.0.19307</vt:lpwstr>
  </property>
</Properties>
</file>