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83" r:id="rId2"/>
    <p:sldId id="265" r:id="rId3"/>
    <p:sldId id="257" r:id="rId4"/>
    <p:sldId id="259" r:id="rId5"/>
    <p:sldId id="275" r:id="rId6"/>
    <p:sldId id="264" r:id="rId7"/>
    <p:sldId id="266" r:id="rId8"/>
    <p:sldId id="258" r:id="rId9"/>
    <p:sldId id="280" r:id="rId10"/>
    <p:sldId id="282" r:id="rId1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73" autoAdjust="0"/>
  </p:normalViewPr>
  <p:slideViewPr>
    <p:cSldViewPr showGuides="1">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044000" y="540000"/>
            <a:ext cx="16200000" cy="1080000"/>
          </a:xfrm>
        </p:spPr>
        <p:txBody>
          <a:bodyPr wrap="square" lIns="0" tIns="0" rIns="0" bIns="0">
            <a:normAutofit/>
          </a:bodyPr>
          <a:lstStyle>
            <a:lvl1pPr algn="l" fontAlgn="base">
              <a:defRPr sz="4800">
                <a:solidFill>
                  <a:schemeClr val="tx1"/>
                </a:solidFill>
              </a:defRPr>
            </a:lvl1pPr>
          </a:lstStyle>
          <a:p>
            <a:r>
              <a:rPr lang="en-US" dirty="0"/>
              <a:t>Click to add title</a:t>
            </a:r>
          </a:p>
        </p:txBody>
      </p:sp>
      <p:sp>
        <p:nvSpPr>
          <p:cNvPr id="3" name="日期占位符 2"/>
          <p:cNvSpPr>
            <a:spLocks noGrp="1"/>
          </p:cNvSpPr>
          <p:nvPr>
            <p:ph type="dt" sz="half" idx="10"/>
            <p:custDataLst>
              <p:tags r:id="rId2"/>
            </p:custDataLst>
          </p:nvPr>
        </p:nvSpPr>
        <p:spPr/>
        <p:txBody>
          <a:bodyPr wrap="square">
            <a:normAutofit/>
          </a:bodyPr>
          <a:lstStyle/>
          <a:p>
            <a:r>
              <a:rPr lang="en-US"/>
              <a:t>Date Area</a:t>
            </a:r>
          </a:p>
        </p:txBody>
      </p:sp>
      <p:sp>
        <p:nvSpPr>
          <p:cNvPr id="4" name="页脚占位符 3"/>
          <p:cNvSpPr>
            <a:spLocks noGrp="1"/>
          </p:cNvSpPr>
          <p:nvPr>
            <p:ph type="ftr" sz="quarter" idx="11"/>
            <p:custDataLst>
              <p:tags r:id="rId3"/>
            </p:custDataLst>
          </p:nvPr>
        </p:nvSpPr>
        <p:spPr/>
        <p:txBody>
          <a:bodyPr/>
          <a:lstStyle/>
          <a:p>
            <a:endParaRPr lang="en-US" dirty="0"/>
          </a:p>
        </p:txBody>
      </p:sp>
      <p:sp>
        <p:nvSpPr>
          <p:cNvPr id="5" name="灯片编号占位符 4"/>
          <p:cNvSpPr>
            <a:spLocks noGrp="1"/>
          </p:cNvSpPr>
          <p:nvPr>
            <p:ph type="sldNum" sz="quarter" idx="12"/>
            <p:custDataLst>
              <p:tags r:id="rId4"/>
            </p:custDataLst>
          </p:nvPr>
        </p:nvSpPr>
        <p:spPr/>
        <p:txBody>
          <a:bodyPr wrap="square">
            <a:normAutofit/>
          </a:body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2ADC2-BB6C-1390-409C-D45C1978E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13">
            <a:extLst>
              <a:ext uri="{FF2B5EF4-FFF2-40B4-BE49-F238E27FC236}">
                <a16:creationId xmlns:a16="http://schemas.microsoft.com/office/drawing/2014/main" id="{823E9576-0E49-8BBB-80EF-66995AE35E4D}"/>
              </a:ext>
            </a:extLst>
          </p:cNvPr>
          <p:cNvSpPr txBox="1"/>
          <p:nvPr/>
        </p:nvSpPr>
        <p:spPr>
          <a:xfrm>
            <a:off x="4495800" y="190500"/>
            <a:ext cx="9660826" cy="1815465"/>
          </a:xfrm>
          <a:prstGeom prst="rect">
            <a:avLst/>
          </a:prstGeom>
        </p:spPr>
        <p:txBody>
          <a:bodyPr wrap="square" lIns="0" tIns="0" rIns="0" bIns="0" rtlCol="0" anchor="t">
            <a:spAutoFit/>
          </a:bodyPr>
          <a:lstStyle/>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PHƯỜNG PHÚC LỢI </a:t>
            </a:r>
          </a:p>
          <a:p>
            <a:pPr algn="ctr">
              <a:lnSpc>
                <a:spcPts val="4720"/>
              </a:lnSpc>
            </a:pPr>
            <a:r>
              <a:rPr lang="en-US" sz="32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p>
          <a:p>
            <a:pPr algn="ctr">
              <a:lnSpc>
                <a:spcPts val="4720"/>
              </a:lnSpc>
              <a:spcBef>
                <a:spcPct val="0"/>
              </a:spcBef>
            </a:pPr>
            <a:endParaRPr lang="en-US" sz="3370" dirty="0">
              <a:solidFill>
                <a:srgbClr val="000000"/>
              </a:solidFill>
              <a:latin typeface="Handyman"/>
              <a:ea typeface="Handyman"/>
              <a:cs typeface="Handyman"/>
              <a:sym typeface="Handyman"/>
            </a:endParaRPr>
          </a:p>
        </p:txBody>
      </p:sp>
      <p:pic>
        <p:nvPicPr>
          <p:cNvPr id="5" name="Picture 4">
            <a:extLst>
              <a:ext uri="{FF2B5EF4-FFF2-40B4-BE49-F238E27FC236}">
                <a16:creationId xmlns:a16="http://schemas.microsoft.com/office/drawing/2014/main" id="{3048F149-C0ED-922B-22C5-C9EE3D9E5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1564" y="1638300"/>
            <a:ext cx="2184872" cy="2135600"/>
          </a:xfrm>
          <a:prstGeom prst="rect">
            <a:avLst/>
          </a:prstGeom>
        </p:spPr>
      </p:pic>
      <p:sp>
        <p:nvSpPr>
          <p:cNvPr id="6" name="TextBox 14">
            <a:extLst>
              <a:ext uri="{FF2B5EF4-FFF2-40B4-BE49-F238E27FC236}">
                <a16:creationId xmlns:a16="http://schemas.microsoft.com/office/drawing/2014/main" id="{8A68C759-FD16-25D4-CF42-A89299E5D0C8}"/>
              </a:ext>
            </a:extLst>
          </p:cNvPr>
          <p:cNvSpPr txBox="1"/>
          <p:nvPr/>
        </p:nvSpPr>
        <p:spPr>
          <a:xfrm>
            <a:off x="3048000" y="3619500"/>
            <a:ext cx="12877800" cy="4605813"/>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FF0000"/>
                </a:solidFill>
                <a:latin typeface="+mj-lt"/>
                <a:ea typeface="Handyman"/>
                <a:cs typeface="Handyman"/>
                <a:sym typeface="Handyman"/>
              </a:rPr>
              <a:t>LÀM QUEN VĂN HỌC</a:t>
            </a:r>
          </a:p>
          <a:p>
            <a:pPr algn="ctr">
              <a:lnSpc>
                <a:spcPct val="150000"/>
              </a:lnSpc>
              <a:spcBef>
                <a:spcPct val="0"/>
              </a:spcBef>
            </a:pPr>
            <a:r>
              <a:rPr lang="vi-VN" sz="7200" b="1" dirty="0">
                <a:solidFill>
                  <a:srgbClr val="FF0000"/>
                </a:solidFill>
                <a:latin typeface="+mj-lt"/>
                <a:ea typeface="Handyman"/>
                <a:cs typeface="Handyman"/>
                <a:sym typeface="Handyman"/>
              </a:rPr>
              <a:t>Đề tài: Thơ “</a:t>
            </a:r>
            <a:r>
              <a:rPr lang="en-US" sz="7200" b="1" dirty="0">
                <a:solidFill>
                  <a:srgbClr val="FF0000"/>
                </a:solidFill>
                <a:latin typeface="+mj-lt"/>
                <a:ea typeface="Handyman"/>
                <a:cs typeface="Handyman"/>
                <a:sym typeface="Handyman"/>
              </a:rPr>
              <a:t> </a:t>
            </a:r>
            <a:r>
              <a:rPr lang="en-US" sz="7200" b="1" dirty="0">
                <a:solidFill>
                  <a:srgbClr val="FF0000"/>
                </a:solidFill>
                <a:latin typeface="Times New Roman" panose="02020603050405020304" pitchFamily="18" charset="0"/>
                <a:ea typeface="Handyman"/>
                <a:cs typeface="Times New Roman" panose="02020603050405020304" pitchFamily="18" charset="0"/>
                <a:sym typeface="Handyman"/>
              </a:rPr>
              <a:t>Hoa </a:t>
            </a:r>
            <a:r>
              <a:rPr lang="en-US" sz="7200" b="1" dirty="0" err="1">
                <a:solidFill>
                  <a:srgbClr val="FF0000"/>
                </a:solidFill>
                <a:latin typeface="Times New Roman" panose="02020603050405020304" pitchFamily="18" charset="0"/>
                <a:ea typeface="Handyman"/>
                <a:cs typeface="Times New Roman" panose="02020603050405020304" pitchFamily="18" charset="0"/>
                <a:sym typeface="Handyman"/>
              </a:rPr>
              <a:t>Nở</a:t>
            </a:r>
            <a:r>
              <a:rPr lang="en-US" sz="72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vi-VN" sz="7200" b="1" dirty="0">
                <a:solidFill>
                  <a:srgbClr val="FF0000"/>
                </a:solidFill>
                <a:latin typeface="Times New Roman" panose="02020603050405020304" pitchFamily="18" charset="0"/>
                <a:ea typeface="Handyman"/>
                <a:cs typeface="Times New Roman" panose="02020603050405020304" pitchFamily="18" charset="0"/>
                <a:sym typeface="Handyman"/>
              </a:rPr>
              <a:t>”</a:t>
            </a:r>
          </a:p>
          <a:p>
            <a:pPr algn="ctr">
              <a:lnSpc>
                <a:spcPct val="150000"/>
              </a:lnSpc>
              <a:spcBef>
                <a:spcPct val="0"/>
              </a:spcBef>
            </a:pPr>
            <a:r>
              <a:rPr lang="vi-VN" sz="5400" b="1" dirty="0">
                <a:solidFill>
                  <a:srgbClr val="000000"/>
                </a:solidFill>
                <a:latin typeface="+mj-lt"/>
                <a:ea typeface="Handyman"/>
                <a:cs typeface="Handyman"/>
                <a:sym typeface="Handyman"/>
              </a:rPr>
              <a:t>Đối tượng: 24-36 tháng</a:t>
            </a:r>
          </a:p>
        </p:txBody>
      </p:sp>
    </p:spTree>
    <p:extLst>
      <p:ext uri="{BB962C8B-B14F-4D97-AF65-F5344CB8AC3E}">
        <p14:creationId xmlns:p14="http://schemas.microsoft.com/office/powerpoint/2010/main" val="1397360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 y="-114300"/>
            <a:ext cx="18282285" cy="10268585"/>
          </a:xfrm>
          <a:prstGeom prst="rect">
            <a:avLst/>
          </a:prstGeom>
        </p:spPr>
      </p:pic>
      <p:sp>
        <p:nvSpPr>
          <p:cNvPr id="2" name="Text Box 1"/>
          <p:cNvSpPr txBox="1"/>
          <p:nvPr/>
        </p:nvSpPr>
        <p:spPr>
          <a:xfrm>
            <a:off x="4191000" y="3848100"/>
            <a:ext cx="10643235" cy="2122805"/>
          </a:xfrm>
          <a:prstGeom prst="rect">
            <a:avLst/>
          </a:prstGeom>
          <a:noFill/>
        </p:spPr>
        <p:txBody>
          <a:bodyPr wrap="square" rtlCol="0">
            <a:spAutoFit/>
          </a:bodyPr>
          <a:lstStyle/>
          <a:p>
            <a:r>
              <a:rPr lang="en-US"/>
              <a:t> </a:t>
            </a:r>
            <a:r>
              <a:rPr lang="vi-VN" altLang="en-US"/>
              <a:t> </a:t>
            </a:r>
            <a:r>
              <a:rPr lang="vi-VN" altLang="en-US" sz="6600">
                <a:solidFill>
                  <a:srgbClr val="FF0000"/>
                </a:solidFill>
                <a:latin typeface="Times New Roman" panose="02020603050405020304" pitchFamily="18" charset="0"/>
                <a:cs typeface="Times New Roman" panose="02020603050405020304" pitchFamily="18" charset="0"/>
              </a:rPr>
              <a:t>Cô nhận xét giờ hoc và      chuyển hoạt động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8288000" cy="10287000"/>
          </a:xfrm>
          <a:prstGeom prst="rect">
            <a:avLst/>
          </a:prstGeom>
        </p:spPr>
      </p:pic>
      <p:sp>
        <p:nvSpPr>
          <p:cNvPr id="3" name="TextBox 2"/>
          <p:cNvSpPr txBox="1"/>
          <p:nvPr/>
        </p:nvSpPr>
        <p:spPr>
          <a:xfrm>
            <a:off x="457200" y="2095500"/>
            <a:ext cx="7467600" cy="1014730"/>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1. </a:t>
            </a:r>
            <a:r>
              <a:rPr lang="en-US" sz="6000" dirty="0" err="1">
                <a:solidFill>
                  <a:srgbClr val="FF0000"/>
                </a:solidFill>
                <a:latin typeface="Times New Roman" panose="02020603050405020304" pitchFamily="18" charset="0"/>
                <a:cs typeface="Times New Roman" panose="02020603050405020304" pitchFamily="18" charset="0"/>
              </a:rPr>
              <a:t>Ổn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định</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tổ</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chức</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219200" y="3924300"/>
            <a:ext cx="16535400" cy="923330"/>
          </a:xfrm>
          <a:prstGeom prst="rect">
            <a:avLst/>
          </a:prstGeom>
          <a:noFill/>
        </p:spPr>
        <p:txBody>
          <a:bodyPr wrap="square" rtlCol="0">
            <a:spAutoFit/>
          </a:bodyPr>
          <a:lstStyle/>
          <a:p>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và</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cùng</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chơi</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trò</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chơi</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Chiếc</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túi</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kì</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diệu</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hơn 60 hình nền slide đẹp nhất - Hình nền máy t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0" y="4445"/>
            <a:ext cx="18357850" cy="10240010"/>
          </a:xfrm>
          <a:prstGeom prst="rect">
            <a:avLst/>
          </a:prstGeom>
        </p:spPr>
      </p:pic>
      <p:sp>
        <p:nvSpPr>
          <p:cNvPr id="4" name="TextBox 3"/>
          <p:cNvSpPr txBox="1"/>
          <p:nvPr/>
        </p:nvSpPr>
        <p:spPr>
          <a:xfrm>
            <a:off x="2743200" y="4756467"/>
            <a:ext cx="12559665" cy="2585323"/>
          </a:xfrm>
          <a:prstGeom prst="rect">
            <a:avLst/>
          </a:prstGeom>
          <a:noFill/>
        </p:spPr>
        <p:txBody>
          <a:bodyPr wrap="square" rtlCol="0">
            <a:spAutoFit/>
          </a:bodyPr>
          <a:lstStyle/>
          <a:p>
            <a:pPr marL="685800" indent="-685800" algn="ctr">
              <a:buFontTx/>
              <a:buChar char="-"/>
            </a:pP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giới thiệu tên bài thơ:</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Hoa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nở</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endPar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indent="0" algn="ctr">
              <a:buFontTx/>
              <a:buNone/>
            </a:pPr>
            <a:r>
              <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T</a:t>
            </a: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ác giả:</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Cao </a:t>
            </a:r>
            <a:r>
              <a:rPr lang="en-GB" alt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Ngọc</a:t>
            </a:r>
            <a:r>
              <a:rPr lang="en-GB"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Hà </a:t>
            </a:r>
            <a:endParaRPr lang="en-US"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algn="ct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Cô h</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ỏi</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trẻ</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sz="5400"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tên</a:t>
            </a:r>
            <a:r>
              <a:rPr 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vi-VN" altLang="en-US" sz="5400"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bài thơ? tên tác giả?</a:t>
            </a:r>
          </a:p>
        </p:txBody>
      </p:sp>
      <p:sp>
        <p:nvSpPr>
          <p:cNvPr id="7" name="Text Box 6"/>
          <p:cNvSpPr txBox="1"/>
          <p:nvPr/>
        </p:nvSpPr>
        <p:spPr>
          <a:xfrm>
            <a:off x="4343400" y="2552700"/>
            <a:ext cx="10959465" cy="2308324"/>
          </a:xfrm>
          <a:prstGeom prst="rect">
            <a:avLst/>
          </a:prstGeom>
          <a:noFill/>
        </p:spPr>
        <p:txBody>
          <a:bodyPr wrap="square" rtlCol="0">
            <a:spAutoFit/>
          </a:bodyPr>
          <a:lstStyle/>
          <a:p>
            <a:r>
              <a:rPr lang="en-US" altLang="en-US" sz="7200" dirty="0">
                <a:solidFill>
                  <a:srgbClr val="FF0000"/>
                </a:solidFill>
                <a:latin typeface="Times New Roman" panose="02020603050405020304" pitchFamily="18" charset="0"/>
                <a:cs typeface="Times New Roman" panose="02020603050405020304" pitchFamily="18" charset="0"/>
              </a:rPr>
              <a:t>2. </a:t>
            </a:r>
            <a:r>
              <a:rPr lang="en-US" altLang="en-US" sz="7200" dirty="0" err="1">
                <a:solidFill>
                  <a:srgbClr val="FF0000"/>
                </a:solidFill>
                <a:latin typeface="Times New Roman" panose="02020603050405020304" pitchFamily="18" charset="0"/>
                <a:cs typeface="Times New Roman" panose="02020603050405020304" pitchFamily="18" charset="0"/>
              </a:rPr>
              <a:t>Phương</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pháp</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tổ</a:t>
            </a:r>
            <a:r>
              <a:rPr lang="en-US" altLang="en-US" sz="7200" dirty="0">
                <a:solidFill>
                  <a:srgbClr val="FF0000"/>
                </a:solidFill>
                <a:latin typeface="Times New Roman" panose="02020603050405020304" pitchFamily="18" charset="0"/>
                <a:cs typeface="Times New Roman" panose="02020603050405020304" pitchFamily="18" charset="0"/>
              </a:rPr>
              <a:t> </a:t>
            </a:r>
            <a:r>
              <a:rPr lang="en-US" altLang="en-US" sz="7200" dirty="0" err="1">
                <a:solidFill>
                  <a:srgbClr val="FF0000"/>
                </a:solidFill>
                <a:latin typeface="Times New Roman" panose="02020603050405020304" pitchFamily="18" charset="0"/>
                <a:cs typeface="Times New Roman" panose="02020603050405020304" pitchFamily="18" charset="0"/>
              </a:rPr>
              <a:t>chức</a:t>
            </a:r>
            <a:r>
              <a:rPr lang="en-US" altLang="en-US" sz="7200" dirty="0">
                <a:solidFill>
                  <a:srgbClr val="FF0000"/>
                </a:solidFill>
                <a:latin typeface="Times New Roman" panose="02020603050405020304" pitchFamily="18" charset="0"/>
                <a:cs typeface="Times New Roman" panose="02020603050405020304" pitchFamily="18" charset="0"/>
              </a:rPr>
              <a:t> </a:t>
            </a:r>
          </a:p>
          <a:p>
            <a:r>
              <a:rPr lang="vi-VN" altLang="en-US" sz="7200" dirty="0">
                <a:solidFill>
                  <a:srgbClr val="FF0000"/>
                </a:solidFill>
                <a:latin typeface="Times New Roman" panose="02020603050405020304" pitchFamily="18" charset="0"/>
                <a:cs typeface="Times New Roman" panose="02020603050405020304" pitchFamily="18" charset="0"/>
              </a:rPr>
              <a:t>Lần 1: Cô đọc không tranh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1524000" y="342955"/>
            <a:ext cx="15925800" cy="882015"/>
          </a:xfrm>
          <a:prstGeom prst="rect">
            <a:avLst/>
          </a:prstGeom>
          <a:noFill/>
        </p:spPr>
        <p:txBody>
          <a:bodyPr wrap="square">
            <a:spAutoFit/>
          </a:bodyPr>
          <a:lstStyle/>
          <a:p>
            <a:pPr algn="ctr">
              <a:lnSpc>
                <a:spcPts val="6165"/>
              </a:lnSpc>
              <a:spcBef>
                <a:spcPct val="0"/>
              </a:spcBef>
            </a:pPr>
            <a:r>
              <a:rPr lang="vi-VN" sz="6600" b="1" dirty="0">
                <a:solidFill>
                  <a:srgbClr val="FF0000"/>
                </a:solidFill>
                <a:latin typeface="Times New Roman" panose="02020603050405020304" pitchFamily="18" charset="0"/>
                <a:ea typeface="Handyman"/>
                <a:cs typeface="Times New Roman" panose="02020603050405020304" pitchFamily="18" charset="0"/>
                <a:sym typeface="Handyman"/>
              </a:rPr>
              <a:t>Lần 2: Cô đọc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kết</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hợp</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tranh</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minh </a:t>
            </a:r>
            <a:r>
              <a:rPr lang="en-US" sz="6600" b="1" dirty="0" err="1">
                <a:solidFill>
                  <a:srgbClr val="FF0000"/>
                </a:solidFill>
                <a:latin typeface="Times New Roman" panose="02020603050405020304" pitchFamily="18" charset="0"/>
                <a:ea typeface="Handyman"/>
                <a:cs typeface="Times New Roman" panose="02020603050405020304" pitchFamily="18" charset="0"/>
                <a:sym typeface="Handyman"/>
              </a:rPr>
              <a:t>họa</a:t>
            </a:r>
          </a:p>
        </p:txBody>
      </p:sp>
      <p:pic>
        <p:nvPicPr>
          <p:cNvPr id="3" name="Picture 2">
            <a:extLst>
              <a:ext uri="{FF2B5EF4-FFF2-40B4-BE49-F238E27FC236}">
                <a16:creationId xmlns:a16="http://schemas.microsoft.com/office/drawing/2014/main" id="{CD76CB83-218D-00A7-0014-0BE406FB554C}"/>
              </a:ext>
            </a:extLst>
          </p:cNvPr>
          <p:cNvPicPr>
            <a:picLocks noChangeAspect="1"/>
          </p:cNvPicPr>
          <p:nvPr/>
        </p:nvPicPr>
        <p:blipFill>
          <a:blip r:embed="rId2"/>
          <a:stretch>
            <a:fillRect/>
          </a:stretch>
        </p:blipFill>
        <p:spPr>
          <a:xfrm>
            <a:off x="0" y="1485900"/>
            <a:ext cx="18288000" cy="8801099"/>
          </a:xfrm>
          <a:prstGeom prst="rect">
            <a:avLst/>
          </a:prstGeom>
        </p:spPr>
      </p:pic>
      <p:pic>
        <p:nvPicPr>
          <p:cNvPr id="9" name="Picture 8">
            <a:extLst>
              <a:ext uri="{FF2B5EF4-FFF2-40B4-BE49-F238E27FC236}">
                <a16:creationId xmlns:a16="http://schemas.microsoft.com/office/drawing/2014/main" id="{52F4A8C6-804D-00C1-E5A3-57A6D76A390A}"/>
              </a:ext>
            </a:extLst>
          </p:cNvPr>
          <p:cNvPicPr>
            <a:picLocks noChangeAspect="1"/>
          </p:cNvPicPr>
          <p:nvPr/>
        </p:nvPicPr>
        <p:blipFill>
          <a:blip r:embed="rId3"/>
          <a:stretch>
            <a:fillRect/>
          </a:stretch>
        </p:blipFill>
        <p:spPr>
          <a:xfrm>
            <a:off x="0" y="1485899"/>
            <a:ext cx="18288000" cy="8801099"/>
          </a:xfrm>
          <a:prstGeom prst="rect">
            <a:avLst/>
          </a:prstGeom>
        </p:spPr>
      </p:pic>
      <p:pic>
        <p:nvPicPr>
          <p:cNvPr id="11" name="Picture 10">
            <a:extLst>
              <a:ext uri="{FF2B5EF4-FFF2-40B4-BE49-F238E27FC236}">
                <a16:creationId xmlns:a16="http://schemas.microsoft.com/office/drawing/2014/main" id="{390D9E99-384F-C037-E5E7-98E3EFD0DF54}"/>
              </a:ext>
            </a:extLst>
          </p:cNvPr>
          <p:cNvPicPr>
            <a:picLocks noChangeAspect="1"/>
          </p:cNvPicPr>
          <p:nvPr/>
        </p:nvPicPr>
        <p:blipFill>
          <a:blip r:embed="rId4"/>
          <a:stretch>
            <a:fillRect/>
          </a:stretch>
        </p:blipFill>
        <p:spPr>
          <a:xfrm>
            <a:off x="0" y="1485897"/>
            <a:ext cx="18288000" cy="8801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42545"/>
            <a:ext cx="18343880" cy="10281920"/>
          </a:xfrm>
          <a:prstGeom prst="rect">
            <a:avLst/>
          </a:prstGeom>
        </p:spPr>
      </p:pic>
      <p:sp>
        <p:nvSpPr>
          <p:cNvPr id="3" name="Text Box 2"/>
          <p:cNvSpPr txBox="1"/>
          <p:nvPr/>
        </p:nvSpPr>
        <p:spPr>
          <a:xfrm>
            <a:off x="3428365" y="3619500"/>
            <a:ext cx="11628120" cy="3785652"/>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Cô giảng nội dung bài thơ</a:t>
            </a:r>
            <a:endParaRPr lang="vi-VN" altLang="en-US" sz="6000" dirty="0">
              <a:latin typeface="Times New Roman" panose="02020603050405020304" pitchFamily="18" charset="0"/>
              <a:cs typeface="Times New Roman" panose="02020603050405020304" pitchFamily="18" charset="0"/>
            </a:endParaRPr>
          </a:p>
          <a:p>
            <a:r>
              <a:rPr lang="vi-VN" sz="4000" dirty="0">
                <a:effectLst/>
                <a:latin typeface="Times New Roman" panose="02020603050405020304" pitchFamily="18" charset="0"/>
                <a:ea typeface="SimSun" panose="02010600030101010101" pitchFamily="2" charset="-122"/>
              </a:rPr>
              <a:t>Mỗi loài hoa đều có màu sắc và mùi hương đặc trưng riêng của nó, khi được chăm sóc và tưới nước thường xuyên xẽ cùng nở rất đẹp.</a:t>
            </a:r>
            <a:endParaRPr lang="en-GB" sz="4000" dirty="0">
              <a:effectLst/>
              <a:latin typeface="Times New Roman" panose="02020603050405020304" pitchFamily="18" charset="0"/>
              <a:ea typeface="SimSun" panose="02010600030101010101" pitchFamily="2" charset="-122"/>
            </a:endParaRPr>
          </a:p>
          <a:p>
            <a:endParaRPr lang="en-US" altLang="en-US" sz="5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2"/>
          <a:stretch>
            <a:fillRect/>
          </a:stretch>
        </p:blipFill>
        <p:spPr>
          <a:xfrm>
            <a:off x="0" y="0"/>
            <a:ext cx="18288000" cy="10287000"/>
          </a:xfrm>
          <a:prstGeom prst="rect">
            <a:avLst/>
          </a:prstGeom>
        </p:spPr>
      </p:pic>
      <p:sp>
        <p:nvSpPr>
          <p:cNvPr id="11" name="Flowchart: Preparation 10"/>
          <p:cNvSpPr/>
          <p:nvPr/>
        </p:nvSpPr>
        <p:spPr>
          <a:xfrm>
            <a:off x="4191000" y="190500"/>
            <a:ext cx="8760460" cy="1744980"/>
          </a:xfrm>
          <a:prstGeom prst="flowChartPreparation">
            <a:avLst/>
          </a:prstGeom>
          <a:solidFill>
            <a:schemeClr val="accent3">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Box 3"/>
          <p:cNvSpPr txBox="1"/>
          <p:nvPr/>
        </p:nvSpPr>
        <p:spPr>
          <a:xfrm>
            <a:off x="3200400" y="419100"/>
            <a:ext cx="11049000" cy="1014730"/>
          </a:xfrm>
          <a:prstGeom prst="rect">
            <a:avLst/>
          </a:prstGeom>
          <a:noFill/>
        </p:spPr>
        <p:txBody>
          <a:bodyPr wrap="square" rtlCol="0">
            <a:spAutoFit/>
          </a:bodyPr>
          <a:lstStyle/>
          <a:p>
            <a:pPr algn="ctr"/>
            <a:r>
              <a:rPr lang="en-US" sz="6000" dirty="0" err="1">
                <a:solidFill>
                  <a:srgbClr val="FF0000"/>
                </a:solidFill>
                <a:latin typeface="Times New Roman" panose="02020603050405020304" pitchFamily="18" charset="0"/>
                <a:cs typeface="Times New Roman" panose="02020603050405020304" pitchFamily="18" charset="0"/>
              </a:rPr>
              <a:t>Đàm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thoại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với</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trẻ</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66801" y="2325588"/>
            <a:ext cx="15124112" cy="4524315"/>
          </a:xfrm>
          <a:prstGeom prst="rect">
            <a:avLst/>
          </a:prstGeom>
          <a:noFill/>
        </p:spPr>
        <p:txBody>
          <a:bodyPr wrap="square" rtlCol="0">
            <a:spAutoFit/>
          </a:bodyPr>
          <a:lstStyle/>
          <a:p>
            <a:r>
              <a:rPr lang="vi-VN" sz="4000" dirty="0">
                <a:effectLst/>
                <a:latin typeface="Times New Roman" panose="02020603050405020304" pitchFamily="18" charset="0"/>
                <a:ea typeface="SimSun" panose="02010600030101010101" pitchFamily="2" charset="-122"/>
              </a:rPr>
              <a:t>+ Cô vừa đọc cho các con nghe bài thơ gì? (</a:t>
            </a:r>
            <a:r>
              <a:rPr lang="en-US" sz="4000" dirty="0">
                <a:solidFill>
                  <a:srgbClr val="000000"/>
                </a:solidFill>
                <a:effectLst/>
                <a:latin typeface="Times New Roman" panose="02020603050405020304" pitchFamily="18" charset="0"/>
                <a:ea typeface="SimSun" panose="02010600030101010101" pitchFamily="2" charset="-122"/>
              </a:rPr>
              <a:t>Hoa </a:t>
            </a:r>
            <a:r>
              <a:rPr lang="en-US" sz="4000" dirty="0" err="1">
                <a:solidFill>
                  <a:srgbClr val="000000"/>
                </a:solidFill>
                <a:effectLst/>
                <a:latin typeface="Times New Roman" panose="02020603050405020304" pitchFamily="18" charset="0"/>
                <a:ea typeface="SimSun" panose="02010600030101010101" pitchFamily="2" charset="-122"/>
              </a:rPr>
              <a:t>nở</a:t>
            </a:r>
            <a:r>
              <a:rPr lang="vi-VN" sz="4000" dirty="0">
                <a:solidFill>
                  <a:srgbClr val="000000"/>
                </a:solidFill>
                <a:effectLst/>
                <a:latin typeface="Times New Roman" panose="02020603050405020304" pitchFamily="18" charset="0"/>
                <a:ea typeface="SimSun" panose="02010600030101010101" pitchFamily="2" charset="-122"/>
              </a:rPr>
              <a:t>)</a:t>
            </a:r>
            <a:endParaRPr lang="en-GB" sz="4000" dirty="0">
              <a:effectLst/>
              <a:latin typeface="Times New Roman" panose="02020603050405020304" pitchFamily="18" charset="0"/>
              <a:ea typeface="SimSun" panose="02010600030101010101" pitchFamily="2" charset="-122"/>
            </a:endParaRPr>
          </a:p>
          <a:p>
            <a:r>
              <a:rPr lang="pt-BR" sz="4000" dirty="0">
                <a:effectLst/>
                <a:latin typeface="Times New Roman" panose="02020603050405020304" pitchFamily="18" charset="0"/>
                <a:ea typeface="SimSun" panose="02010600030101010101" pitchFamily="2" charset="-122"/>
              </a:rPr>
              <a:t>+ Bài thơ do ai sáng tác?</a:t>
            </a:r>
            <a:r>
              <a:rPr lang="vi-VN" sz="4000" dirty="0">
                <a:effectLst/>
                <a:latin typeface="Times New Roman" panose="02020603050405020304" pitchFamily="18" charset="0"/>
                <a:ea typeface="SimSun" panose="02010600030101010101" pitchFamily="2" charset="-122"/>
              </a:rPr>
              <a:t> (Cao Ngọc Hà)</a:t>
            </a:r>
            <a:endParaRPr lang="en-GB" sz="4000" dirty="0">
              <a:effectLst/>
              <a:latin typeface="Times New Roman" panose="02020603050405020304" pitchFamily="18" charset="0"/>
              <a:ea typeface="SimSun" panose="02010600030101010101" pitchFamily="2" charset="-122"/>
            </a:endParaRPr>
          </a:p>
          <a:p>
            <a:r>
              <a:rPr lang="vi-VN" sz="4000" dirty="0">
                <a:effectLst/>
                <a:latin typeface="Times New Roman" panose="02020603050405020304" pitchFamily="18" charset="0"/>
                <a:ea typeface="SimSun" panose="02010600030101010101" pitchFamily="2" charset="-122"/>
              </a:rPr>
              <a:t>+ Trong bài thơ nói về hoa gì? (Hoa cà, hoa huệ, hoa nhài)</a:t>
            </a:r>
            <a:endParaRPr lang="en-GB" sz="4000" dirty="0">
              <a:effectLst/>
              <a:latin typeface="Times New Roman" panose="02020603050405020304" pitchFamily="18" charset="0"/>
              <a:ea typeface="SimSun" panose="02010600030101010101" pitchFamily="2" charset="-122"/>
            </a:endParaRPr>
          </a:p>
          <a:p>
            <a:r>
              <a:rPr lang="vi-VN" sz="4000" dirty="0">
                <a:effectLst/>
                <a:latin typeface="Times New Roman" panose="02020603050405020304" pitchFamily="18" charset="0"/>
                <a:ea typeface="SimSun" panose="02010600030101010101" pitchFamily="2" charset="-122"/>
              </a:rPr>
              <a:t>+ Các con thấy hoa cà có màu gì? (Màu tím)</a:t>
            </a:r>
            <a:endParaRPr lang="en-GB" sz="4000" dirty="0">
              <a:effectLst/>
              <a:latin typeface="Times New Roman" panose="02020603050405020304" pitchFamily="18" charset="0"/>
              <a:ea typeface="SimSun" panose="02010600030101010101" pitchFamily="2" charset="-122"/>
            </a:endParaRPr>
          </a:p>
          <a:p>
            <a:r>
              <a:rPr lang="vi-VN" sz="4000" dirty="0">
                <a:effectLst/>
                <a:latin typeface="Times New Roman" panose="02020603050405020304" pitchFamily="18" charset="0"/>
                <a:ea typeface="SimSun" panose="02010600030101010101" pitchFamily="2" charset="-122"/>
              </a:rPr>
              <a:t>+ Ngoài hoa cà ra các con thấy hoa huệ có màu gì? (Hoa huệ trắng tinh)</a:t>
            </a:r>
            <a:endParaRPr lang="en-GB" sz="4000" dirty="0">
              <a:effectLst/>
              <a:latin typeface="Times New Roman" panose="02020603050405020304" pitchFamily="18" charset="0"/>
              <a:ea typeface="SimSun" panose="02010600030101010101" pitchFamily="2" charset="-122"/>
            </a:endParaRPr>
          </a:p>
          <a:p>
            <a:r>
              <a:rPr lang="vi-VN" sz="4000" dirty="0">
                <a:effectLst/>
                <a:latin typeface="Times New Roman" panose="02020603050405020304" pitchFamily="18" charset="0"/>
                <a:ea typeface="SimSun" panose="02010600030101010101" pitchFamily="2" charset="-122"/>
              </a:rPr>
              <a:t>+ Còn hoa nhài thì sao? (Hoa nhài xinh xinh)</a:t>
            </a:r>
            <a:endParaRPr lang="en-GB" sz="4000" dirty="0">
              <a:effectLst/>
              <a:latin typeface="Times New Roman" panose="02020603050405020304" pitchFamily="18" charset="0"/>
              <a:ea typeface="SimSun" panose="02010600030101010101" pitchFamily="2" charset="-122"/>
            </a:endParaRPr>
          </a:p>
          <a:p>
            <a:endParaRPr lang="en-US" altLang="en-US" sz="4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3" name="TextBox 2"/>
          <p:cNvSpPr txBox="1"/>
          <p:nvPr/>
        </p:nvSpPr>
        <p:spPr>
          <a:xfrm>
            <a:off x="3200400" y="2171700"/>
            <a:ext cx="12115800" cy="4832092"/>
          </a:xfrm>
          <a:prstGeom prst="rect">
            <a:avLst/>
          </a:prstGeom>
          <a:noFill/>
        </p:spPr>
        <p:txBody>
          <a:bodyPr wrap="square" rtlCol="0">
            <a:spAutoFit/>
          </a:bodyPr>
          <a:lstStyle/>
          <a:p>
            <a:r>
              <a:rPr lang="vi-VN" dirty="0">
                <a:solidFill>
                  <a:srgbClr val="000000"/>
                </a:solidFill>
                <a:latin typeface="Times New Roman" panose="02020603050405020304" pitchFamily="18" charset="0"/>
              </a:rPr>
              <a:t> </a:t>
            </a:r>
            <a:r>
              <a:rPr lang="vi-VN" sz="4400" dirty="0">
                <a:solidFill>
                  <a:srgbClr val="FF0000"/>
                </a:solidFill>
                <a:latin typeface="Times New Roman" panose="02020603050405020304" pitchFamily="18" charset="0"/>
              </a:rPr>
              <a:t>Giáo dục trẻ: Các con ạ, chiếc áo của bạn Mèo thì bạn Voi không mặc được do bạn Voi to quá còn áo thì bé quá, Sóc cũng ko mặc được do người Sóc bé mặc áo bị rộng quá, Mèo mặc chiếc áo vừa vặn nhất. Còn các con các con thích mặc những chiếc áo như thế nào? Khi mặc những chiếc áo thì các con chú ý điều gì?( Con nên chọn mặc quần áo vừa người nhé!)</a:t>
            </a:r>
            <a:endParaRPr lang="en-US" sz="4400" dirty="0">
              <a:solidFill>
                <a:srgbClr val="FF0000"/>
              </a:solidFill>
            </a:endParaRPr>
          </a:p>
        </p:txBody>
      </p:sp>
      <p:pic>
        <p:nvPicPr>
          <p:cNvPr id="4" name="Picture 3"/>
          <p:cNvPicPr>
            <a:picLocks noChangeAspect="1"/>
          </p:cNvPicPr>
          <p:nvPr/>
        </p:nvPicPr>
        <p:blipFill>
          <a:blip r:embed="rId3"/>
          <a:stretch>
            <a:fillRect/>
          </a:stretch>
        </p:blipFill>
        <p:spPr>
          <a:xfrm>
            <a:off x="0" y="29210"/>
            <a:ext cx="18282285" cy="10268585"/>
          </a:xfrm>
          <a:prstGeom prst="rect">
            <a:avLst/>
          </a:prstGeom>
        </p:spPr>
      </p:pic>
      <p:sp>
        <p:nvSpPr>
          <p:cNvPr id="5" name="Text Box 4"/>
          <p:cNvSpPr txBox="1"/>
          <p:nvPr/>
        </p:nvSpPr>
        <p:spPr>
          <a:xfrm>
            <a:off x="2819400" y="3390900"/>
            <a:ext cx="13792200" cy="2215991"/>
          </a:xfrm>
          <a:prstGeom prst="rect">
            <a:avLst/>
          </a:prstGeom>
          <a:noFill/>
        </p:spPr>
        <p:txBody>
          <a:bodyPr wrap="square" rtlCol="0">
            <a:spAutoFit/>
          </a:bodyPr>
          <a:lstStyle/>
          <a:p>
            <a:r>
              <a:rPr lang="vi-VN" altLang="en-US" dirty="0"/>
              <a:t>                                             </a:t>
            </a:r>
            <a:r>
              <a:rPr lang="vi-VN" altLang="en-US" sz="6000" dirty="0">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Giáo dục</a:t>
            </a:r>
            <a:endParaRPr lang="en-GB" altLang="en-US" sz="6600" dirty="0">
              <a:solidFill>
                <a:srgbClr val="FF0000"/>
              </a:solidFill>
              <a:latin typeface="Times New Roman" panose="02020603050405020304" pitchFamily="18" charset="0"/>
              <a:cs typeface="Times New Roman" panose="02020603050405020304" pitchFamily="18" charset="0"/>
            </a:endParaRPr>
          </a:p>
          <a:p>
            <a:r>
              <a:rPr lang="vi-VN" sz="3600" dirty="0">
                <a:effectLst/>
                <a:latin typeface="Times New Roman" panose="02020603050405020304" pitchFamily="18" charset="0"/>
                <a:ea typeface="SimSun" panose="02010600030101010101" pitchFamily="2" charset="-122"/>
              </a:rPr>
              <a:t>Các loài hoa được trồng giúp tạo cảnh quan đẹp, khi các con đi chơi ở những nơi công cộng thì đừng tự ý hái hoa, bẻ cành nhé.</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35366"/>
            <a:ext cx="15316200" cy="887422"/>
          </a:xfrm>
          <a:prstGeom prst="rect">
            <a:avLst/>
          </a:prstGeom>
          <a:noFill/>
        </p:spPr>
        <p:txBody>
          <a:bodyPr wrap="square">
            <a:spAutoFit/>
          </a:bodyPr>
          <a:lstStyle/>
          <a:p>
            <a:pPr>
              <a:lnSpc>
                <a:spcPts val="6165"/>
              </a:lnSpc>
              <a:spcBef>
                <a:spcPct val="0"/>
              </a:spcBef>
            </a:pPr>
            <a:r>
              <a:rPr lang="vi-VN" sz="6000" b="1" dirty="0">
                <a:solidFill>
                  <a:srgbClr val="FF0000"/>
                </a:solidFill>
                <a:latin typeface="+mj-lt"/>
                <a:ea typeface="Handyman"/>
                <a:cs typeface="Handyman"/>
                <a:sym typeface="Handyman"/>
              </a:rPr>
              <a:t>Lần 3: Xem video bài thơ “</a:t>
            </a:r>
            <a:r>
              <a:rPr lang="en-GB" sz="6000" b="1" dirty="0">
                <a:solidFill>
                  <a:srgbClr val="FF0000"/>
                </a:solidFill>
                <a:latin typeface="+mj-lt"/>
                <a:ea typeface="Handyman"/>
                <a:cs typeface="Handyman"/>
                <a:sym typeface="Handyman"/>
              </a:rPr>
              <a:t> </a:t>
            </a:r>
            <a:r>
              <a:rPr lang="en-GB" sz="6000" b="1" dirty="0">
                <a:solidFill>
                  <a:srgbClr val="FF0000"/>
                </a:solidFill>
                <a:latin typeface="Times New Roman" panose="02020603050405020304" pitchFamily="18" charset="0"/>
                <a:ea typeface="Handyman"/>
                <a:cs typeface="Times New Roman" panose="02020603050405020304" pitchFamily="18" charset="0"/>
                <a:sym typeface="Handyman"/>
              </a:rPr>
              <a:t>Hoa </a:t>
            </a:r>
            <a:r>
              <a:rPr lang="en-GB" sz="6000" b="1" dirty="0" err="1">
                <a:solidFill>
                  <a:srgbClr val="FF0000"/>
                </a:solidFill>
                <a:latin typeface="Times New Roman" panose="02020603050405020304" pitchFamily="18" charset="0"/>
                <a:ea typeface="Handyman"/>
                <a:cs typeface="Times New Roman" panose="02020603050405020304" pitchFamily="18" charset="0"/>
                <a:sym typeface="Handyman"/>
              </a:rPr>
              <a:t>Nở</a:t>
            </a:r>
            <a:r>
              <a:rPr lang="en-GB" sz="60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vi-VN" sz="60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vi-VN" sz="6000" b="1" dirty="0">
                <a:solidFill>
                  <a:srgbClr val="FF0000"/>
                </a:solidFill>
                <a:latin typeface="+mj-lt"/>
                <a:ea typeface="Handyman"/>
                <a:cs typeface="Handyman"/>
                <a:sym typeface="Handyman"/>
              </a:rPr>
              <a:t>”</a:t>
            </a:r>
          </a:p>
        </p:txBody>
      </p:sp>
      <p:pic>
        <p:nvPicPr>
          <p:cNvPr id="4" name="7477599814008">
            <a:hlinkClick r:id="" action="ppaction://media"/>
            <a:extLst>
              <a:ext uri="{FF2B5EF4-FFF2-40B4-BE49-F238E27FC236}">
                <a16:creationId xmlns:a16="http://schemas.microsoft.com/office/drawing/2014/main" id="{DAC806B4-0569-B4C4-F05E-56A4302C39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7300"/>
            <a:ext cx="18288000" cy="9029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
            <a:ext cx="18282285" cy="10268585"/>
          </a:xfrm>
          <a:prstGeom prst="rect">
            <a:avLst/>
          </a:prstGeom>
        </p:spPr>
      </p:pic>
      <p:sp>
        <p:nvSpPr>
          <p:cNvPr id="2" name="Text Box 1"/>
          <p:cNvSpPr txBox="1"/>
          <p:nvPr/>
        </p:nvSpPr>
        <p:spPr>
          <a:xfrm>
            <a:off x="4191000" y="3162300"/>
            <a:ext cx="10643235" cy="4399915"/>
          </a:xfrm>
          <a:prstGeom prst="rect">
            <a:avLst/>
          </a:prstGeom>
          <a:noFill/>
        </p:spPr>
        <p:txBody>
          <a:bodyPr wrap="square" rtlCol="0">
            <a:spAutoFit/>
          </a:bodyPr>
          <a:lstStyle/>
          <a:p>
            <a:r>
              <a:rPr lang="en-US"/>
              <a:t> </a:t>
            </a:r>
            <a:r>
              <a:rPr lang="vi-VN" altLang="en-US"/>
              <a:t>                               </a:t>
            </a:r>
            <a:r>
              <a:rPr lang="en-US" sz="6000">
                <a:solidFill>
                  <a:srgbClr val="FF0000"/>
                </a:solidFill>
                <a:latin typeface="Times New Roman" panose="02020603050405020304" pitchFamily="18" charset="0"/>
                <a:cs typeface="Times New Roman" panose="02020603050405020304" pitchFamily="18" charset="0"/>
              </a:rPr>
              <a:t>Dạy trẻ đọc thơ:</a:t>
            </a:r>
          </a:p>
          <a:p>
            <a:r>
              <a:rPr lang="en-US" sz="4400">
                <a:latin typeface="Times New Roman" panose="02020603050405020304" pitchFamily="18" charset="0"/>
                <a:cs typeface="Times New Roman" panose="02020603050405020304" pitchFamily="18" charset="0"/>
              </a:rPr>
              <a:t>- Cho trẻ đọc cùng cô 2-3 lần</a:t>
            </a:r>
          </a:p>
          <a:p>
            <a:r>
              <a:rPr lang="en-US" sz="4400">
                <a:latin typeface="Times New Roman" panose="02020603050405020304" pitchFamily="18" charset="0"/>
                <a:cs typeface="Times New Roman" panose="02020603050405020304" pitchFamily="18" charset="0"/>
              </a:rPr>
              <a:t>- Cho nhóm </a:t>
            </a:r>
            <a:r>
              <a:rPr lang="vi-VN" altLang="en-US" sz="440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cá nhân trẻ đọc thơ</a:t>
            </a:r>
          </a:p>
          <a:p>
            <a:r>
              <a:rPr lang="en-US" sz="4400">
                <a:latin typeface="Times New Roman" panose="02020603050405020304" pitchFamily="18" charset="0"/>
                <a:cs typeface="Times New Roman" panose="02020603050405020304" pitchFamily="18" charset="0"/>
              </a:rPr>
              <a:t>(Trong khi trẻ đọc cô chú ý sửa sai, động viên, khuyến khích trẻ )</a:t>
            </a:r>
          </a:p>
          <a:p>
            <a:r>
              <a:rPr lang="en-US" sz="4400">
                <a:latin typeface="Times New Roman" panose="02020603050405020304" pitchFamily="18" charset="0"/>
                <a:cs typeface="Times New Roman" panose="02020603050405020304" pitchFamily="18" charset="0"/>
              </a:rPr>
              <a:t>- Cả lớp đọc lại một lần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436</Words>
  <Application>Microsoft Office PowerPoint</Application>
  <PresentationFormat>Custom</PresentationFormat>
  <Paragraphs>32</Paragraphs>
  <Slides>10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Times New Roman</vt:lpstr>
      <vt:lpstr>Calibri</vt:lpstr>
      <vt:lpstr>Arial</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Nam Duy</cp:lastModifiedBy>
  <cp:revision>24</cp:revision>
  <dcterms:created xsi:type="dcterms:W3CDTF">2006-08-16T00:00:00Z</dcterms:created>
  <dcterms:modified xsi:type="dcterms:W3CDTF">2026-01-28T13:17:42Z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0138E6F2CD3E46DDB8586D094EC3952D_13</vt:lpwstr>
  </property>
  <property fmtid="{D5CDD505-2E9C-101B-9397-08002B2CF9AE}" pid="3" name="KSOProductBuildVer">
    <vt:lpwstr>1033-12.2.0.20326</vt:lpwstr>
  </property>
</Properties>
</file>