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77F9A-C2CB-441E-99B7-E3048C232FD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926F8-F589-4D30-90A2-A18AE56E4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1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846D-2AE8-4792-B7E8-6EAEE691ABC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584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5C597-834A-4269-B454-6DEB40A635D0}" type="slidenum">
              <a:rPr lang="vi-VN" smtClean="0">
                <a:solidFill>
                  <a:prstClr val="black"/>
                </a:solidFill>
              </a:rPr>
              <a:pPr/>
              <a:t>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5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846D-2AE8-4792-B7E8-6EAEE691ABC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348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846D-2AE8-4792-B7E8-6EAEE691ABC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851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846D-2AE8-4792-B7E8-6EAEE691ABC8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7404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846D-2AE8-4792-B7E8-6EAEE691ABC8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90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846D-2AE8-4792-B7E8-6EAEE691ABC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5413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846D-2AE8-4792-B7E8-6EAEE691ABC8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0171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846D-2AE8-4792-B7E8-6EAEE691ABC8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937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8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640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59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5660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23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28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5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17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1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6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4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4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5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8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75D06-1C5F-4A9F-8E11-920173BDD2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E1885F-4E55-4ADB-B883-959D32113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8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9524" y="222620"/>
            <a:ext cx="463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85002" y="2542740"/>
            <a:ext cx="6009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6019" y="3961706"/>
            <a:ext cx="356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5-6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vi-VN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6384" y="3377474"/>
            <a:ext cx="464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v, r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95" y="1134060"/>
            <a:ext cx="1222833" cy="1120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78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3365" y="215154"/>
            <a:ext cx="2984961" cy="60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1295" y="1942798"/>
            <a:ext cx="23310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V</a:t>
            </a:r>
            <a:endParaRPr lang="vi-VN" sz="239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482" y="2276658"/>
            <a:ext cx="169309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0" b="1" dirty="0">
                <a:solidFill>
                  <a:srgbClr val="C00000"/>
                </a:solidFill>
                <a:latin typeface=".VnAvant" panose="020B7200000000000000" pitchFamily="34" charset="0"/>
              </a:rPr>
              <a:t>v</a:t>
            </a:r>
            <a:endParaRPr lang="vi-VN" sz="21000" b="1" dirty="0">
              <a:solidFill>
                <a:srgbClr val="C00000"/>
              </a:solidFill>
            </a:endParaRPr>
          </a:p>
        </p:txBody>
      </p:sp>
      <p:pic>
        <p:nvPicPr>
          <p:cNvPr id="9" name="Picture 4" descr="chu r viet thu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023" y="3133165"/>
            <a:ext cx="2133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50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918">
        <p15:prstTrans prst="airplane"/>
      </p:transition>
    </mc:Choice>
    <mc:Fallback xmlns="">
      <p:transition spd="slow" advTm="34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214" y="1111170"/>
            <a:ext cx="4582885" cy="2646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7" y="4073041"/>
            <a:ext cx="4533817" cy="2633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214" y="4073041"/>
            <a:ext cx="4582885" cy="2633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43296" y="1111170"/>
            <a:ext cx="4533817" cy="2646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7096" y="168461"/>
            <a:ext cx="9696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605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32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7154" y="277449"/>
            <a:ext cx="10452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 Same Side Corner Rectangle 11"/>
          <p:cNvSpPr/>
          <p:nvPr/>
        </p:nvSpPr>
        <p:spPr>
          <a:xfrm>
            <a:off x="781486" y="1773773"/>
            <a:ext cx="2204691" cy="168573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803949" y="3459511"/>
            <a:ext cx="2204691" cy="724867"/>
          </a:xfrm>
          <a:custGeom>
            <a:avLst/>
            <a:gdLst>
              <a:gd name="connsiteX0" fmla="*/ 0 w 2157769"/>
              <a:gd name="connsiteY0" fmla="*/ 0 h 692613"/>
              <a:gd name="connsiteX1" fmla="*/ 2157769 w 2157769"/>
              <a:gd name="connsiteY1" fmla="*/ 0 h 692613"/>
              <a:gd name="connsiteX2" fmla="*/ 2157769 w 2157769"/>
              <a:gd name="connsiteY2" fmla="*/ 692613 h 692613"/>
              <a:gd name="connsiteX3" fmla="*/ 0 w 2157769"/>
              <a:gd name="connsiteY3" fmla="*/ 692613 h 692613"/>
              <a:gd name="connsiteX4" fmla="*/ 0 w 2157769"/>
              <a:gd name="connsiteY4" fmla="*/ 0 h 69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769" h="692613">
                <a:moveTo>
                  <a:pt x="0" y="0"/>
                </a:moveTo>
                <a:lnTo>
                  <a:pt x="2157769" y="0"/>
                </a:lnTo>
                <a:lnTo>
                  <a:pt x="2157769" y="692613"/>
                </a:lnTo>
                <a:lnTo>
                  <a:pt x="0" y="6926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668693" bIns="0" numCol="1" spcCol="1270" anchor="ctr" anchorCtr="0">
            <a:noAutofit/>
          </a:bodyPr>
          <a:lstStyle/>
          <a:p>
            <a:pPr lvl="0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Con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373787" y="3466612"/>
            <a:ext cx="2157769" cy="724867"/>
          </a:xfrm>
          <a:custGeom>
            <a:avLst/>
            <a:gdLst>
              <a:gd name="connsiteX0" fmla="*/ 0 w 2157769"/>
              <a:gd name="connsiteY0" fmla="*/ 0 h 692613"/>
              <a:gd name="connsiteX1" fmla="*/ 2157769 w 2157769"/>
              <a:gd name="connsiteY1" fmla="*/ 0 h 692613"/>
              <a:gd name="connsiteX2" fmla="*/ 2157769 w 2157769"/>
              <a:gd name="connsiteY2" fmla="*/ 692613 h 692613"/>
              <a:gd name="connsiteX3" fmla="*/ 0 w 2157769"/>
              <a:gd name="connsiteY3" fmla="*/ 692613 h 692613"/>
              <a:gd name="connsiteX4" fmla="*/ 0 w 2157769"/>
              <a:gd name="connsiteY4" fmla="*/ 0 h 69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769" h="692613">
                <a:moveTo>
                  <a:pt x="0" y="0"/>
                </a:moveTo>
                <a:lnTo>
                  <a:pt x="2157769" y="0"/>
                </a:lnTo>
                <a:lnTo>
                  <a:pt x="2157769" y="692613"/>
                </a:lnTo>
                <a:lnTo>
                  <a:pt x="0" y="6926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668693" bIns="0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Con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>
            <a:off x="6106907" y="1738388"/>
            <a:ext cx="2157769" cy="168573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6106907" y="3489851"/>
            <a:ext cx="2157769" cy="724867"/>
          </a:xfrm>
          <a:custGeom>
            <a:avLst/>
            <a:gdLst>
              <a:gd name="connsiteX0" fmla="*/ 0 w 2157769"/>
              <a:gd name="connsiteY0" fmla="*/ 0 h 692613"/>
              <a:gd name="connsiteX1" fmla="*/ 2157769 w 2157769"/>
              <a:gd name="connsiteY1" fmla="*/ 0 h 692613"/>
              <a:gd name="connsiteX2" fmla="*/ 2157769 w 2157769"/>
              <a:gd name="connsiteY2" fmla="*/ 692613 h 692613"/>
              <a:gd name="connsiteX3" fmla="*/ 0 w 2157769"/>
              <a:gd name="connsiteY3" fmla="*/ 692613 h 692613"/>
              <a:gd name="connsiteX4" fmla="*/ 0 w 2157769"/>
              <a:gd name="connsiteY4" fmla="*/ 0 h 69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769" h="692613">
                <a:moveTo>
                  <a:pt x="0" y="0"/>
                </a:moveTo>
                <a:lnTo>
                  <a:pt x="2157769" y="0"/>
                </a:lnTo>
                <a:lnTo>
                  <a:pt x="2157769" y="692613"/>
                </a:lnTo>
                <a:lnTo>
                  <a:pt x="0" y="6926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668693" bIns="0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 Same Side Corner Rectangle 20"/>
          <p:cNvSpPr/>
          <p:nvPr/>
        </p:nvSpPr>
        <p:spPr>
          <a:xfrm>
            <a:off x="8848170" y="1674254"/>
            <a:ext cx="2157769" cy="168573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8848170" y="3359993"/>
            <a:ext cx="2157769" cy="724867"/>
          </a:xfrm>
          <a:custGeom>
            <a:avLst/>
            <a:gdLst>
              <a:gd name="connsiteX0" fmla="*/ 0 w 2157769"/>
              <a:gd name="connsiteY0" fmla="*/ 0 h 692613"/>
              <a:gd name="connsiteX1" fmla="*/ 2157769 w 2157769"/>
              <a:gd name="connsiteY1" fmla="*/ 0 h 692613"/>
              <a:gd name="connsiteX2" fmla="*/ 2157769 w 2157769"/>
              <a:gd name="connsiteY2" fmla="*/ 692613 h 692613"/>
              <a:gd name="connsiteX3" fmla="*/ 0 w 2157769"/>
              <a:gd name="connsiteY3" fmla="*/ 692613 h 692613"/>
              <a:gd name="connsiteX4" fmla="*/ 0 w 2157769"/>
              <a:gd name="connsiteY4" fmla="*/ 0 h 69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769" h="692613">
                <a:moveTo>
                  <a:pt x="0" y="0"/>
                </a:moveTo>
                <a:lnTo>
                  <a:pt x="2157769" y="0"/>
                </a:lnTo>
                <a:lnTo>
                  <a:pt x="2157769" y="692613"/>
                </a:lnTo>
                <a:lnTo>
                  <a:pt x="0" y="6926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668693" bIns="0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Con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3" y="1795646"/>
            <a:ext cx="2210775" cy="1571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0"/>
          <a:stretch/>
        </p:blipFill>
        <p:spPr>
          <a:xfrm>
            <a:off x="8895166" y="1731512"/>
            <a:ext cx="2097455" cy="1571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13" y="1773773"/>
            <a:ext cx="2100779" cy="1556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ound Same Side Corner Rectangle 19"/>
          <p:cNvSpPr/>
          <p:nvPr/>
        </p:nvSpPr>
        <p:spPr>
          <a:xfrm>
            <a:off x="3324815" y="1795646"/>
            <a:ext cx="2204691" cy="168573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37" y="1807953"/>
            <a:ext cx="2129139" cy="16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19" grpId="1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2834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3" y="259990"/>
            <a:ext cx="6888164" cy="45944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994816" y="4945487"/>
            <a:ext cx="49632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rïa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7975" y="4945487"/>
            <a:ext cx="923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r </a:t>
            </a:r>
          </a:p>
        </p:txBody>
      </p:sp>
    </p:spTree>
    <p:extLst>
      <p:ext uri="{BB962C8B-B14F-4D97-AF65-F5344CB8AC3E}">
        <p14:creationId xmlns:p14="http://schemas.microsoft.com/office/powerpoint/2010/main" val="402856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9" r="5352" b="87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0621" y="1294231"/>
            <a:ext cx="3326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7814" y="1294231"/>
            <a:ext cx="334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0123" y="-322729"/>
            <a:ext cx="1989647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0" b="1" dirty="0">
                <a:solidFill>
                  <a:srgbClr val="C00000"/>
                </a:solidFill>
                <a:latin typeface=".VnAvant" panose="020B7200000000000000" pitchFamily="34" charset="0"/>
              </a:rPr>
              <a:t>r</a:t>
            </a:r>
          </a:p>
        </p:txBody>
      </p:sp>
      <p:pic>
        <p:nvPicPr>
          <p:cNvPr id="10" name="Picture 3" descr="net t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283" y="2019767"/>
            <a:ext cx="753036" cy="311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net lu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21">
            <a:off x="4379390" y="1900217"/>
            <a:ext cx="772365" cy="15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974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1480">
        <p15:prstTrans prst="peelOff"/>
      </p:transition>
    </mc:Choice>
    <mc:Fallback xmlns="">
      <p:transition spd="slow" advTm="61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9" grpId="1"/>
      <p:bldP spid="9" grpId="2"/>
      <p:bldP spid="9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t="13347" r="4966" b="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5021" y="2097378"/>
            <a:ext cx="2021823" cy="314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rgbClr val="002060"/>
                </a:solidFill>
                <a:latin typeface=".VnAvant" panose="020B7200000000000000" pitchFamily="34" charset="0"/>
              </a:rPr>
              <a:t>R</a:t>
            </a:r>
            <a:endParaRPr lang="vi-VN" sz="199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0028" y="369643"/>
            <a:ext cx="3090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2384" y="1720695"/>
            <a:ext cx="112723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0" b="1" dirty="0">
                <a:solidFill>
                  <a:srgbClr val="C00000"/>
                </a:solidFill>
                <a:latin typeface=".VnAvant" panose="020B7200000000000000" pitchFamily="34" charset="0"/>
              </a:rPr>
              <a:t>r</a:t>
            </a:r>
            <a:endParaRPr lang="vi-VN" sz="23000" b="1" dirty="0">
              <a:solidFill>
                <a:srgbClr val="C00000"/>
              </a:solidFill>
            </a:endParaRPr>
          </a:p>
        </p:txBody>
      </p:sp>
      <p:pic>
        <p:nvPicPr>
          <p:cNvPr id="10" name="Picture 4" descr="chu r v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035" y="2931458"/>
            <a:ext cx="1876303" cy="180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96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057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3037" y="1474057"/>
            <a:ext cx="8765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v, r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661912" y="3063943"/>
            <a:ext cx="3190441" cy="826061"/>
          </a:xfrm>
          <a:custGeom>
            <a:avLst/>
            <a:gdLst>
              <a:gd name="connsiteX0" fmla="*/ 0 w 2267851"/>
              <a:gd name="connsiteY0" fmla="*/ 0 h 907140"/>
              <a:gd name="connsiteX1" fmla="*/ 1814281 w 2267851"/>
              <a:gd name="connsiteY1" fmla="*/ 0 h 907140"/>
              <a:gd name="connsiteX2" fmla="*/ 2267851 w 2267851"/>
              <a:gd name="connsiteY2" fmla="*/ 453570 h 907140"/>
              <a:gd name="connsiteX3" fmla="*/ 1814281 w 2267851"/>
              <a:gd name="connsiteY3" fmla="*/ 907140 h 907140"/>
              <a:gd name="connsiteX4" fmla="*/ 0 w 2267851"/>
              <a:gd name="connsiteY4" fmla="*/ 907140 h 907140"/>
              <a:gd name="connsiteX5" fmla="*/ 453570 w 2267851"/>
              <a:gd name="connsiteY5" fmla="*/ 453570 h 907140"/>
              <a:gd name="connsiteX6" fmla="*/ 0 w 2267851"/>
              <a:gd name="connsiteY6" fmla="*/ 0 h 90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7851" h="907140">
                <a:moveTo>
                  <a:pt x="0" y="0"/>
                </a:moveTo>
                <a:lnTo>
                  <a:pt x="1814281" y="0"/>
                </a:lnTo>
                <a:lnTo>
                  <a:pt x="2267851" y="453570"/>
                </a:lnTo>
                <a:lnTo>
                  <a:pt x="1814281" y="907140"/>
                </a:lnTo>
                <a:lnTo>
                  <a:pt x="0" y="907140"/>
                </a:lnTo>
                <a:lnTo>
                  <a:pt x="453570" y="4535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585" tIns="38672" rIns="492242" bIns="38672" numCol="1" spcCol="1270" anchor="ctr" anchorCtr="0">
            <a:noAutofit/>
          </a:bodyPr>
          <a:lstStyle/>
          <a:p>
            <a:pPr lvl="0" algn="ctr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 b="1" kern="1200" dirty="0">
                <a:solidFill>
                  <a:srgbClr val="C00000"/>
                </a:solidFill>
              </a:rPr>
              <a:t>a. </a:t>
            </a:r>
            <a:r>
              <a:rPr lang="en-US" sz="2900" b="1" kern="1200" dirty="0" err="1">
                <a:solidFill>
                  <a:srgbClr val="C00000"/>
                </a:solidFill>
              </a:rPr>
              <a:t>Đúng</a:t>
            </a:r>
            <a:endParaRPr lang="vi-VN" sz="2900" kern="1200" dirty="0">
              <a:solidFill>
                <a:srgbClr val="C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577738" y="3168202"/>
            <a:ext cx="3199302" cy="772771"/>
          </a:xfrm>
          <a:custGeom>
            <a:avLst/>
            <a:gdLst>
              <a:gd name="connsiteX0" fmla="*/ 0 w 2267851"/>
              <a:gd name="connsiteY0" fmla="*/ 0 h 907140"/>
              <a:gd name="connsiteX1" fmla="*/ 1814281 w 2267851"/>
              <a:gd name="connsiteY1" fmla="*/ 0 h 907140"/>
              <a:gd name="connsiteX2" fmla="*/ 2267851 w 2267851"/>
              <a:gd name="connsiteY2" fmla="*/ 453570 h 907140"/>
              <a:gd name="connsiteX3" fmla="*/ 1814281 w 2267851"/>
              <a:gd name="connsiteY3" fmla="*/ 907140 h 907140"/>
              <a:gd name="connsiteX4" fmla="*/ 0 w 2267851"/>
              <a:gd name="connsiteY4" fmla="*/ 907140 h 907140"/>
              <a:gd name="connsiteX5" fmla="*/ 453570 w 2267851"/>
              <a:gd name="connsiteY5" fmla="*/ 453570 h 907140"/>
              <a:gd name="connsiteX6" fmla="*/ 0 w 2267851"/>
              <a:gd name="connsiteY6" fmla="*/ 0 h 90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7851" h="907140">
                <a:moveTo>
                  <a:pt x="0" y="0"/>
                </a:moveTo>
                <a:lnTo>
                  <a:pt x="1814281" y="0"/>
                </a:lnTo>
                <a:lnTo>
                  <a:pt x="2267851" y="453570"/>
                </a:lnTo>
                <a:lnTo>
                  <a:pt x="1814281" y="907140"/>
                </a:lnTo>
                <a:lnTo>
                  <a:pt x="0" y="907140"/>
                </a:lnTo>
                <a:lnTo>
                  <a:pt x="453570" y="4535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585" tIns="38672" rIns="492242" bIns="38672" numCol="1" spcCol="1270" anchor="ctr" anchorCtr="0">
            <a:noAutofit/>
          </a:bodyPr>
          <a:lstStyle/>
          <a:p>
            <a:pPr lvl="0" algn="ctr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 b="1" kern="1200">
                <a:solidFill>
                  <a:srgbClr val="C00000"/>
                </a:solidFill>
              </a:rPr>
              <a:t>b. Sai</a:t>
            </a:r>
            <a:endParaRPr lang="vi-VN" sz="2900" kern="1200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42" y="3672591"/>
            <a:ext cx="2020703" cy="20207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34" y="4188510"/>
            <a:ext cx="1299322" cy="12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20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338" y="5512158"/>
            <a:ext cx="2593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0442" y="897654"/>
            <a:ext cx="2967479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0" b="1" dirty="0">
                <a:solidFill>
                  <a:srgbClr val="C00000"/>
                </a:solidFill>
                <a:latin typeface=".VnAvant" panose="020B7200000000000000" pitchFamily="34" charset="0"/>
              </a:rPr>
              <a:t>V</a:t>
            </a:r>
          </a:p>
        </p:txBody>
      </p:sp>
      <p:pic>
        <p:nvPicPr>
          <p:cNvPr id="15" name="Picture 5" descr="net 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05">
            <a:off x="2410576" y="1840572"/>
            <a:ext cx="1965961" cy="297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net 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4085" flipH="1">
            <a:off x="3659811" y="1815601"/>
            <a:ext cx="1992020" cy="29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036040" y="-84189"/>
            <a:ext cx="1866217" cy="6401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 dirty="0">
                <a:solidFill>
                  <a:srgbClr val="002060"/>
                </a:solidFill>
                <a:latin typeface=".VnAvant" panose="020B7200000000000000" pitchFamily="34" charset="0"/>
              </a:rPr>
              <a:t>r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140" t="28364" r="46431" b="25427"/>
          <a:stretch/>
        </p:blipFill>
        <p:spPr bwMode="auto">
          <a:xfrm>
            <a:off x="8083682" y="1648301"/>
            <a:ext cx="1008803" cy="3361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08" t="32770" r="54170" b="22618"/>
          <a:stretch/>
        </p:blipFill>
        <p:spPr bwMode="auto">
          <a:xfrm>
            <a:off x="7134897" y="1938567"/>
            <a:ext cx="948786" cy="3251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110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9448" y="658906"/>
            <a:ext cx="874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lock Arc 6"/>
          <p:cNvSpPr/>
          <p:nvPr/>
        </p:nvSpPr>
        <p:spPr>
          <a:xfrm>
            <a:off x="697466" y="1163043"/>
            <a:ext cx="4330210" cy="4330210"/>
          </a:xfrm>
          <a:prstGeom prst="blockArc">
            <a:avLst>
              <a:gd name="adj1" fmla="val 18900000"/>
              <a:gd name="adj2" fmla="val 2700000"/>
              <a:gd name="adj3" fmla="val 499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4957593" y="1937211"/>
            <a:ext cx="4323612" cy="642769"/>
          </a:xfrm>
          <a:custGeom>
            <a:avLst/>
            <a:gdLst>
              <a:gd name="connsiteX0" fmla="*/ 0 w 4323612"/>
              <a:gd name="connsiteY0" fmla="*/ 0 h 642769"/>
              <a:gd name="connsiteX1" fmla="*/ 4323612 w 4323612"/>
              <a:gd name="connsiteY1" fmla="*/ 0 h 642769"/>
              <a:gd name="connsiteX2" fmla="*/ 4323612 w 4323612"/>
              <a:gd name="connsiteY2" fmla="*/ 642769 h 642769"/>
              <a:gd name="connsiteX3" fmla="*/ 0 w 4323612"/>
              <a:gd name="connsiteY3" fmla="*/ 642769 h 642769"/>
              <a:gd name="connsiteX4" fmla="*/ 0 w 4323612"/>
              <a:gd name="connsiteY4" fmla="*/ 0 h 64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3612" h="642769">
                <a:moveTo>
                  <a:pt x="0" y="0"/>
                </a:moveTo>
                <a:lnTo>
                  <a:pt x="4323612" y="0"/>
                </a:lnTo>
                <a:lnTo>
                  <a:pt x="4323612" y="642769"/>
                </a:lnTo>
                <a:lnTo>
                  <a:pt x="0" y="6427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0198" tIns="101600" rIns="101600" bIns="1016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>
                <a:latin typeface=".VnAvant" panose="020B72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>
                <a:latin typeface=".VnAvant" panose="020B7200000000000000" pitchFamily="34" charset="0"/>
                <a:cs typeface="Times New Roman" panose="02020603050405020304" pitchFamily="18" charset="0"/>
              </a:rPr>
              <a:t>r, y</a:t>
            </a:r>
            <a:endParaRPr lang="vi-VN" sz="40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76896" y="1870886"/>
            <a:ext cx="803461" cy="803461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5166107" y="3006761"/>
            <a:ext cx="4089966" cy="642769"/>
          </a:xfrm>
          <a:custGeom>
            <a:avLst/>
            <a:gdLst>
              <a:gd name="connsiteX0" fmla="*/ 0 w 4089966"/>
              <a:gd name="connsiteY0" fmla="*/ 0 h 642769"/>
              <a:gd name="connsiteX1" fmla="*/ 4089966 w 4089966"/>
              <a:gd name="connsiteY1" fmla="*/ 0 h 642769"/>
              <a:gd name="connsiteX2" fmla="*/ 4089966 w 4089966"/>
              <a:gd name="connsiteY2" fmla="*/ 642769 h 642769"/>
              <a:gd name="connsiteX3" fmla="*/ 0 w 4089966"/>
              <a:gd name="connsiteY3" fmla="*/ 642769 h 642769"/>
              <a:gd name="connsiteX4" fmla="*/ 0 w 4089966"/>
              <a:gd name="connsiteY4" fmla="*/ 0 h 64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9966" h="642769">
                <a:moveTo>
                  <a:pt x="0" y="0"/>
                </a:moveTo>
                <a:lnTo>
                  <a:pt x="4089966" y="0"/>
                </a:lnTo>
                <a:lnTo>
                  <a:pt x="4089966" y="642769"/>
                </a:lnTo>
                <a:lnTo>
                  <a:pt x="0" y="6427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0198" tIns="101600" rIns="101600" bIns="1016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>
                <a:latin typeface=".VnAvant" panose="020B7200000000000000" pitchFamily="34" charset="0"/>
              </a:rPr>
              <a:t>2. </a:t>
            </a:r>
            <a:r>
              <a:rPr lang="en-US" sz="4000" b="1" dirty="0">
                <a:latin typeface=".VnAvant" panose="020B7200000000000000" pitchFamily="34" charset="0"/>
              </a:rPr>
              <a:t>v, r</a:t>
            </a:r>
            <a:endParaRPr lang="vi-VN" sz="4000" kern="1200" dirty="0"/>
          </a:p>
        </p:txBody>
      </p:sp>
      <p:sp>
        <p:nvSpPr>
          <p:cNvPr id="11" name="Oval 10"/>
          <p:cNvSpPr/>
          <p:nvPr/>
        </p:nvSpPr>
        <p:spPr>
          <a:xfrm>
            <a:off x="4610543" y="2926416"/>
            <a:ext cx="803461" cy="803461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4957593" y="4076311"/>
            <a:ext cx="4323612" cy="642769"/>
          </a:xfrm>
          <a:custGeom>
            <a:avLst/>
            <a:gdLst>
              <a:gd name="connsiteX0" fmla="*/ 0 w 4323612"/>
              <a:gd name="connsiteY0" fmla="*/ 0 h 642769"/>
              <a:gd name="connsiteX1" fmla="*/ 4323612 w 4323612"/>
              <a:gd name="connsiteY1" fmla="*/ 0 h 642769"/>
              <a:gd name="connsiteX2" fmla="*/ 4323612 w 4323612"/>
              <a:gd name="connsiteY2" fmla="*/ 642769 h 642769"/>
              <a:gd name="connsiteX3" fmla="*/ 0 w 4323612"/>
              <a:gd name="connsiteY3" fmla="*/ 642769 h 642769"/>
              <a:gd name="connsiteX4" fmla="*/ 0 w 4323612"/>
              <a:gd name="connsiteY4" fmla="*/ 0 h 64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3612" h="642769">
                <a:moveTo>
                  <a:pt x="0" y="0"/>
                </a:moveTo>
                <a:lnTo>
                  <a:pt x="4323612" y="0"/>
                </a:lnTo>
                <a:lnTo>
                  <a:pt x="4323612" y="642769"/>
                </a:lnTo>
                <a:lnTo>
                  <a:pt x="0" y="6427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0198" tIns="101600" rIns="101600" bIns="1016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>
                <a:latin typeface=".VnAvant" panose="020B7200000000000000" pitchFamily="34" charset="0"/>
              </a:rPr>
              <a:t>3. </a:t>
            </a:r>
            <a:r>
              <a:rPr lang="en-US" sz="4000" b="1" dirty="0">
                <a:latin typeface=".VnAvant" panose="020B7200000000000000" pitchFamily="34" charset="0"/>
              </a:rPr>
              <a:t>v, n</a:t>
            </a:r>
            <a:endParaRPr lang="vi-VN" sz="4000" kern="1200" dirty="0"/>
          </a:p>
        </p:txBody>
      </p:sp>
      <p:sp>
        <p:nvSpPr>
          <p:cNvPr id="13" name="Oval 12"/>
          <p:cNvSpPr/>
          <p:nvPr/>
        </p:nvSpPr>
        <p:spPr>
          <a:xfrm>
            <a:off x="4376896" y="3981946"/>
            <a:ext cx="803461" cy="803461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2675965" y="15234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2299448" y="661988"/>
            <a:ext cx="874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48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56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10" y="923285"/>
            <a:ext cx="2102301" cy="2102301"/>
          </a:xfrm>
          <a:prstGeom prst="rect">
            <a:avLst/>
          </a:prstGeom>
        </p:spPr>
      </p:pic>
      <p:sp>
        <p:nvSpPr>
          <p:cNvPr id="4" name="Hexagon 3"/>
          <p:cNvSpPr/>
          <p:nvPr/>
        </p:nvSpPr>
        <p:spPr>
          <a:xfrm>
            <a:off x="151560" y="-1574147"/>
            <a:ext cx="1775011" cy="1452842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Hexagon 4"/>
          <p:cNvSpPr/>
          <p:nvPr/>
        </p:nvSpPr>
        <p:spPr>
          <a:xfrm>
            <a:off x="2047595" y="-1574147"/>
            <a:ext cx="1775011" cy="1452842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</a:p>
        </p:txBody>
      </p:sp>
      <p:sp>
        <p:nvSpPr>
          <p:cNvPr id="6" name="Hexagon 5"/>
          <p:cNvSpPr/>
          <p:nvPr/>
        </p:nvSpPr>
        <p:spPr>
          <a:xfrm>
            <a:off x="4955381" y="7024829"/>
            <a:ext cx="1775011" cy="1452842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exagon 6"/>
          <p:cNvSpPr/>
          <p:nvPr/>
        </p:nvSpPr>
        <p:spPr>
          <a:xfrm>
            <a:off x="3037774" y="6970902"/>
            <a:ext cx="1999970" cy="1560697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4" y="3400215"/>
            <a:ext cx="1776105" cy="220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00533 0.41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03125 0.302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0195 -0.830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4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02032 -0.716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-3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3968940" y="369657"/>
            <a:ext cx="3978234" cy="902525"/>
          </a:xfrm>
          <a:prstGeom prst="horizontalScroll">
            <a:avLst>
              <a:gd name="adj" fmla="val 16447"/>
            </a:avLst>
          </a:prstGeom>
          <a:solidFill>
            <a:srgbClr val="49E7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1816245" y="1205325"/>
            <a:ext cx="1592953" cy="502276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vi-VN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Terminator 16"/>
          <p:cNvSpPr/>
          <p:nvPr/>
        </p:nvSpPr>
        <p:spPr>
          <a:xfrm>
            <a:off x="1812102" y="2978289"/>
            <a:ext cx="1502800" cy="439573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vi-VN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1812102" y="4605554"/>
            <a:ext cx="1428385" cy="502413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4209" y="1842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4790" y="1894403"/>
            <a:ext cx="10633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v, r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vẹn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v, r</a:t>
            </a:r>
          </a:p>
          <a:p>
            <a:pPr algn="just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v, r</a:t>
            </a:r>
            <a:endParaRPr lang="vi-VN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8961" y="35169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8873" y="3585146"/>
            <a:ext cx="10850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v, r.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nhẹn</a:t>
            </a:r>
            <a:endParaRPr lang="vi-VN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endParaRPr lang="vi-VN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v, r</a:t>
            </a:r>
            <a:endParaRPr lang="vi-VN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468" y="52050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2102" y="5275889"/>
            <a:ext cx="710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7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  <p:extLst>
    <p:ext uri="{E180D4A7-C9FB-4DFB-919C-405C955672EB}">
      <p14:showEvtLst xmlns:p14="http://schemas.microsoft.com/office/powerpoint/2010/main">
        <p14:playEvt time="0" objId="3"/>
        <p14:stopEvt time="8237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"/>
            <a:ext cx="12192000" cy="685529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09611" y="837127"/>
            <a:ext cx="7285150" cy="3334268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non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196" flipH="1">
            <a:off x="128117" y="76697"/>
            <a:ext cx="2720809" cy="22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3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053926" y="48629"/>
            <a:ext cx="7199290" cy="199622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“v”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202" y="283334"/>
            <a:ext cx="2279157" cy="234717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27322" y="5692462"/>
            <a:ext cx="3689395" cy="942750"/>
          </a:xfrm>
          <a:custGeom>
            <a:avLst/>
            <a:gdLst>
              <a:gd name="connsiteX0" fmla="*/ 0 w 2925196"/>
              <a:gd name="connsiteY0" fmla="*/ 0 h 942750"/>
              <a:gd name="connsiteX1" fmla="*/ 2453821 w 2925196"/>
              <a:gd name="connsiteY1" fmla="*/ 0 h 942750"/>
              <a:gd name="connsiteX2" fmla="*/ 2925196 w 2925196"/>
              <a:gd name="connsiteY2" fmla="*/ 471375 h 942750"/>
              <a:gd name="connsiteX3" fmla="*/ 2453821 w 2925196"/>
              <a:gd name="connsiteY3" fmla="*/ 942750 h 942750"/>
              <a:gd name="connsiteX4" fmla="*/ 0 w 2925196"/>
              <a:gd name="connsiteY4" fmla="*/ 942750 h 942750"/>
              <a:gd name="connsiteX5" fmla="*/ 471375 w 2925196"/>
              <a:gd name="connsiteY5" fmla="*/ 471375 h 942750"/>
              <a:gd name="connsiteX6" fmla="*/ 0 w 2925196"/>
              <a:gd name="connsiteY6" fmla="*/ 0 h 94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5196" h="942750">
                <a:moveTo>
                  <a:pt x="0" y="0"/>
                </a:moveTo>
                <a:lnTo>
                  <a:pt x="2453821" y="0"/>
                </a:lnTo>
                <a:lnTo>
                  <a:pt x="2925196" y="471375"/>
                </a:lnTo>
                <a:lnTo>
                  <a:pt x="2453821" y="942750"/>
                </a:lnTo>
                <a:lnTo>
                  <a:pt x="0" y="942750"/>
                </a:lnTo>
                <a:lnTo>
                  <a:pt x="471375" y="471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1390" tIns="40005" rIns="511380" bIns="40005" numCol="1" spcCol="1270" anchor="ctr" anchorCtr="0">
            <a:noAutofit/>
          </a:bodyPr>
          <a:lstStyle/>
          <a:p>
            <a:pPr lvl="0" algn="ctr" defTabSz="1333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>
                <a:solidFill>
                  <a:srgbClr val="002060"/>
                </a:solidFill>
              </a:rPr>
              <a:t>1.</a:t>
            </a:r>
            <a:r>
              <a:rPr lang="en-US" sz="3000" b="1" kern="1200">
                <a:solidFill>
                  <a:srgbClr val="002060"/>
                </a:solidFill>
              </a:rPr>
              <a:t> </a:t>
            </a:r>
            <a:r>
              <a:rPr lang="en-US" sz="3000" b="1">
                <a:solidFill>
                  <a:srgbClr val="002060"/>
                </a:solidFill>
              </a:rPr>
              <a:t>Vịnh Hạ Long</a:t>
            </a:r>
            <a:endParaRPr lang="en-US" sz="3000" kern="1200" dirty="0">
              <a:solidFill>
                <a:srgbClr val="00206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25780" y="5678793"/>
            <a:ext cx="3119670" cy="942750"/>
          </a:xfrm>
          <a:custGeom>
            <a:avLst/>
            <a:gdLst>
              <a:gd name="connsiteX0" fmla="*/ 0 w 2925196"/>
              <a:gd name="connsiteY0" fmla="*/ 0 h 942750"/>
              <a:gd name="connsiteX1" fmla="*/ 2453821 w 2925196"/>
              <a:gd name="connsiteY1" fmla="*/ 0 h 942750"/>
              <a:gd name="connsiteX2" fmla="*/ 2925196 w 2925196"/>
              <a:gd name="connsiteY2" fmla="*/ 471375 h 942750"/>
              <a:gd name="connsiteX3" fmla="*/ 2453821 w 2925196"/>
              <a:gd name="connsiteY3" fmla="*/ 942750 h 942750"/>
              <a:gd name="connsiteX4" fmla="*/ 0 w 2925196"/>
              <a:gd name="connsiteY4" fmla="*/ 942750 h 942750"/>
              <a:gd name="connsiteX5" fmla="*/ 471375 w 2925196"/>
              <a:gd name="connsiteY5" fmla="*/ 471375 h 942750"/>
              <a:gd name="connsiteX6" fmla="*/ 0 w 2925196"/>
              <a:gd name="connsiteY6" fmla="*/ 0 h 94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5196" h="942750">
                <a:moveTo>
                  <a:pt x="0" y="0"/>
                </a:moveTo>
                <a:lnTo>
                  <a:pt x="2453821" y="0"/>
                </a:lnTo>
                <a:lnTo>
                  <a:pt x="2925196" y="471375"/>
                </a:lnTo>
                <a:lnTo>
                  <a:pt x="2453821" y="942750"/>
                </a:lnTo>
                <a:lnTo>
                  <a:pt x="0" y="942750"/>
                </a:lnTo>
                <a:lnTo>
                  <a:pt x="471375" y="471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1390" tIns="40005" rIns="511380" bIns="40005" numCol="1" spcCol="1270" anchor="ctr" anchorCtr="0">
            <a:noAutofit/>
          </a:bodyPr>
          <a:lstStyle/>
          <a:p>
            <a:pPr lvl="0" algn="ctr" defTabSz="1333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>
                <a:solidFill>
                  <a:srgbClr val="002060"/>
                </a:solidFill>
              </a:rPr>
              <a:t>2</a:t>
            </a:r>
            <a:r>
              <a:rPr lang="en-US" sz="3000" b="1" kern="1200">
                <a:solidFill>
                  <a:srgbClr val="002060"/>
                </a:solidFill>
              </a:rPr>
              <a:t>. </a:t>
            </a:r>
            <a:r>
              <a:rPr lang="en-US" sz="3000" b="1">
                <a:solidFill>
                  <a:srgbClr val="002060"/>
                </a:solidFill>
              </a:rPr>
              <a:t>Phú Quốc</a:t>
            </a:r>
            <a:endParaRPr lang="en-US" sz="3000" kern="1200" dirty="0">
              <a:solidFill>
                <a:srgbClr val="00206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71780" y="5710753"/>
            <a:ext cx="3322035" cy="942750"/>
          </a:xfrm>
          <a:custGeom>
            <a:avLst/>
            <a:gdLst>
              <a:gd name="connsiteX0" fmla="*/ 0 w 2925196"/>
              <a:gd name="connsiteY0" fmla="*/ 0 h 942750"/>
              <a:gd name="connsiteX1" fmla="*/ 2453821 w 2925196"/>
              <a:gd name="connsiteY1" fmla="*/ 0 h 942750"/>
              <a:gd name="connsiteX2" fmla="*/ 2925196 w 2925196"/>
              <a:gd name="connsiteY2" fmla="*/ 471375 h 942750"/>
              <a:gd name="connsiteX3" fmla="*/ 2453821 w 2925196"/>
              <a:gd name="connsiteY3" fmla="*/ 942750 h 942750"/>
              <a:gd name="connsiteX4" fmla="*/ 0 w 2925196"/>
              <a:gd name="connsiteY4" fmla="*/ 942750 h 942750"/>
              <a:gd name="connsiteX5" fmla="*/ 471375 w 2925196"/>
              <a:gd name="connsiteY5" fmla="*/ 471375 h 942750"/>
              <a:gd name="connsiteX6" fmla="*/ 0 w 2925196"/>
              <a:gd name="connsiteY6" fmla="*/ 0 h 94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5196" h="942750">
                <a:moveTo>
                  <a:pt x="0" y="0"/>
                </a:moveTo>
                <a:lnTo>
                  <a:pt x="2453821" y="0"/>
                </a:lnTo>
                <a:lnTo>
                  <a:pt x="2925196" y="471375"/>
                </a:lnTo>
                <a:lnTo>
                  <a:pt x="2453821" y="942750"/>
                </a:lnTo>
                <a:lnTo>
                  <a:pt x="0" y="942750"/>
                </a:lnTo>
                <a:lnTo>
                  <a:pt x="471375" y="471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1390" tIns="40005" rIns="511380" bIns="40005" numCol="1" spcCol="1270" anchor="ctr" anchorCtr="0">
            <a:noAutofit/>
          </a:bodyPr>
          <a:lstStyle/>
          <a:p>
            <a:pPr lvl="0" algn="ctr" defTabSz="1333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>
                <a:solidFill>
                  <a:srgbClr val="002060"/>
                </a:solidFill>
              </a:rPr>
              <a:t>3</a:t>
            </a:r>
            <a:r>
              <a:rPr lang="en-US" sz="3000" b="1" kern="1200">
                <a:solidFill>
                  <a:srgbClr val="002060"/>
                </a:solidFill>
              </a:rPr>
              <a:t>. </a:t>
            </a:r>
            <a:r>
              <a:rPr lang="en-US" sz="3000" b="1">
                <a:solidFill>
                  <a:srgbClr val="002060"/>
                </a:solidFill>
              </a:rPr>
              <a:t>Cố Đô Huế</a:t>
            </a:r>
            <a:endParaRPr lang="en-US" sz="3000" kern="1200" dirty="0">
              <a:solidFill>
                <a:srgbClr val="00206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221727" y="5740131"/>
            <a:ext cx="2925196" cy="942750"/>
          </a:xfrm>
          <a:custGeom>
            <a:avLst/>
            <a:gdLst>
              <a:gd name="connsiteX0" fmla="*/ 0 w 2925196"/>
              <a:gd name="connsiteY0" fmla="*/ 0 h 942750"/>
              <a:gd name="connsiteX1" fmla="*/ 2453821 w 2925196"/>
              <a:gd name="connsiteY1" fmla="*/ 0 h 942750"/>
              <a:gd name="connsiteX2" fmla="*/ 2925196 w 2925196"/>
              <a:gd name="connsiteY2" fmla="*/ 471375 h 942750"/>
              <a:gd name="connsiteX3" fmla="*/ 2453821 w 2925196"/>
              <a:gd name="connsiteY3" fmla="*/ 942750 h 942750"/>
              <a:gd name="connsiteX4" fmla="*/ 0 w 2925196"/>
              <a:gd name="connsiteY4" fmla="*/ 942750 h 942750"/>
              <a:gd name="connsiteX5" fmla="*/ 471375 w 2925196"/>
              <a:gd name="connsiteY5" fmla="*/ 471375 h 942750"/>
              <a:gd name="connsiteX6" fmla="*/ 0 w 2925196"/>
              <a:gd name="connsiteY6" fmla="*/ 0 h 94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5196" h="942750">
                <a:moveTo>
                  <a:pt x="0" y="0"/>
                </a:moveTo>
                <a:lnTo>
                  <a:pt x="2453821" y="0"/>
                </a:lnTo>
                <a:lnTo>
                  <a:pt x="2925196" y="471375"/>
                </a:lnTo>
                <a:lnTo>
                  <a:pt x="2453821" y="942750"/>
                </a:lnTo>
                <a:lnTo>
                  <a:pt x="0" y="942750"/>
                </a:lnTo>
                <a:lnTo>
                  <a:pt x="471375" y="471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1390" tIns="40005" rIns="511380" bIns="40005" numCol="1" spcCol="1270" anchor="ctr" anchorCtr="0">
            <a:noAutofit/>
          </a:bodyPr>
          <a:lstStyle/>
          <a:p>
            <a:pPr lvl="0" algn="ctr" defTabSz="1333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>
                <a:solidFill>
                  <a:srgbClr val="002060"/>
                </a:solidFill>
              </a:rPr>
              <a:t>4</a:t>
            </a:r>
            <a:r>
              <a:rPr lang="en-US" sz="3000" b="1" kern="1200">
                <a:solidFill>
                  <a:srgbClr val="002060"/>
                </a:solidFill>
              </a:rPr>
              <a:t>. </a:t>
            </a:r>
            <a:r>
              <a:rPr lang="en-US" sz="3000" b="1">
                <a:solidFill>
                  <a:srgbClr val="002060"/>
                </a:solidFill>
              </a:rPr>
              <a:t>Côn Đảo</a:t>
            </a:r>
            <a:endParaRPr lang="en-US" sz="3000" kern="12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07" y="3989226"/>
            <a:ext cx="1867031" cy="14804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27" y="3931798"/>
            <a:ext cx="1889899" cy="15378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94" y="3989227"/>
            <a:ext cx="1922574" cy="1466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35" y="4172755"/>
            <a:ext cx="1769959" cy="1296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8782" y="2031172"/>
            <a:ext cx="1591577" cy="1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7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44398 L 0.09427 -0.07477 C 0.11406 0.00857 0.14362 0.05394 0.17461 0.05394 C 0.20989 0.05394 0.23815 0.00857 0.25794 -0.07477 L 0.35273 -0.44398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8"/>
          <a:stretch/>
        </p:blipFill>
        <p:spPr>
          <a:xfrm>
            <a:off x="0" y="-219919"/>
            <a:ext cx="12192000" cy="68580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790162" y="103032"/>
            <a:ext cx="7237928" cy="2034861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“r”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90" y="419636"/>
            <a:ext cx="1991127" cy="1991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7" y="1281622"/>
            <a:ext cx="2184043" cy="2184043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1475527" y="5460642"/>
            <a:ext cx="9543690" cy="1397358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1339507" y="5678311"/>
            <a:ext cx="2285919" cy="856015"/>
          </a:xfrm>
          <a:custGeom>
            <a:avLst/>
            <a:gdLst>
              <a:gd name="connsiteX0" fmla="*/ 0 w 2149899"/>
              <a:gd name="connsiteY0" fmla="*/ 93159 h 558943"/>
              <a:gd name="connsiteX1" fmla="*/ 93159 w 2149899"/>
              <a:gd name="connsiteY1" fmla="*/ 0 h 558943"/>
              <a:gd name="connsiteX2" fmla="*/ 2056740 w 2149899"/>
              <a:gd name="connsiteY2" fmla="*/ 0 h 558943"/>
              <a:gd name="connsiteX3" fmla="*/ 2149899 w 2149899"/>
              <a:gd name="connsiteY3" fmla="*/ 93159 h 558943"/>
              <a:gd name="connsiteX4" fmla="*/ 2149899 w 2149899"/>
              <a:gd name="connsiteY4" fmla="*/ 465784 h 558943"/>
              <a:gd name="connsiteX5" fmla="*/ 2056740 w 2149899"/>
              <a:gd name="connsiteY5" fmla="*/ 558943 h 558943"/>
              <a:gd name="connsiteX6" fmla="*/ 93159 w 2149899"/>
              <a:gd name="connsiteY6" fmla="*/ 558943 h 558943"/>
              <a:gd name="connsiteX7" fmla="*/ 0 w 2149899"/>
              <a:gd name="connsiteY7" fmla="*/ 465784 h 558943"/>
              <a:gd name="connsiteX8" fmla="*/ 0 w 2149899"/>
              <a:gd name="connsiteY8" fmla="*/ 93159 h 55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9899" h="558943">
                <a:moveTo>
                  <a:pt x="0" y="93159"/>
                </a:moveTo>
                <a:cubicBezTo>
                  <a:pt x="0" y="41709"/>
                  <a:pt x="41709" y="0"/>
                  <a:pt x="93159" y="0"/>
                </a:cubicBezTo>
                <a:lnTo>
                  <a:pt x="2056740" y="0"/>
                </a:lnTo>
                <a:cubicBezTo>
                  <a:pt x="2108190" y="0"/>
                  <a:pt x="2149899" y="41709"/>
                  <a:pt x="2149899" y="93159"/>
                </a:cubicBezTo>
                <a:lnTo>
                  <a:pt x="2149899" y="465784"/>
                </a:lnTo>
                <a:cubicBezTo>
                  <a:pt x="2149899" y="517234"/>
                  <a:pt x="2108190" y="558943"/>
                  <a:pt x="2056740" y="558943"/>
                </a:cubicBezTo>
                <a:lnTo>
                  <a:pt x="93159" y="558943"/>
                </a:lnTo>
                <a:cubicBezTo>
                  <a:pt x="41709" y="558943"/>
                  <a:pt x="0" y="517234"/>
                  <a:pt x="0" y="465784"/>
                </a:cubicBezTo>
                <a:lnTo>
                  <a:pt x="0" y="931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15" tIns="114915" rIns="114915" bIns="114915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dirty="0"/>
              <a:t>1</a:t>
            </a:r>
            <a:r>
              <a:rPr lang="en-US" sz="2300" b="1" kern="1200" dirty="0"/>
              <a:t>. </a:t>
            </a:r>
            <a:r>
              <a:rPr lang="en-US" sz="2300" b="1" dirty="0" err="1"/>
              <a:t>Tháp</a:t>
            </a:r>
            <a:r>
              <a:rPr lang="en-US" sz="2300" b="1" dirty="0"/>
              <a:t> </a:t>
            </a:r>
            <a:r>
              <a:rPr lang="en-US" sz="2300" b="1" dirty="0" err="1"/>
              <a:t>rùa</a:t>
            </a:r>
            <a:endParaRPr lang="en-US" sz="2300" kern="1200" dirty="0"/>
          </a:p>
        </p:txBody>
      </p:sp>
      <p:sp>
        <p:nvSpPr>
          <p:cNvPr id="18" name="Freeform 17"/>
          <p:cNvSpPr/>
          <p:nvPr/>
        </p:nvSpPr>
        <p:spPr>
          <a:xfrm>
            <a:off x="3928334" y="5678311"/>
            <a:ext cx="2149899" cy="866565"/>
          </a:xfrm>
          <a:custGeom>
            <a:avLst/>
            <a:gdLst>
              <a:gd name="connsiteX0" fmla="*/ 0 w 2149899"/>
              <a:gd name="connsiteY0" fmla="*/ 93159 h 558943"/>
              <a:gd name="connsiteX1" fmla="*/ 93159 w 2149899"/>
              <a:gd name="connsiteY1" fmla="*/ 0 h 558943"/>
              <a:gd name="connsiteX2" fmla="*/ 2056740 w 2149899"/>
              <a:gd name="connsiteY2" fmla="*/ 0 h 558943"/>
              <a:gd name="connsiteX3" fmla="*/ 2149899 w 2149899"/>
              <a:gd name="connsiteY3" fmla="*/ 93159 h 558943"/>
              <a:gd name="connsiteX4" fmla="*/ 2149899 w 2149899"/>
              <a:gd name="connsiteY4" fmla="*/ 465784 h 558943"/>
              <a:gd name="connsiteX5" fmla="*/ 2056740 w 2149899"/>
              <a:gd name="connsiteY5" fmla="*/ 558943 h 558943"/>
              <a:gd name="connsiteX6" fmla="*/ 93159 w 2149899"/>
              <a:gd name="connsiteY6" fmla="*/ 558943 h 558943"/>
              <a:gd name="connsiteX7" fmla="*/ 0 w 2149899"/>
              <a:gd name="connsiteY7" fmla="*/ 465784 h 558943"/>
              <a:gd name="connsiteX8" fmla="*/ 0 w 2149899"/>
              <a:gd name="connsiteY8" fmla="*/ 93159 h 55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9899" h="558943">
                <a:moveTo>
                  <a:pt x="0" y="93159"/>
                </a:moveTo>
                <a:cubicBezTo>
                  <a:pt x="0" y="41709"/>
                  <a:pt x="41709" y="0"/>
                  <a:pt x="93159" y="0"/>
                </a:cubicBezTo>
                <a:lnTo>
                  <a:pt x="2056740" y="0"/>
                </a:lnTo>
                <a:cubicBezTo>
                  <a:pt x="2108190" y="0"/>
                  <a:pt x="2149899" y="41709"/>
                  <a:pt x="2149899" y="93159"/>
                </a:cubicBezTo>
                <a:lnTo>
                  <a:pt x="2149899" y="465784"/>
                </a:lnTo>
                <a:cubicBezTo>
                  <a:pt x="2149899" y="517234"/>
                  <a:pt x="2108190" y="558943"/>
                  <a:pt x="2056740" y="558943"/>
                </a:cubicBezTo>
                <a:lnTo>
                  <a:pt x="93159" y="558943"/>
                </a:lnTo>
                <a:cubicBezTo>
                  <a:pt x="41709" y="558943"/>
                  <a:pt x="0" y="517234"/>
                  <a:pt x="0" y="465784"/>
                </a:cubicBezTo>
                <a:lnTo>
                  <a:pt x="0" y="931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15" tIns="114915" rIns="114915" bIns="114915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dirty="0"/>
              <a:t>2</a:t>
            </a:r>
            <a:r>
              <a:rPr lang="en-US" sz="2300" b="1" kern="1200" dirty="0"/>
              <a:t>. </a:t>
            </a:r>
            <a:r>
              <a:rPr lang="en-US" sz="2300" b="1" dirty="0" err="1"/>
              <a:t>Lăng</a:t>
            </a:r>
            <a:r>
              <a:rPr lang="en-US" sz="2300" b="1" dirty="0"/>
              <a:t> </a:t>
            </a:r>
            <a:r>
              <a:rPr lang="en-US" sz="2300" b="1" dirty="0" err="1"/>
              <a:t>bác</a:t>
            </a:r>
            <a:endParaRPr lang="en-US" sz="23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6280491" y="5678311"/>
            <a:ext cx="2149899" cy="866565"/>
          </a:xfrm>
          <a:custGeom>
            <a:avLst/>
            <a:gdLst>
              <a:gd name="connsiteX0" fmla="*/ 0 w 2149899"/>
              <a:gd name="connsiteY0" fmla="*/ 93159 h 558943"/>
              <a:gd name="connsiteX1" fmla="*/ 93159 w 2149899"/>
              <a:gd name="connsiteY1" fmla="*/ 0 h 558943"/>
              <a:gd name="connsiteX2" fmla="*/ 2056740 w 2149899"/>
              <a:gd name="connsiteY2" fmla="*/ 0 h 558943"/>
              <a:gd name="connsiteX3" fmla="*/ 2149899 w 2149899"/>
              <a:gd name="connsiteY3" fmla="*/ 93159 h 558943"/>
              <a:gd name="connsiteX4" fmla="*/ 2149899 w 2149899"/>
              <a:gd name="connsiteY4" fmla="*/ 465784 h 558943"/>
              <a:gd name="connsiteX5" fmla="*/ 2056740 w 2149899"/>
              <a:gd name="connsiteY5" fmla="*/ 558943 h 558943"/>
              <a:gd name="connsiteX6" fmla="*/ 93159 w 2149899"/>
              <a:gd name="connsiteY6" fmla="*/ 558943 h 558943"/>
              <a:gd name="connsiteX7" fmla="*/ 0 w 2149899"/>
              <a:gd name="connsiteY7" fmla="*/ 465784 h 558943"/>
              <a:gd name="connsiteX8" fmla="*/ 0 w 2149899"/>
              <a:gd name="connsiteY8" fmla="*/ 93159 h 55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9899" h="558943">
                <a:moveTo>
                  <a:pt x="0" y="93159"/>
                </a:moveTo>
                <a:cubicBezTo>
                  <a:pt x="0" y="41709"/>
                  <a:pt x="41709" y="0"/>
                  <a:pt x="93159" y="0"/>
                </a:cubicBezTo>
                <a:lnTo>
                  <a:pt x="2056740" y="0"/>
                </a:lnTo>
                <a:cubicBezTo>
                  <a:pt x="2108190" y="0"/>
                  <a:pt x="2149899" y="41709"/>
                  <a:pt x="2149899" y="93159"/>
                </a:cubicBezTo>
                <a:lnTo>
                  <a:pt x="2149899" y="465784"/>
                </a:lnTo>
                <a:cubicBezTo>
                  <a:pt x="2149899" y="517234"/>
                  <a:pt x="2108190" y="558943"/>
                  <a:pt x="2056740" y="558943"/>
                </a:cubicBezTo>
                <a:lnTo>
                  <a:pt x="93159" y="558943"/>
                </a:lnTo>
                <a:cubicBezTo>
                  <a:pt x="41709" y="558943"/>
                  <a:pt x="0" y="517234"/>
                  <a:pt x="0" y="465784"/>
                </a:cubicBezTo>
                <a:lnTo>
                  <a:pt x="0" y="931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15" tIns="114915" rIns="114915" bIns="114915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kern="1200" dirty="0"/>
              <a:t>3. </a:t>
            </a:r>
            <a:r>
              <a:rPr lang="en-US" sz="2300" b="1" kern="1200" dirty="0" err="1"/>
              <a:t>Cổ</a:t>
            </a:r>
            <a:r>
              <a:rPr lang="en-US" sz="2300" b="1" kern="1200" dirty="0"/>
              <a:t> </a:t>
            </a:r>
            <a:r>
              <a:rPr lang="en-US" sz="2300" b="1" kern="1200" dirty="0" err="1"/>
              <a:t>loa</a:t>
            </a:r>
            <a:endParaRPr lang="en-US" sz="2300" kern="1200" dirty="0"/>
          </a:p>
        </p:txBody>
      </p:sp>
      <p:sp>
        <p:nvSpPr>
          <p:cNvPr id="20" name="Freeform 19"/>
          <p:cNvSpPr/>
          <p:nvPr/>
        </p:nvSpPr>
        <p:spPr>
          <a:xfrm>
            <a:off x="8752707" y="5798825"/>
            <a:ext cx="2149899" cy="758232"/>
          </a:xfrm>
          <a:custGeom>
            <a:avLst/>
            <a:gdLst>
              <a:gd name="connsiteX0" fmla="*/ 0 w 2149899"/>
              <a:gd name="connsiteY0" fmla="*/ 93159 h 558943"/>
              <a:gd name="connsiteX1" fmla="*/ 93159 w 2149899"/>
              <a:gd name="connsiteY1" fmla="*/ 0 h 558943"/>
              <a:gd name="connsiteX2" fmla="*/ 2056740 w 2149899"/>
              <a:gd name="connsiteY2" fmla="*/ 0 h 558943"/>
              <a:gd name="connsiteX3" fmla="*/ 2149899 w 2149899"/>
              <a:gd name="connsiteY3" fmla="*/ 93159 h 558943"/>
              <a:gd name="connsiteX4" fmla="*/ 2149899 w 2149899"/>
              <a:gd name="connsiteY4" fmla="*/ 465784 h 558943"/>
              <a:gd name="connsiteX5" fmla="*/ 2056740 w 2149899"/>
              <a:gd name="connsiteY5" fmla="*/ 558943 h 558943"/>
              <a:gd name="connsiteX6" fmla="*/ 93159 w 2149899"/>
              <a:gd name="connsiteY6" fmla="*/ 558943 h 558943"/>
              <a:gd name="connsiteX7" fmla="*/ 0 w 2149899"/>
              <a:gd name="connsiteY7" fmla="*/ 465784 h 558943"/>
              <a:gd name="connsiteX8" fmla="*/ 0 w 2149899"/>
              <a:gd name="connsiteY8" fmla="*/ 93159 h 55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9899" h="558943">
                <a:moveTo>
                  <a:pt x="0" y="93159"/>
                </a:moveTo>
                <a:cubicBezTo>
                  <a:pt x="0" y="41709"/>
                  <a:pt x="41709" y="0"/>
                  <a:pt x="93159" y="0"/>
                </a:cubicBezTo>
                <a:lnTo>
                  <a:pt x="2056740" y="0"/>
                </a:lnTo>
                <a:cubicBezTo>
                  <a:pt x="2108190" y="0"/>
                  <a:pt x="2149899" y="41709"/>
                  <a:pt x="2149899" y="93159"/>
                </a:cubicBezTo>
                <a:lnTo>
                  <a:pt x="2149899" y="465784"/>
                </a:lnTo>
                <a:cubicBezTo>
                  <a:pt x="2149899" y="517234"/>
                  <a:pt x="2108190" y="558943"/>
                  <a:pt x="2056740" y="558943"/>
                </a:cubicBezTo>
                <a:lnTo>
                  <a:pt x="93159" y="558943"/>
                </a:lnTo>
                <a:cubicBezTo>
                  <a:pt x="41709" y="558943"/>
                  <a:pt x="0" y="517234"/>
                  <a:pt x="0" y="465784"/>
                </a:cubicBezTo>
                <a:lnTo>
                  <a:pt x="0" y="931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15" tIns="114915" rIns="114915" bIns="114915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kern="1200" dirty="0"/>
              <a:t>4. </a:t>
            </a:r>
            <a:r>
              <a:rPr lang="en-US" sz="2300" b="1" kern="1200" dirty="0" err="1"/>
              <a:t>Chùa</a:t>
            </a:r>
            <a:r>
              <a:rPr lang="en-US" sz="2300" b="1" kern="1200" dirty="0"/>
              <a:t> </a:t>
            </a:r>
            <a:r>
              <a:rPr lang="en-US" sz="2300" b="1" kern="1200" dirty="0" err="1"/>
              <a:t>một</a:t>
            </a:r>
            <a:r>
              <a:rPr lang="en-US" sz="2300" b="1" kern="1200" dirty="0"/>
              <a:t> </a:t>
            </a:r>
            <a:r>
              <a:rPr lang="en-US" sz="2300" b="1" kern="1200" dirty="0" err="1"/>
              <a:t>cột</a:t>
            </a:r>
            <a:endParaRPr lang="en-US" sz="2300" kern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13" y="4172659"/>
            <a:ext cx="1742270" cy="1326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34" y="4172659"/>
            <a:ext cx="1806664" cy="13291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094" y="4189009"/>
            <a:ext cx="1637295" cy="1358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172" y="4189009"/>
            <a:ext cx="1623045" cy="13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52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91 -0.38912 L 0.28945 -0.402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9634" y="1395906"/>
            <a:ext cx="2820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</a:t>
            </a:r>
            <a:endParaRPr lang="vi-VN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9031" y="2319236"/>
            <a:ext cx="4908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</a:t>
            </a:r>
            <a:endParaRPr lang="vi-VN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35" y="670754"/>
            <a:ext cx="5353332" cy="4060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/>
          <a:stretch/>
        </p:blipFill>
        <p:spPr>
          <a:xfrm rot="694642">
            <a:off x="5860897" y="812458"/>
            <a:ext cx="4858693" cy="43518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7" b="12160"/>
          <a:stretch/>
        </p:blipFill>
        <p:spPr>
          <a:xfrm>
            <a:off x="5272272" y="846052"/>
            <a:ext cx="6035941" cy="4254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63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447">
        <p:blinds dir="vert"/>
      </p:transition>
    </mc:Choice>
    <mc:Fallback xmlns="">
      <p:transition spd="slow" advTm="4744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êu Hà Nội - Tốp ca Thiếu Nh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3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1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1626" y="1380466"/>
            <a:ext cx="639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027372" y="2712749"/>
            <a:ext cx="2845173" cy="901519"/>
          </a:xfrm>
          <a:custGeom>
            <a:avLst/>
            <a:gdLst>
              <a:gd name="connsiteX0" fmla="*/ 0 w 1268013"/>
              <a:gd name="connsiteY0" fmla="*/ 0 h 507205"/>
              <a:gd name="connsiteX1" fmla="*/ 1014411 w 1268013"/>
              <a:gd name="connsiteY1" fmla="*/ 0 h 507205"/>
              <a:gd name="connsiteX2" fmla="*/ 1268013 w 1268013"/>
              <a:gd name="connsiteY2" fmla="*/ 253603 h 507205"/>
              <a:gd name="connsiteX3" fmla="*/ 1014411 w 1268013"/>
              <a:gd name="connsiteY3" fmla="*/ 507205 h 507205"/>
              <a:gd name="connsiteX4" fmla="*/ 0 w 1268013"/>
              <a:gd name="connsiteY4" fmla="*/ 507205 h 507205"/>
              <a:gd name="connsiteX5" fmla="*/ 253603 w 1268013"/>
              <a:gd name="connsiteY5" fmla="*/ 253603 h 507205"/>
              <a:gd name="connsiteX6" fmla="*/ 0 w 1268013"/>
              <a:gd name="connsiteY6" fmla="*/ 0 h 50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013" h="507205">
                <a:moveTo>
                  <a:pt x="0" y="0"/>
                </a:moveTo>
                <a:lnTo>
                  <a:pt x="1014411" y="0"/>
                </a:lnTo>
                <a:lnTo>
                  <a:pt x="1268013" y="253603"/>
                </a:lnTo>
                <a:lnTo>
                  <a:pt x="1014411" y="507205"/>
                </a:lnTo>
                <a:lnTo>
                  <a:pt x="0" y="507205"/>
                </a:lnTo>
                <a:lnTo>
                  <a:pt x="253603" y="2536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611" tIns="21336" rIns="274938" bIns="21336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b) 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vi-VN" sz="2800" kern="12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35" y="3715906"/>
            <a:ext cx="1230624" cy="1282139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485386" y="2712749"/>
            <a:ext cx="2871544" cy="901520"/>
          </a:xfrm>
          <a:custGeom>
            <a:avLst/>
            <a:gdLst>
              <a:gd name="connsiteX0" fmla="*/ 0 w 1268013"/>
              <a:gd name="connsiteY0" fmla="*/ 0 h 507205"/>
              <a:gd name="connsiteX1" fmla="*/ 1014411 w 1268013"/>
              <a:gd name="connsiteY1" fmla="*/ 0 h 507205"/>
              <a:gd name="connsiteX2" fmla="*/ 1268013 w 1268013"/>
              <a:gd name="connsiteY2" fmla="*/ 253603 h 507205"/>
              <a:gd name="connsiteX3" fmla="*/ 1014411 w 1268013"/>
              <a:gd name="connsiteY3" fmla="*/ 507205 h 507205"/>
              <a:gd name="connsiteX4" fmla="*/ 0 w 1268013"/>
              <a:gd name="connsiteY4" fmla="*/ 507205 h 507205"/>
              <a:gd name="connsiteX5" fmla="*/ 253603 w 1268013"/>
              <a:gd name="connsiteY5" fmla="*/ 253603 h 507205"/>
              <a:gd name="connsiteX6" fmla="*/ 0 w 1268013"/>
              <a:gd name="connsiteY6" fmla="*/ 0 h 50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013" h="507205">
                <a:moveTo>
                  <a:pt x="0" y="0"/>
                </a:moveTo>
                <a:lnTo>
                  <a:pt x="1014411" y="0"/>
                </a:lnTo>
                <a:lnTo>
                  <a:pt x="1268013" y="253603"/>
                </a:lnTo>
                <a:lnTo>
                  <a:pt x="1014411" y="507205"/>
                </a:lnTo>
                <a:lnTo>
                  <a:pt x="0" y="507205"/>
                </a:lnTo>
                <a:lnTo>
                  <a:pt x="253603" y="2536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611" tIns="21336" rIns="274938" bIns="21336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endParaRPr lang="vi-VN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71" y="3781999"/>
            <a:ext cx="1619773" cy="12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6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P đẹp | Mầm non Kim 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73" y="253890"/>
            <a:ext cx="10011103" cy="4857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7102" y="5239405"/>
            <a:ext cx="4131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V¨n</a:t>
            </a:r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miÕu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918571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7473" y="874059"/>
            <a:ext cx="6797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209816" y="3348790"/>
            <a:ext cx="2516206" cy="1112984"/>
          </a:xfrm>
          <a:custGeom>
            <a:avLst/>
            <a:gdLst>
              <a:gd name="connsiteX0" fmla="*/ 0 w 2274771"/>
              <a:gd name="connsiteY0" fmla="*/ 113739 h 1137385"/>
              <a:gd name="connsiteX1" fmla="*/ 113739 w 2274771"/>
              <a:gd name="connsiteY1" fmla="*/ 0 h 1137385"/>
              <a:gd name="connsiteX2" fmla="*/ 2161033 w 2274771"/>
              <a:gd name="connsiteY2" fmla="*/ 0 h 1137385"/>
              <a:gd name="connsiteX3" fmla="*/ 2274772 w 2274771"/>
              <a:gd name="connsiteY3" fmla="*/ 113739 h 1137385"/>
              <a:gd name="connsiteX4" fmla="*/ 2274771 w 2274771"/>
              <a:gd name="connsiteY4" fmla="*/ 1023647 h 1137385"/>
              <a:gd name="connsiteX5" fmla="*/ 2161032 w 2274771"/>
              <a:gd name="connsiteY5" fmla="*/ 1137386 h 1137385"/>
              <a:gd name="connsiteX6" fmla="*/ 113739 w 2274771"/>
              <a:gd name="connsiteY6" fmla="*/ 1137385 h 1137385"/>
              <a:gd name="connsiteX7" fmla="*/ 0 w 2274771"/>
              <a:gd name="connsiteY7" fmla="*/ 1023646 h 1137385"/>
              <a:gd name="connsiteX8" fmla="*/ 0 w 2274771"/>
              <a:gd name="connsiteY8" fmla="*/ 113739 h 113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4771" h="1137385">
                <a:moveTo>
                  <a:pt x="0" y="113739"/>
                </a:moveTo>
                <a:cubicBezTo>
                  <a:pt x="0" y="50923"/>
                  <a:pt x="50923" y="0"/>
                  <a:pt x="113739" y="0"/>
                </a:cubicBezTo>
                <a:lnTo>
                  <a:pt x="2161033" y="0"/>
                </a:lnTo>
                <a:cubicBezTo>
                  <a:pt x="2223849" y="0"/>
                  <a:pt x="2274772" y="50923"/>
                  <a:pt x="2274772" y="113739"/>
                </a:cubicBezTo>
                <a:cubicBezTo>
                  <a:pt x="2274772" y="417042"/>
                  <a:pt x="2274771" y="720344"/>
                  <a:pt x="2274771" y="1023647"/>
                </a:cubicBezTo>
                <a:cubicBezTo>
                  <a:pt x="2274771" y="1086463"/>
                  <a:pt x="2223848" y="1137386"/>
                  <a:pt x="2161032" y="1137386"/>
                </a:cubicBezTo>
                <a:lnTo>
                  <a:pt x="113739" y="1137385"/>
                </a:lnTo>
                <a:cubicBezTo>
                  <a:pt x="50923" y="1137385"/>
                  <a:pt x="0" y="1086462"/>
                  <a:pt x="0" y="1023646"/>
                </a:cubicBezTo>
                <a:lnTo>
                  <a:pt x="0" y="11373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988" tIns="77763" rIns="99988" bIns="77763" numCol="1" spcCol="1270" anchor="ctr" anchorCtr="0">
            <a:noAutofit/>
          </a:bodyPr>
          <a:lstStyle/>
          <a:p>
            <a:pPr lvl="0" algn="ctr" defTabSz="1555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latin typeface=".VnAvant" panose="020B7200000000000000" pitchFamily="34" charset="0"/>
              </a:rPr>
              <a:t>1. v, </a:t>
            </a:r>
            <a:r>
              <a:rPr lang="en-US" sz="2400" b="1" dirty="0">
                <a:latin typeface=".VnAvant" panose="020B7200000000000000" pitchFamily="34" charset="0"/>
              </a:rPr>
              <a:t>¨, n, ª, u</a:t>
            </a:r>
            <a:endParaRPr lang="vi-VN" sz="2400" kern="1200" dirty="0"/>
          </a:p>
        </p:txBody>
      </p:sp>
      <p:sp>
        <p:nvSpPr>
          <p:cNvPr id="9" name="Freeform 8"/>
          <p:cNvSpPr/>
          <p:nvPr/>
        </p:nvSpPr>
        <p:spPr>
          <a:xfrm>
            <a:off x="4610501" y="3281084"/>
            <a:ext cx="2743285" cy="1064551"/>
          </a:xfrm>
          <a:custGeom>
            <a:avLst/>
            <a:gdLst>
              <a:gd name="connsiteX0" fmla="*/ 0 w 2274771"/>
              <a:gd name="connsiteY0" fmla="*/ 113739 h 1137385"/>
              <a:gd name="connsiteX1" fmla="*/ 113739 w 2274771"/>
              <a:gd name="connsiteY1" fmla="*/ 0 h 1137385"/>
              <a:gd name="connsiteX2" fmla="*/ 2161033 w 2274771"/>
              <a:gd name="connsiteY2" fmla="*/ 0 h 1137385"/>
              <a:gd name="connsiteX3" fmla="*/ 2274772 w 2274771"/>
              <a:gd name="connsiteY3" fmla="*/ 113739 h 1137385"/>
              <a:gd name="connsiteX4" fmla="*/ 2274771 w 2274771"/>
              <a:gd name="connsiteY4" fmla="*/ 1023647 h 1137385"/>
              <a:gd name="connsiteX5" fmla="*/ 2161032 w 2274771"/>
              <a:gd name="connsiteY5" fmla="*/ 1137386 h 1137385"/>
              <a:gd name="connsiteX6" fmla="*/ 113739 w 2274771"/>
              <a:gd name="connsiteY6" fmla="*/ 1137385 h 1137385"/>
              <a:gd name="connsiteX7" fmla="*/ 0 w 2274771"/>
              <a:gd name="connsiteY7" fmla="*/ 1023646 h 1137385"/>
              <a:gd name="connsiteX8" fmla="*/ 0 w 2274771"/>
              <a:gd name="connsiteY8" fmla="*/ 113739 h 113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4771" h="1137385">
                <a:moveTo>
                  <a:pt x="0" y="113739"/>
                </a:moveTo>
                <a:cubicBezTo>
                  <a:pt x="0" y="50923"/>
                  <a:pt x="50923" y="0"/>
                  <a:pt x="113739" y="0"/>
                </a:cubicBezTo>
                <a:lnTo>
                  <a:pt x="2161033" y="0"/>
                </a:lnTo>
                <a:cubicBezTo>
                  <a:pt x="2223849" y="0"/>
                  <a:pt x="2274772" y="50923"/>
                  <a:pt x="2274772" y="113739"/>
                </a:cubicBezTo>
                <a:cubicBezTo>
                  <a:pt x="2274772" y="417042"/>
                  <a:pt x="2274771" y="720344"/>
                  <a:pt x="2274771" y="1023647"/>
                </a:cubicBezTo>
                <a:cubicBezTo>
                  <a:pt x="2274771" y="1086463"/>
                  <a:pt x="2223848" y="1137386"/>
                  <a:pt x="2161032" y="1137386"/>
                </a:cubicBezTo>
                <a:lnTo>
                  <a:pt x="113739" y="1137385"/>
                </a:lnTo>
                <a:cubicBezTo>
                  <a:pt x="50923" y="1137385"/>
                  <a:pt x="0" y="1086462"/>
                  <a:pt x="0" y="1023646"/>
                </a:cubicBezTo>
                <a:lnTo>
                  <a:pt x="0" y="11373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676672"/>
              <a:satOff val="-5114"/>
              <a:lumOff val="-1961"/>
              <a:alphaOff val="0"/>
            </a:schemeClr>
          </a:fillRef>
          <a:effectRef idx="0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988" tIns="77763" rIns="99988" bIns="77763" numCol="1" spcCol="1270" anchor="ctr" anchorCtr="0">
            <a:noAutofit/>
          </a:bodyPr>
          <a:lstStyle/>
          <a:p>
            <a:pPr lvl="0" algn="ctr" defTabSz="1555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latin typeface=".VnAvant" panose="020B7200000000000000" pitchFamily="34" charset="0"/>
              </a:rPr>
              <a:t>2. m, ¨, n</a:t>
            </a:r>
            <a:r>
              <a:rPr lang="en-US" sz="2400" b="1" dirty="0">
                <a:latin typeface=".VnAvant" panose="020B7200000000000000" pitchFamily="34" charset="0"/>
              </a:rPr>
              <a:t>, </a:t>
            </a:r>
            <a:r>
              <a:rPr lang="en-US" sz="2400" b="1" dirty="0" err="1">
                <a:latin typeface=".VnAvant" panose="020B7200000000000000" pitchFamily="34" charset="0"/>
              </a:rPr>
              <a:t>i</a:t>
            </a:r>
            <a:r>
              <a:rPr lang="en-US" sz="2400" b="1" dirty="0">
                <a:latin typeface=".VnAvant" panose="020B7200000000000000" pitchFamily="34" charset="0"/>
              </a:rPr>
              <a:t>, u, ª </a:t>
            </a:r>
            <a:endParaRPr lang="vi-VN" sz="2400" kern="1200" dirty="0"/>
          </a:p>
        </p:txBody>
      </p:sp>
      <p:sp>
        <p:nvSpPr>
          <p:cNvPr id="10" name="Freeform 9"/>
          <p:cNvSpPr/>
          <p:nvPr/>
        </p:nvSpPr>
        <p:spPr>
          <a:xfrm>
            <a:off x="8336523" y="3334871"/>
            <a:ext cx="2568900" cy="900245"/>
          </a:xfrm>
          <a:custGeom>
            <a:avLst/>
            <a:gdLst>
              <a:gd name="connsiteX0" fmla="*/ 0 w 2274771"/>
              <a:gd name="connsiteY0" fmla="*/ 113739 h 1137385"/>
              <a:gd name="connsiteX1" fmla="*/ 113739 w 2274771"/>
              <a:gd name="connsiteY1" fmla="*/ 0 h 1137385"/>
              <a:gd name="connsiteX2" fmla="*/ 2161033 w 2274771"/>
              <a:gd name="connsiteY2" fmla="*/ 0 h 1137385"/>
              <a:gd name="connsiteX3" fmla="*/ 2274772 w 2274771"/>
              <a:gd name="connsiteY3" fmla="*/ 113739 h 1137385"/>
              <a:gd name="connsiteX4" fmla="*/ 2274771 w 2274771"/>
              <a:gd name="connsiteY4" fmla="*/ 1023647 h 1137385"/>
              <a:gd name="connsiteX5" fmla="*/ 2161032 w 2274771"/>
              <a:gd name="connsiteY5" fmla="*/ 1137386 h 1137385"/>
              <a:gd name="connsiteX6" fmla="*/ 113739 w 2274771"/>
              <a:gd name="connsiteY6" fmla="*/ 1137385 h 1137385"/>
              <a:gd name="connsiteX7" fmla="*/ 0 w 2274771"/>
              <a:gd name="connsiteY7" fmla="*/ 1023646 h 1137385"/>
              <a:gd name="connsiteX8" fmla="*/ 0 w 2274771"/>
              <a:gd name="connsiteY8" fmla="*/ 113739 h 113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4771" h="1137385">
                <a:moveTo>
                  <a:pt x="0" y="113739"/>
                </a:moveTo>
                <a:cubicBezTo>
                  <a:pt x="0" y="50923"/>
                  <a:pt x="50923" y="0"/>
                  <a:pt x="113739" y="0"/>
                </a:cubicBezTo>
                <a:lnTo>
                  <a:pt x="2161033" y="0"/>
                </a:lnTo>
                <a:cubicBezTo>
                  <a:pt x="2223849" y="0"/>
                  <a:pt x="2274772" y="50923"/>
                  <a:pt x="2274772" y="113739"/>
                </a:cubicBezTo>
                <a:cubicBezTo>
                  <a:pt x="2274772" y="417042"/>
                  <a:pt x="2274771" y="720344"/>
                  <a:pt x="2274771" y="1023647"/>
                </a:cubicBezTo>
                <a:cubicBezTo>
                  <a:pt x="2274771" y="1086463"/>
                  <a:pt x="2223848" y="1137386"/>
                  <a:pt x="2161032" y="1137386"/>
                </a:cubicBezTo>
                <a:lnTo>
                  <a:pt x="113739" y="1137385"/>
                </a:lnTo>
                <a:cubicBezTo>
                  <a:pt x="50923" y="1137385"/>
                  <a:pt x="0" y="1086462"/>
                  <a:pt x="0" y="1023646"/>
                </a:cubicBezTo>
                <a:lnTo>
                  <a:pt x="0" y="11373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988" tIns="77763" rIns="99988" bIns="77763" numCol="1" spcCol="1270" anchor="ctr" anchorCtr="0">
            <a:noAutofit/>
          </a:bodyPr>
          <a:lstStyle/>
          <a:p>
            <a:pPr lvl="0" algn="ctr" defTabSz="1555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latin typeface=".VnAvant" panose="020B7200000000000000" pitchFamily="34" charset="0"/>
              </a:rPr>
              <a:t>3. v, </a:t>
            </a:r>
            <a:r>
              <a:rPr lang="en-US" sz="2400" b="1" dirty="0">
                <a:latin typeface=".VnAvant" panose="020B7200000000000000" pitchFamily="34" charset="0"/>
              </a:rPr>
              <a:t>ª, </a:t>
            </a:r>
            <a:r>
              <a:rPr lang="en-US" sz="2400" b="1" dirty="0" err="1">
                <a:latin typeface=".VnAvant" panose="020B7200000000000000" pitchFamily="34" charset="0"/>
              </a:rPr>
              <a:t>i</a:t>
            </a:r>
            <a:r>
              <a:rPr lang="en-US" sz="2400" b="1" dirty="0">
                <a:latin typeface=".VnAvant" panose="020B7200000000000000" pitchFamily="34" charset="0"/>
              </a:rPr>
              <a:t>, m, u, ¨</a:t>
            </a:r>
            <a:endParaRPr lang="vi-VN" sz="2400" kern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5" y="4352402"/>
            <a:ext cx="1672102" cy="1199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32" y="4345635"/>
            <a:ext cx="1299322" cy="129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92" y="4469764"/>
            <a:ext cx="1299322" cy="12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6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7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6904" y="1218077"/>
            <a:ext cx="153118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>
                <a:solidFill>
                  <a:srgbClr val="C00000"/>
                </a:solidFill>
                <a:latin typeface=".VnAvant" panose="020B7200000000000000" pitchFamily="34" charset="0"/>
              </a:rPr>
              <a:t>V</a:t>
            </a:r>
            <a:endParaRPr lang="vi-VN" sz="15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4984" y="1064189"/>
            <a:ext cx="153920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0" b="1" dirty="0">
                <a:solidFill>
                  <a:srgbClr val="C00000"/>
                </a:solidFill>
                <a:latin typeface=".VnAvant" panose="020B7200000000000000" pitchFamily="34" charset="0"/>
              </a:rPr>
              <a:t>¨</a:t>
            </a:r>
            <a:endParaRPr lang="vi-VN" sz="1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210" y="1062438"/>
            <a:ext cx="141577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0" b="1" dirty="0">
                <a:solidFill>
                  <a:srgbClr val="C00000"/>
                </a:solidFill>
                <a:latin typeface=".VnAvant" panose="020B7200000000000000" pitchFamily="34" charset="0"/>
              </a:rPr>
              <a:t>n</a:t>
            </a:r>
            <a:endParaRPr lang="vi-VN" sz="16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8876" y="1062437"/>
            <a:ext cx="21130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vi-VN" sz="1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1143" y="1057061"/>
            <a:ext cx="149752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0" b="1" dirty="0">
                <a:solidFill>
                  <a:srgbClr val="C00000"/>
                </a:solidFill>
                <a:latin typeface=".VnAvant" panose="020B7200000000000000" pitchFamily="34" charset="0"/>
              </a:rPr>
              <a:t>Õ</a:t>
            </a:r>
            <a:endParaRPr lang="vi-VN" sz="16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7112" y="1059749"/>
            <a:ext cx="6783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0" b="1" dirty="0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  <a:endParaRPr lang="vi-VN" sz="16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3731" y="1054373"/>
            <a:ext cx="141577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0" b="1" dirty="0">
                <a:solidFill>
                  <a:srgbClr val="C00000"/>
                </a:solidFill>
                <a:latin typeface=".VnAvant" panose="020B7200000000000000" pitchFamily="34" charset="0"/>
              </a:rPr>
              <a:t>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6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0182 0.372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0338 0.3488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0586 0.373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00078 0.373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00013 0.37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02878 0.340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31055 0.1736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1" grpId="0"/>
      <p:bldP spid="11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/>
          <a:stretch/>
        </p:blipFill>
        <p:spPr>
          <a:xfrm>
            <a:off x="0" y="17208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8944" y="489396"/>
            <a:ext cx="5654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v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035967" y="4561791"/>
            <a:ext cx="1618358" cy="1618358"/>
          </a:xfrm>
          <a:custGeom>
            <a:avLst/>
            <a:gdLst>
              <a:gd name="connsiteX0" fmla="*/ 0 w 1618358"/>
              <a:gd name="connsiteY0" fmla="*/ 809179 h 1618358"/>
              <a:gd name="connsiteX1" fmla="*/ 809179 w 1618358"/>
              <a:gd name="connsiteY1" fmla="*/ 0 h 1618358"/>
              <a:gd name="connsiteX2" fmla="*/ 1618358 w 1618358"/>
              <a:gd name="connsiteY2" fmla="*/ 809179 h 1618358"/>
              <a:gd name="connsiteX3" fmla="*/ 809179 w 1618358"/>
              <a:gd name="connsiteY3" fmla="*/ 1618358 h 1618358"/>
              <a:gd name="connsiteX4" fmla="*/ 0 w 1618358"/>
              <a:gd name="connsiteY4" fmla="*/ 809179 h 161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358" h="1618358">
                <a:moveTo>
                  <a:pt x="0" y="809179"/>
                </a:moveTo>
                <a:cubicBezTo>
                  <a:pt x="0" y="362282"/>
                  <a:pt x="362282" y="0"/>
                  <a:pt x="809179" y="0"/>
                </a:cubicBezTo>
                <a:cubicBezTo>
                  <a:pt x="1256076" y="0"/>
                  <a:pt x="1618358" y="362282"/>
                  <a:pt x="1618358" y="809179"/>
                </a:cubicBezTo>
                <a:cubicBezTo>
                  <a:pt x="1618358" y="1256076"/>
                  <a:pt x="1256076" y="1618358"/>
                  <a:pt x="809179" y="1618358"/>
                </a:cubicBezTo>
                <a:cubicBezTo>
                  <a:pt x="362282" y="1618358"/>
                  <a:pt x="0" y="1256076"/>
                  <a:pt x="0" y="809179"/>
                </a:cubicBez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59863" tIns="259863" rIns="259863" bIns="259863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1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vi-VN" sz="18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 rot="715">
            <a:off x="5910526" y="5070234"/>
            <a:ext cx="543143" cy="602029"/>
          </a:xfrm>
          <a:custGeom>
            <a:avLst/>
            <a:gdLst>
              <a:gd name="connsiteX0" fmla="*/ 0 w 543143"/>
              <a:gd name="connsiteY0" fmla="*/ 120406 h 602029"/>
              <a:gd name="connsiteX1" fmla="*/ 271572 w 543143"/>
              <a:gd name="connsiteY1" fmla="*/ 120406 h 602029"/>
              <a:gd name="connsiteX2" fmla="*/ 271572 w 543143"/>
              <a:gd name="connsiteY2" fmla="*/ 0 h 602029"/>
              <a:gd name="connsiteX3" fmla="*/ 543143 w 543143"/>
              <a:gd name="connsiteY3" fmla="*/ 301015 h 602029"/>
              <a:gd name="connsiteX4" fmla="*/ 271572 w 543143"/>
              <a:gd name="connsiteY4" fmla="*/ 602029 h 602029"/>
              <a:gd name="connsiteX5" fmla="*/ 271572 w 543143"/>
              <a:gd name="connsiteY5" fmla="*/ 481623 h 602029"/>
              <a:gd name="connsiteX6" fmla="*/ 0 w 543143"/>
              <a:gd name="connsiteY6" fmla="*/ 481623 h 602029"/>
              <a:gd name="connsiteX7" fmla="*/ 0 w 543143"/>
              <a:gd name="connsiteY7" fmla="*/ 120406 h 60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143" h="602029">
                <a:moveTo>
                  <a:pt x="0" y="120406"/>
                </a:moveTo>
                <a:lnTo>
                  <a:pt x="271572" y="120406"/>
                </a:lnTo>
                <a:lnTo>
                  <a:pt x="271572" y="0"/>
                </a:lnTo>
                <a:lnTo>
                  <a:pt x="543143" y="301015"/>
                </a:lnTo>
                <a:lnTo>
                  <a:pt x="271572" y="602029"/>
                </a:lnTo>
                <a:lnTo>
                  <a:pt x="271572" y="481623"/>
                </a:lnTo>
                <a:lnTo>
                  <a:pt x="0" y="481623"/>
                </a:lnTo>
                <a:lnTo>
                  <a:pt x="0" y="120406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20405" rIns="162943" bIns="120406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2700" kern="1200"/>
          </a:p>
        </p:txBody>
      </p:sp>
      <p:sp>
        <p:nvSpPr>
          <p:cNvPr id="14" name="Freeform 13"/>
          <p:cNvSpPr/>
          <p:nvPr/>
        </p:nvSpPr>
        <p:spPr>
          <a:xfrm>
            <a:off x="6679126" y="4562341"/>
            <a:ext cx="1618358" cy="1618358"/>
          </a:xfrm>
          <a:custGeom>
            <a:avLst/>
            <a:gdLst>
              <a:gd name="connsiteX0" fmla="*/ 0 w 1618358"/>
              <a:gd name="connsiteY0" fmla="*/ 809179 h 1618358"/>
              <a:gd name="connsiteX1" fmla="*/ 809179 w 1618358"/>
              <a:gd name="connsiteY1" fmla="*/ 0 h 1618358"/>
              <a:gd name="connsiteX2" fmla="*/ 1618358 w 1618358"/>
              <a:gd name="connsiteY2" fmla="*/ 809179 h 1618358"/>
              <a:gd name="connsiteX3" fmla="*/ 809179 w 1618358"/>
              <a:gd name="connsiteY3" fmla="*/ 1618358 h 1618358"/>
              <a:gd name="connsiteX4" fmla="*/ 0 w 1618358"/>
              <a:gd name="connsiteY4" fmla="*/ 809179 h 161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358" h="1618358">
                <a:moveTo>
                  <a:pt x="0" y="809179"/>
                </a:moveTo>
                <a:cubicBezTo>
                  <a:pt x="0" y="362282"/>
                  <a:pt x="362282" y="0"/>
                  <a:pt x="809179" y="0"/>
                </a:cubicBezTo>
                <a:cubicBezTo>
                  <a:pt x="1256076" y="0"/>
                  <a:pt x="1618358" y="362282"/>
                  <a:pt x="1618358" y="809179"/>
                </a:cubicBezTo>
                <a:cubicBezTo>
                  <a:pt x="1618358" y="1256076"/>
                  <a:pt x="1256076" y="1618358"/>
                  <a:pt x="809179" y="1618358"/>
                </a:cubicBezTo>
                <a:cubicBezTo>
                  <a:pt x="362282" y="1618358"/>
                  <a:pt x="0" y="1256076"/>
                  <a:pt x="0" y="80917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9863" tIns="259863" rIns="259863" bIns="259863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sz="1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vi-VN" sz="18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33" y="1470678"/>
            <a:ext cx="1672102" cy="11990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02" y="1585762"/>
            <a:ext cx="1396667" cy="1218024"/>
          </a:xfrm>
          <a:prstGeom prst="rect">
            <a:avLst/>
          </a:prstGeom>
        </p:spPr>
      </p:pic>
      <p:pic>
        <p:nvPicPr>
          <p:cNvPr id="19" name="Picture 4" descr="net 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66" y="2962986"/>
            <a:ext cx="1457731" cy="201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net 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7706" flipH="1">
            <a:off x="3399501" y="3058262"/>
            <a:ext cx="1436865" cy="190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178147" y="2194774"/>
            <a:ext cx="992579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0" b="1" dirty="0">
                <a:solidFill>
                  <a:srgbClr val="492C9A"/>
                </a:solidFill>
                <a:latin typeface=".VnAvant" panose="020B7200000000000000" pitchFamily="34" charset="0"/>
              </a:rPr>
              <a:t>I</a:t>
            </a:r>
          </a:p>
        </p:txBody>
      </p:sp>
      <p:pic>
        <p:nvPicPr>
          <p:cNvPr id="21" name="Picture 3" descr="net 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7706" flipH="1">
            <a:off x="8927526" y="3112666"/>
            <a:ext cx="1436865" cy="190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1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75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4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A5E40F-BFB9-29CE-6898-C097A5F04888}"/>
              </a:ext>
            </a:extLst>
          </p:cNvPr>
          <p:cNvSpPr txBox="1"/>
          <p:nvPr/>
        </p:nvSpPr>
        <p:spPr>
          <a:xfrm>
            <a:off x="3826650" y="1423620"/>
            <a:ext cx="25411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  <p:pic>
        <p:nvPicPr>
          <p:cNvPr id="16388" name="Picture 4" descr="net 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932">
            <a:off x="3367845" y="2321416"/>
            <a:ext cx="2628230" cy="363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net 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" b="3104"/>
          <a:stretch/>
        </p:blipFill>
        <p:spPr bwMode="auto">
          <a:xfrm rot="21429881" flipH="1">
            <a:off x="5015750" y="2373269"/>
            <a:ext cx="2631576" cy="355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4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001"/>
  <p:tag name="TIMING" val="|1.842|3.735|2.783|2.406|3.421|5.812"/>
  <p:tag name="GENSWF_SLIDE_UID" val="{9A1B4AD5-CE74-4340-8CF9-7DA3EEF58F63}:256"/>
  <p:tag name="ISPRING_SLIDE_ID_2" val="{CDDFA7F3-EECE-4C06-BFD4-4D1634402186}"/>
  <p:tag name="GENSWF_SLIDE_TITLE" val="Làm quen chưc cái p, q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- yêu cầu"/>
  <p:tag name="ISPRING_SLIDE_INDENT_LEVEL" val="0"/>
  <p:tag name="GENSWF_ADVANCE_TIME" val="93.000"/>
  <p:tag name="GENSWF_SLIDE_UID" val="{6B6A1ACD-A09E-463E-A468-9BB388047AD7}:260"/>
  <p:tag name="ISPRING_SLIDE_ID_2" val="{FE093B28-85F2-4D15-966B-A8C9DD4C9FA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431"/>
  <p:tag name="TIMING" val="|6.406|4.922"/>
  <p:tag name="GENSWF_SLIDE_UID" val="{19070D3E-160E-42D5-84A7-028A1C0A244B}:262"/>
  <p:tag name="ISPRING_SLIDE_ID_2" val="{8247635B-4124-4531-A4A2-719FBAD65F98}"/>
  <p:tag name="GENSWF_SLIDE_TITLE" val="giới thiệu tranh và từ quả cà pháo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8D077A0-F603-49ED-BB81-CCB6EBCD574B}:266"/>
  <p:tag name="ISPRING_SLIDE_ID_2" val="{56758FF5-5F40-4DBF-9A08-F3EFBD3AEA0E}"/>
  <p:tag name="GENSWF_ADVANCE_TIME" val="33.540"/>
  <p:tag name="TIMING" val="|5.966|1.002|2.257|1.219|2.518|1.338|2.571|1.32|2.612|1.222|2.479|1.231"/>
  <p:tag name="GENSWF_SLIDE_TITLE" val="Những chữ cái đã học trong từ &quot; quả cà pháo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4BF9E7F-5B65-495C-8B64-CE678B304791}:270"/>
  <p:tag name="ISPRING_SLIDE_ID_2" val="{8B7C029A-3824-41A5-9594-5E6941A63BC8}"/>
  <p:tag name="GENSWF_ADVANCE_TIME" val="34.918"/>
  <p:tag name="TIMING" val="|2.191|12.684|11.949"/>
  <p:tag name="GENSWF_SLIDE_TITLE" val="Các kiểu chữ p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C7D94690-5CB4-4E12-A322-045272F59EEB}:275"/>
  <p:tag name="ISPRING_SLIDE_ID_2" val="{B5F0730A-2D86-4F89-AA30-6BEDBF4C9419}"/>
  <p:tag name="GENSWF_ADVANCE_TIME" val="61.480"/>
  <p:tag name="TIMING" val="|8.427|26.037|2.67|24.344|0.001"/>
  <p:tag name="GENSWF_SLIDE_TITLE" val="giới thiệu chữ q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8418747-6859-4329-8DE2-2B836788660C}:276"/>
  <p:tag name="ISPRING_SLIDE_ID_2" val="{8EAD0699-7706-4AE5-BDDB-5637B57E65EE}"/>
  <p:tag name="GENSWF_ADVANCE_TIME" val="39.836"/>
  <p:tag name="TIMING" val="|5.569|1.486|1.559|2.391|3.047|2.756|3.12|13.897|1.512|1.814"/>
  <p:tag name="GENSWF_SLIDE_TITLE" val="Phát âm chữ q và kiểu chữ q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69512C0-7DDC-4EC1-8389-594A55E9A7A8}:281"/>
  <p:tag name="ISPRING_SLIDE_ID_2" val="{3848616C-CA64-49B8-9FEC-4BEB65E81647}"/>
  <p:tag name="GENSWF_ADVANCE_TIME" val="23.691"/>
  <p:tag name="TIMING" val="|7.599|1.28|2.117|3.65|1.499|2.131"/>
  <p:tag name="GENSWF_SLIDE_TITLE" val="Cô khái quát điểm khác nhau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1424751-7E80-4879-8631-F74B2E52FA09}:283"/>
  <p:tag name="ISPRING_SLIDE_ID_2" val="{CFEF888A-80C1-4E47-A523-66179701F84C}"/>
  <p:tag name="GENSWF_ADVANCE_TIME" val="47.447"/>
  <p:tag name="TIMING" val="|11.588|2.965|1.394|2.532|1.403|16.567|1.827|1.002"/>
  <p:tag name="GENSWF_SLIDE_TITLE" val="Kết thúc"/>
  <p:tag name="ISPRING_SLIDE_INDENT_LEVEL" val="0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418</TotalTime>
  <Words>539</Words>
  <Application>Microsoft Office PowerPoint</Application>
  <PresentationFormat>Widescreen</PresentationFormat>
  <Paragraphs>93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PC</cp:lastModifiedBy>
  <cp:revision>32</cp:revision>
  <dcterms:created xsi:type="dcterms:W3CDTF">2024-06-30T17:08:03Z</dcterms:created>
  <dcterms:modified xsi:type="dcterms:W3CDTF">2026-03-02T04:40:22Z</dcterms:modified>
</cp:coreProperties>
</file>