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
  </p:notesMasterIdLst>
  <p:sldIdLst>
    <p:sldId id="256" r:id="rId2"/>
    <p:sldId id="262" r:id="rId3"/>
    <p:sldId id="284" r:id="rId4"/>
    <p:sldId id="265" r:id="rId5"/>
    <p:sldId id="266" r:id="rId6"/>
    <p:sldId id="274" r:id="rId7"/>
    <p:sldId id="264" r:id="rId8"/>
    <p:sldId id="271" r:id="rId9"/>
  </p:sldIdLst>
  <p:sldSz cx="18288000" cy="10287000"/>
  <p:notesSz cx="6858000" cy="9144000"/>
  <p:embeddedFontLst>
    <p:embeddedFont>
      <p:font typeface="Calibri" panose="020F0502020204030204" pitchFamily="34" charset="0"/>
      <p:regular r:id="rId11"/>
      <p:bold r:id="rId12"/>
      <p:italic r:id="rId13"/>
      <p:boldItalic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8" autoAdjust="0"/>
    <p:restoredTop sz="94710" autoAdjust="0"/>
  </p:normalViewPr>
  <p:slideViewPr>
    <p:cSldViewPr showGuides="1">
      <p:cViewPr varScale="1">
        <p:scale>
          <a:sx n="53" d="100"/>
          <a:sy n="53" d="100"/>
        </p:scale>
        <p:origin x="7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a:off x="16372338" y="6283162"/>
            <a:ext cx="2353809" cy="1704173"/>
          </a:xfrm>
          <a:custGeom>
            <a:avLst/>
            <a:gdLst/>
            <a:ahLst/>
            <a:cxnLst/>
            <a:rect l="l" t="t" r="r" b="b"/>
            <a:pathLst>
              <a:path w="8778240" h="8229600">
                <a:moveTo>
                  <a:pt x="0" y="0"/>
                </a:moveTo>
                <a:lnTo>
                  <a:pt x="8778240" y="0"/>
                </a:lnTo>
                <a:lnTo>
                  <a:pt x="8778240" y="8229600"/>
                </a:lnTo>
                <a:lnTo>
                  <a:pt x="0" y="8229600"/>
                </a:lnTo>
                <a:lnTo>
                  <a:pt x="0" y="0"/>
                </a:lnTo>
                <a:close/>
              </a:path>
            </a:pathLst>
          </a:custGeom>
          <a:blipFill>
            <a:blip r:embed="rId3"/>
            <a:stretch>
              <a:fillRect/>
            </a:stretch>
          </a:blipFill>
        </p:spPr>
      </p:sp>
      <p:sp>
        <p:nvSpPr>
          <p:cNvPr id="9" name="Freeform 9"/>
          <p:cNvSpPr/>
          <p:nvPr/>
        </p:nvSpPr>
        <p:spPr>
          <a:xfrm rot="285056">
            <a:off x="1738826" y="7657162"/>
            <a:ext cx="809927" cy="799618"/>
          </a:xfrm>
          <a:custGeom>
            <a:avLst/>
            <a:gdLst/>
            <a:ahLst/>
            <a:cxnLst/>
            <a:rect l="l" t="t" r="r" b="b"/>
            <a:pathLst>
              <a:path w="809927" h="799618">
                <a:moveTo>
                  <a:pt x="0" y="0"/>
                </a:moveTo>
                <a:lnTo>
                  <a:pt x="809926" y="0"/>
                </a:lnTo>
                <a:lnTo>
                  <a:pt x="809926" y="799618"/>
                </a:lnTo>
                <a:lnTo>
                  <a:pt x="0" y="799618"/>
                </a:lnTo>
                <a:lnTo>
                  <a:pt x="0" y="0"/>
                </a:lnTo>
                <a:close/>
              </a:path>
            </a:pathLst>
          </a:custGeom>
          <a:blipFill>
            <a:blip r:embed="rId4">
              <a:extLst>
                <a:ext uri="{96DAC541-7B7A-43D3-8B79-37D633B846F1}">
                  <asvg:svgBlip xmlns:asvg="http://schemas.microsoft.com/office/drawing/2016/SVG/main" xmlns="" r:embed="rId8"/>
                </a:ext>
              </a:extLst>
            </a:blip>
            <a:stretch>
              <a:fillRect/>
            </a:stretch>
          </a:blipFill>
          <a:ln cap="sq">
            <a:noFill/>
            <a:prstDash val="solid"/>
            <a:miter/>
          </a:ln>
        </p:spPr>
      </p:sp>
      <p:sp>
        <p:nvSpPr>
          <p:cNvPr id="10" name="Freeform 10"/>
          <p:cNvSpPr/>
          <p:nvPr/>
        </p:nvSpPr>
        <p:spPr>
          <a:xfrm>
            <a:off x="15219293" y="2344922"/>
            <a:ext cx="743061" cy="733604"/>
          </a:xfrm>
          <a:custGeom>
            <a:avLst/>
            <a:gdLst/>
            <a:ahLst/>
            <a:cxnLst/>
            <a:rect l="l" t="t" r="r" b="b"/>
            <a:pathLst>
              <a:path w="743061" h="733604">
                <a:moveTo>
                  <a:pt x="0" y="0"/>
                </a:moveTo>
                <a:lnTo>
                  <a:pt x="743062" y="0"/>
                </a:lnTo>
                <a:lnTo>
                  <a:pt x="743062" y="733604"/>
                </a:lnTo>
                <a:lnTo>
                  <a:pt x="0" y="733604"/>
                </a:lnTo>
                <a:lnTo>
                  <a:pt x="0" y="0"/>
                </a:lnTo>
                <a:close/>
              </a:path>
            </a:pathLst>
          </a:custGeom>
          <a:blipFill>
            <a:blip r:embed="rId4">
              <a:extLst>
                <a:ext uri="{96DAC541-7B7A-43D3-8B79-37D633B846F1}">
                  <asvg:svgBlip xmlns:asvg="http://schemas.microsoft.com/office/drawing/2016/SVG/main" xmlns="" r:embed="rId8"/>
                </a:ext>
              </a:extLst>
            </a:blip>
            <a:stretch>
              <a:fillRect/>
            </a:stretch>
          </a:blipFill>
        </p:spPr>
        <p:txBody>
          <a:bodyPr/>
          <a:lstStyle/>
          <a:p>
            <a:endParaRPr lang="x-none" dirty="0"/>
          </a:p>
        </p:txBody>
      </p:sp>
      <p:sp>
        <p:nvSpPr>
          <p:cNvPr id="16" name="TextBox 16"/>
          <p:cNvSpPr txBox="1"/>
          <p:nvPr/>
        </p:nvSpPr>
        <p:spPr>
          <a:xfrm>
            <a:off x="5943567" y="272690"/>
            <a:ext cx="7013788" cy="816610"/>
          </a:xfrm>
          <a:prstGeom prst="rect">
            <a:avLst/>
          </a:prstGeom>
        </p:spPr>
        <p:txBody>
          <a:bodyPr wrap="square" lIns="0" tIns="0" rIns="0" bIns="0" rtlCol="0" anchor="t">
            <a:spAutoFit/>
          </a:bodyPr>
          <a:lstStyle/>
          <a:p>
            <a:pPr algn="ctr">
              <a:lnSpc>
                <a:spcPts val="3185"/>
              </a:lnSpc>
              <a:spcBef>
                <a:spcPct val="0"/>
              </a:spcBef>
            </a:pPr>
            <a:r>
              <a:rPr lang="en-US" sz="2800" b="1" dirty="0">
                <a:solidFill>
                  <a:srgbClr val="002060"/>
                </a:solidFill>
                <a:latin typeface="Times New Roman" panose="02020603050405020304" pitchFamily="18" charset="0"/>
                <a:ea typeface="Handyman"/>
                <a:cs typeface="Times New Roman" panose="02020603050405020304" pitchFamily="18" charset="0"/>
                <a:sym typeface="Handyman"/>
              </a:rPr>
              <a:t>ỦY BAN NHÂN DÂN PHƯỜNG PHÚC LỢI</a:t>
            </a:r>
          </a:p>
          <a:p>
            <a:pPr algn="ctr">
              <a:lnSpc>
                <a:spcPts val="3185"/>
              </a:lnSpc>
              <a:spcBef>
                <a:spcPct val="0"/>
              </a:spcBef>
            </a:pPr>
            <a:r>
              <a:rPr lang="en-US" sz="2800" b="1" dirty="0">
                <a:solidFill>
                  <a:srgbClr val="002060"/>
                </a:solidFill>
                <a:latin typeface="Times New Roman" panose="02020603050405020304" pitchFamily="18" charset="0"/>
                <a:ea typeface="Handyman"/>
                <a:cs typeface="Times New Roman" panose="02020603050405020304" pitchFamily="18" charset="0"/>
                <a:sym typeface="Handyman"/>
              </a:rPr>
              <a:t> TRƯỜNG MẦM NON BAN MAI XANH</a:t>
            </a:r>
          </a:p>
        </p:txBody>
      </p:sp>
      <p:sp>
        <p:nvSpPr>
          <p:cNvPr id="17" name="TextBox 17"/>
          <p:cNvSpPr txBox="1"/>
          <p:nvPr/>
        </p:nvSpPr>
        <p:spPr>
          <a:xfrm>
            <a:off x="4559808" y="4088645"/>
            <a:ext cx="10328910" cy="3081655"/>
          </a:xfrm>
          <a:prstGeom prst="rect">
            <a:avLst/>
          </a:prstGeom>
        </p:spPr>
        <p:txBody>
          <a:bodyPr wrap="square" lIns="0" tIns="0" rIns="0" bIns="0" rtlCol="0" anchor="t">
            <a:spAutoFit/>
          </a:bodyPr>
          <a:lstStyle/>
          <a:p>
            <a:pPr algn="ctr">
              <a:lnSpc>
                <a:spcPts val="4005"/>
              </a:lnSpc>
            </a:pPr>
            <a:endParaRPr lang="vi-VN" sz="4000" b="1" dirty="0">
              <a:solidFill>
                <a:srgbClr val="FF0000"/>
              </a:solidFill>
              <a:latin typeface="Times New Roman" panose="02020603050405020304" pitchFamily="18" charset="0"/>
              <a:ea typeface="Handyman"/>
              <a:cs typeface="Times New Roman" panose="02020603050405020304" pitchFamily="18" charset="0"/>
              <a:sym typeface="Handyman"/>
            </a:endParaRPr>
          </a:p>
          <a:p>
            <a:pPr indent="0" algn="ctr">
              <a:lnSpc>
                <a:spcPts val="4005"/>
              </a:lnSpc>
              <a:buNone/>
            </a:pPr>
            <a:r>
              <a:rPr lang="en-US" sz="6600" b="1" dirty="0">
                <a:solidFill>
                  <a:srgbClr val="FF0000"/>
                </a:solidFill>
                <a:latin typeface="Times New Roman" panose="02020603050405020304" pitchFamily="18" charset="0"/>
                <a:ea typeface="Handyman"/>
                <a:cs typeface="Times New Roman" panose="02020603050405020304" pitchFamily="18" charset="0"/>
                <a:sym typeface="Handyman"/>
              </a:rPr>
              <a:t>PHÁT TRIỂN NGÔN NGỮ</a:t>
            </a:r>
            <a:endParaRPr lang="en-US" sz="5000" b="1" dirty="0">
              <a:solidFill>
                <a:srgbClr val="FF0000"/>
              </a:solidFill>
              <a:latin typeface="Times New Roman" panose="02020603050405020304" pitchFamily="18" charset="0"/>
              <a:ea typeface="Handyman"/>
              <a:cs typeface="Times New Roman" panose="02020603050405020304" pitchFamily="18" charset="0"/>
              <a:sym typeface="Handyman"/>
            </a:endParaRPr>
          </a:p>
          <a:p>
            <a:pPr indent="0" algn="ctr">
              <a:lnSpc>
                <a:spcPts val="4005"/>
              </a:lnSpc>
              <a:buNone/>
            </a:pPr>
            <a:endParaRPr lang="en-US" sz="5400" b="1" dirty="0">
              <a:solidFill>
                <a:srgbClr val="FF0000"/>
              </a:solidFill>
              <a:latin typeface="Times New Roman" panose="02020603050405020304" pitchFamily="18" charset="0"/>
              <a:ea typeface="Handyman"/>
              <a:cs typeface="Times New Roman" panose="02020603050405020304" pitchFamily="18" charset="0"/>
              <a:sym typeface="Handyman"/>
            </a:endParaRPr>
          </a:p>
          <a:p>
            <a:pPr indent="0" algn="ctr">
              <a:lnSpc>
                <a:spcPts val="4005"/>
              </a:lnSpc>
              <a:buNone/>
            </a:pPr>
            <a:r>
              <a:rPr lang="en-US" sz="6000" b="1" dirty="0">
                <a:solidFill>
                  <a:srgbClr val="FF0000"/>
                </a:solidFill>
                <a:latin typeface="Times New Roman" panose="02020603050405020304" pitchFamily="18" charset="0"/>
                <a:ea typeface="Handyman"/>
                <a:cs typeface="Times New Roman" panose="02020603050405020304" pitchFamily="18" charset="0"/>
                <a:sym typeface="Handyman"/>
              </a:rPr>
              <a:t>Đề </a:t>
            </a:r>
            <a:r>
              <a:rPr lang="vi-VN" sz="6000" b="1" dirty="0">
                <a:solidFill>
                  <a:srgbClr val="FF0000"/>
                </a:solidFill>
                <a:latin typeface="Times New Roman" panose="02020603050405020304" pitchFamily="18" charset="0"/>
                <a:ea typeface="Handyman"/>
                <a:cs typeface="Times New Roman" panose="02020603050405020304" pitchFamily="18" charset="0"/>
                <a:sym typeface="Handyman"/>
              </a:rPr>
              <a:t>tài</a:t>
            </a:r>
            <a:r>
              <a:rPr lang="en-US" sz="6000" b="1" dirty="0">
                <a:solidFill>
                  <a:srgbClr val="FF0000"/>
                </a:solidFill>
                <a:latin typeface="Times New Roman" panose="02020603050405020304" pitchFamily="18" charset="0"/>
                <a:ea typeface="Handyman"/>
                <a:cs typeface="Times New Roman" panose="02020603050405020304" pitchFamily="18" charset="0"/>
                <a:sym typeface="Handyman"/>
              </a:rPr>
              <a:t>: NB</a:t>
            </a:r>
            <a:r>
              <a:rPr lang="vi-VN" altLang="en-US" sz="6000" b="1" dirty="0" smtClean="0">
                <a:solidFill>
                  <a:srgbClr val="FF0000"/>
                </a:solidFill>
                <a:latin typeface="Times New Roman" panose="02020603050405020304" pitchFamily="18" charset="0"/>
                <a:ea typeface="Handyman"/>
                <a:cs typeface="Times New Roman" panose="02020603050405020304" pitchFamily="18" charset="0"/>
                <a:sym typeface="Handyman"/>
              </a:rPr>
              <a:t>TN</a:t>
            </a:r>
            <a:r>
              <a:rPr lang="en-US" altLang="en-US" sz="6000" b="1" dirty="0" smtClean="0">
                <a:solidFill>
                  <a:srgbClr val="FF0000"/>
                </a:solidFill>
                <a:latin typeface="Times New Roman" panose="02020603050405020304" pitchFamily="18" charset="0"/>
                <a:ea typeface="Handyman"/>
                <a:cs typeface="Times New Roman" panose="02020603050405020304" pitchFamily="18" charset="0"/>
                <a:sym typeface="Handyman"/>
              </a:rPr>
              <a:t>:</a:t>
            </a:r>
            <a:r>
              <a:rPr lang="en-US" sz="6000" b="1" dirty="0" smtClean="0">
                <a:solidFill>
                  <a:srgbClr val="FF0000"/>
                </a:solidFill>
                <a:latin typeface="Times New Roman" panose="02020603050405020304" pitchFamily="18" charset="0"/>
                <a:ea typeface="Handyman"/>
                <a:cs typeface="Times New Roman" panose="02020603050405020304" pitchFamily="18" charset="0"/>
                <a:sym typeface="Handyman"/>
              </a:rPr>
              <a:t> </a:t>
            </a:r>
            <a:r>
              <a:rPr lang="vi-VN" altLang="en-US" sz="6000" b="1" dirty="0">
                <a:solidFill>
                  <a:srgbClr val="FF0000"/>
                </a:solidFill>
                <a:latin typeface="Times New Roman" panose="02020603050405020304" pitchFamily="18" charset="0"/>
                <a:ea typeface="Handyman"/>
                <a:cs typeface="Times New Roman" panose="02020603050405020304" pitchFamily="18" charset="0"/>
                <a:sym typeface="Handyman"/>
              </a:rPr>
              <a:t>Cây bắp cải</a:t>
            </a:r>
            <a:endParaRPr lang="en-US" sz="6000" b="1" dirty="0">
              <a:solidFill>
                <a:srgbClr val="FF0000"/>
              </a:solidFill>
              <a:latin typeface="Times New Roman" panose="02020603050405020304" pitchFamily="18" charset="0"/>
              <a:ea typeface="Handyman"/>
              <a:cs typeface="Times New Roman" panose="02020603050405020304" pitchFamily="18" charset="0"/>
              <a:sym typeface="Handyman"/>
            </a:endParaRPr>
          </a:p>
          <a:p>
            <a:pPr indent="0" algn="ctr">
              <a:lnSpc>
                <a:spcPts val="4005"/>
              </a:lnSpc>
              <a:buNone/>
            </a:pPr>
            <a:endParaRPr lang="en-US" sz="5400" b="1" dirty="0">
              <a:solidFill>
                <a:srgbClr val="FF0000"/>
              </a:solidFill>
              <a:latin typeface="Times New Roman" panose="02020603050405020304" pitchFamily="18" charset="0"/>
              <a:ea typeface="Handyman"/>
              <a:cs typeface="Times New Roman" panose="02020603050405020304" pitchFamily="18" charset="0"/>
              <a:sym typeface="Handyman"/>
            </a:endParaRPr>
          </a:p>
          <a:p>
            <a:pPr indent="0" algn="ctr">
              <a:lnSpc>
                <a:spcPts val="4005"/>
              </a:lnSpc>
              <a:buNone/>
            </a:pPr>
            <a:r>
              <a:rPr lang="en-US" sz="4000" b="1" dirty="0">
                <a:solidFill>
                  <a:srgbClr val="000000"/>
                </a:solidFill>
                <a:latin typeface="Times New Roman" panose="02020603050405020304" pitchFamily="18" charset="0"/>
                <a:ea typeface="Handyman"/>
                <a:cs typeface="Times New Roman" panose="02020603050405020304" pitchFamily="18" charset="0"/>
                <a:sym typeface="Handyman"/>
              </a:rPr>
              <a:t> </a:t>
            </a:r>
            <a:r>
              <a:rPr lang="en-US" sz="4400" b="1" dirty="0" err="1">
                <a:gradFill>
                  <a:gsLst>
                    <a:gs pos="0">
                      <a:srgbClr val="012D86"/>
                    </a:gs>
                    <a:gs pos="100000">
                      <a:srgbClr val="0E2557"/>
                    </a:gs>
                  </a:gsLst>
                  <a:lin scaled="0"/>
                </a:gradFill>
                <a:latin typeface="Times New Roman" panose="02020603050405020304" pitchFamily="18" charset="0"/>
                <a:ea typeface="Handyman"/>
                <a:cs typeface="Times New Roman" panose="02020603050405020304" pitchFamily="18" charset="0"/>
                <a:sym typeface="Handyman"/>
              </a:rPr>
              <a:t>Đối</a:t>
            </a:r>
            <a:r>
              <a:rPr lang="en-US" sz="4400" b="1" dirty="0">
                <a:gradFill>
                  <a:gsLst>
                    <a:gs pos="0">
                      <a:srgbClr val="012D86"/>
                    </a:gs>
                    <a:gs pos="100000">
                      <a:srgbClr val="0E2557"/>
                    </a:gs>
                  </a:gsLst>
                  <a:lin scaled="0"/>
                </a:gradFill>
                <a:latin typeface="Times New Roman" panose="02020603050405020304" pitchFamily="18" charset="0"/>
                <a:ea typeface="Handyman"/>
                <a:cs typeface="Times New Roman" panose="02020603050405020304" pitchFamily="18" charset="0"/>
                <a:sym typeface="Handyman"/>
              </a:rPr>
              <a:t> </a:t>
            </a:r>
            <a:r>
              <a:rPr lang="en-US" sz="4400" b="1" dirty="0" err="1">
                <a:gradFill>
                  <a:gsLst>
                    <a:gs pos="0">
                      <a:srgbClr val="012D86"/>
                    </a:gs>
                    <a:gs pos="100000">
                      <a:srgbClr val="0E2557"/>
                    </a:gs>
                  </a:gsLst>
                  <a:lin scaled="0"/>
                </a:gradFill>
                <a:latin typeface="Times New Roman" panose="02020603050405020304" pitchFamily="18" charset="0"/>
                <a:ea typeface="Handyman"/>
                <a:cs typeface="Times New Roman" panose="02020603050405020304" pitchFamily="18" charset="0"/>
                <a:sym typeface="Handyman"/>
              </a:rPr>
              <a:t>tượng</a:t>
            </a:r>
            <a:r>
              <a:rPr lang="en-US" sz="4400" b="1" dirty="0">
                <a:gradFill>
                  <a:gsLst>
                    <a:gs pos="0">
                      <a:srgbClr val="012D86"/>
                    </a:gs>
                    <a:gs pos="100000">
                      <a:srgbClr val="0E2557"/>
                    </a:gs>
                  </a:gsLst>
                  <a:lin scaled="0"/>
                </a:gradFill>
                <a:latin typeface="Times New Roman" panose="02020603050405020304" pitchFamily="18" charset="0"/>
                <a:ea typeface="Handyman"/>
                <a:cs typeface="Times New Roman" panose="02020603050405020304" pitchFamily="18" charset="0"/>
                <a:sym typeface="Handyman"/>
              </a:rPr>
              <a:t>: 24-36 </a:t>
            </a:r>
            <a:r>
              <a:rPr lang="en-US" sz="4400" b="1" dirty="0" err="1">
                <a:gradFill>
                  <a:gsLst>
                    <a:gs pos="0">
                      <a:srgbClr val="012D86"/>
                    </a:gs>
                    <a:gs pos="100000">
                      <a:srgbClr val="0E2557"/>
                    </a:gs>
                  </a:gsLst>
                  <a:lin scaled="0"/>
                </a:gradFill>
                <a:latin typeface="Times New Roman" panose="02020603050405020304" pitchFamily="18" charset="0"/>
                <a:ea typeface="Handyman"/>
                <a:cs typeface="Times New Roman" panose="02020603050405020304" pitchFamily="18" charset="0"/>
                <a:sym typeface="Handyman"/>
              </a:rPr>
              <a:t>tháng</a:t>
            </a:r>
          </a:p>
        </p:txBody>
      </p:sp>
      <p:sp>
        <p:nvSpPr>
          <p:cNvPr id="13" name="Freeform 16">
            <a:extLst>
              <a:ext uri="{FF2B5EF4-FFF2-40B4-BE49-F238E27FC236}">
                <a16:creationId xmlns:a16="http://schemas.microsoft.com/office/drawing/2014/main" id="{971BE452-51E7-2D4F-FA14-B43784596215}"/>
              </a:ext>
            </a:extLst>
          </p:cNvPr>
          <p:cNvSpPr/>
          <p:nvPr/>
        </p:nvSpPr>
        <p:spPr>
          <a:xfrm>
            <a:off x="8279393" y="1530624"/>
            <a:ext cx="2342135" cy="2362200"/>
          </a:xfrm>
          <a:custGeom>
            <a:avLst/>
            <a:gdLst/>
            <a:ahLst/>
            <a:cxnLst/>
            <a:rect l="l" t="t" r="r" b="b"/>
            <a:pathLst>
              <a:path w="1636270" h="1636270">
                <a:moveTo>
                  <a:pt x="0" y="0"/>
                </a:moveTo>
                <a:lnTo>
                  <a:pt x="1636270" y="0"/>
                </a:lnTo>
                <a:lnTo>
                  <a:pt x="1636270" y="1636270"/>
                </a:lnTo>
                <a:lnTo>
                  <a:pt x="0" y="1636270"/>
                </a:lnTo>
                <a:lnTo>
                  <a:pt x="0" y="0"/>
                </a:lnTo>
                <a:close/>
              </a:path>
            </a:pathLst>
          </a:custGeom>
          <a:blipFill>
            <a:blip r:embed="rId9"/>
            <a:stretch>
              <a:fillRect/>
            </a:stretch>
          </a:blipFill>
        </p:spPr>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42265"/>
            <a:ext cx="18288000" cy="10287000"/>
          </a:xfrm>
          <a:prstGeom prst="rect">
            <a:avLst/>
          </a:prstGeom>
        </p:spPr>
      </p:pic>
      <p:sp>
        <p:nvSpPr>
          <p:cNvPr id="3" name="Rounded Rectangle 2"/>
          <p:cNvSpPr/>
          <p:nvPr/>
        </p:nvSpPr>
        <p:spPr>
          <a:xfrm>
            <a:off x="2468880" y="2628900"/>
            <a:ext cx="12139295" cy="368490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600" dirty="0" err="1">
                <a:solidFill>
                  <a:srgbClr val="FF0000"/>
                </a:solidFill>
                <a:latin typeface="Times New Roman" panose="02020603050405020304" pitchFamily="18" charset="0"/>
                <a:cs typeface="Times New Roman" panose="02020603050405020304" pitchFamily="18" charset="0"/>
                <a:sym typeface="+mn-ea"/>
              </a:rPr>
              <a:t>Hoạt</a:t>
            </a:r>
            <a:r>
              <a:rPr lang="en-US" sz="6600" dirty="0">
                <a:solidFill>
                  <a:srgbClr val="FF0000"/>
                </a:solidFill>
                <a:latin typeface="Times New Roman" panose="02020603050405020304" pitchFamily="18" charset="0"/>
                <a:cs typeface="Times New Roman" panose="02020603050405020304" pitchFamily="18" charset="0"/>
                <a:sym typeface="+mn-ea"/>
              </a:rPr>
              <a:t> </a:t>
            </a:r>
            <a:r>
              <a:rPr lang="en-US" sz="6600" dirty="0" err="1">
                <a:solidFill>
                  <a:srgbClr val="FF0000"/>
                </a:solidFill>
                <a:latin typeface="Times New Roman" panose="02020603050405020304" pitchFamily="18" charset="0"/>
                <a:cs typeface="Times New Roman" panose="02020603050405020304" pitchFamily="18" charset="0"/>
                <a:sym typeface="+mn-ea"/>
              </a:rPr>
              <a:t>động</a:t>
            </a:r>
            <a:r>
              <a:rPr lang="en-US" sz="6600" dirty="0">
                <a:solidFill>
                  <a:srgbClr val="FF0000"/>
                </a:solidFill>
                <a:latin typeface="Times New Roman" panose="02020603050405020304" pitchFamily="18" charset="0"/>
                <a:cs typeface="Times New Roman" panose="02020603050405020304" pitchFamily="18" charset="0"/>
                <a:sym typeface="+mn-ea"/>
              </a:rPr>
              <a:t>: </a:t>
            </a:r>
            <a:r>
              <a:rPr lang="en-US" sz="6600" dirty="0" err="1">
                <a:solidFill>
                  <a:srgbClr val="FF0000"/>
                </a:solidFill>
                <a:latin typeface="Times New Roman" panose="02020603050405020304" pitchFamily="18" charset="0"/>
                <a:cs typeface="Times New Roman" panose="02020603050405020304" pitchFamily="18" charset="0"/>
                <a:sym typeface="+mn-ea"/>
              </a:rPr>
              <a:t>Gợi</a:t>
            </a:r>
            <a:r>
              <a:rPr lang="en-US" sz="6600" dirty="0">
                <a:solidFill>
                  <a:srgbClr val="FF0000"/>
                </a:solidFill>
                <a:latin typeface="Times New Roman" panose="02020603050405020304" pitchFamily="18" charset="0"/>
                <a:cs typeface="Times New Roman" panose="02020603050405020304" pitchFamily="18" charset="0"/>
                <a:sym typeface="+mn-ea"/>
              </a:rPr>
              <a:t> </a:t>
            </a:r>
            <a:r>
              <a:rPr lang="en-US" sz="6600" dirty="0" err="1">
                <a:solidFill>
                  <a:srgbClr val="FF0000"/>
                </a:solidFill>
                <a:latin typeface="Times New Roman" panose="02020603050405020304" pitchFamily="18" charset="0"/>
                <a:cs typeface="Times New Roman" panose="02020603050405020304" pitchFamily="18" charset="0"/>
                <a:sym typeface="+mn-ea"/>
              </a:rPr>
              <a:t>mở</a:t>
            </a:r>
            <a:r>
              <a:rPr lang="en-US" sz="6600" dirty="0">
                <a:solidFill>
                  <a:srgbClr val="FF0000"/>
                </a:solidFill>
                <a:latin typeface="Times New Roman" panose="02020603050405020304" pitchFamily="18" charset="0"/>
                <a:cs typeface="Times New Roman" panose="02020603050405020304" pitchFamily="18" charset="0"/>
                <a:sym typeface="+mn-ea"/>
              </a:rPr>
              <a:t>, </a:t>
            </a:r>
            <a:r>
              <a:rPr lang="en-US" sz="6600" dirty="0" err="1">
                <a:solidFill>
                  <a:srgbClr val="FF0000"/>
                </a:solidFill>
                <a:latin typeface="Times New Roman" panose="02020603050405020304" pitchFamily="18" charset="0"/>
                <a:cs typeface="Times New Roman" panose="02020603050405020304" pitchFamily="18" charset="0"/>
                <a:sym typeface="+mn-ea"/>
              </a:rPr>
              <a:t>gây</a:t>
            </a:r>
            <a:r>
              <a:rPr lang="en-US" sz="6600" dirty="0">
                <a:solidFill>
                  <a:srgbClr val="FF0000"/>
                </a:solidFill>
                <a:latin typeface="Times New Roman" panose="02020603050405020304" pitchFamily="18" charset="0"/>
                <a:cs typeface="Times New Roman" panose="02020603050405020304" pitchFamily="18" charset="0"/>
                <a:sym typeface="+mn-ea"/>
              </a:rPr>
              <a:t> </a:t>
            </a:r>
            <a:r>
              <a:rPr lang="en-US" sz="6600" dirty="0" err="1">
                <a:solidFill>
                  <a:srgbClr val="FF0000"/>
                </a:solidFill>
                <a:latin typeface="Times New Roman" panose="02020603050405020304" pitchFamily="18" charset="0"/>
                <a:cs typeface="Times New Roman" panose="02020603050405020304" pitchFamily="18" charset="0"/>
                <a:sym typeface="+mn-ea"/>
              </a:rPr>
              <a:t>hứng</a:t>
            </a:r>
            <a:r>
              <a:rPr lang="en-US" sz="6600" dirty="0">
                <a:solidFill>
                  <a:srgbClr val="FF0000"/>
                </a:solidFill>
                <a:latin typeface="Times New Roman" panose="02020603050405020304" pitchFamily="18" charset="0"/>
                <a:cs typeface="Times New Roman" panose="02020603050405020304" pitchFamily="18" charset="0"/>
                <a:sym typeface="+mn-ea"/>
              </a:rPr>
              <a:t> </a:t>
            </a:r>
            <a:r>
              <a:rPr lang="en-US" sz="6600" dirty="0" err="1">
                <a:solidFill>
                  <a:srgbClr val="FF0000"/>
                </a:solidFill>
                <a:latin typeface="Times New Roman" panose="02020603050405020304" pitchFamily="18" charset="0"/>
                <a:cs typeface="Times New Roman" panose="02020603050405020304" pitchFamily="18" charset="0"/>
                <a:sym typeface="+mn-ea"/>
              </a:rPr>
              <a:t>thú</a:t>
            </a:r>
            <a:endParaRPr lang="en-US" sz="5000" dirty="0">
              <a:solidFill>
                <a:srgbClr val="FF0000"/>
              </a:solidFill>
              <a:latin typeface="Times New Roman" panose="02020603050405020304" pitchFamily="18" charset="0"/>
              <a:cs typeface="Times New Roman" panose="02020603050405020304" pitchFamily="18" charset="0"/>
            </a:endParaRPr>
          </a:p>
          <a:p>
            <a:pPr algn="ctr"/>
            <a:r>
              <a:rPr lang="en-US" sz="5400" dirty="0">
                <a:latin typeface="Times New Roman" panose="02020603050405020304" pitchFamily="18" charset="0"/>
                <a:cs typeface="Times New Roman" panose="02020603050405020304" pitchFamily="18" charset="0"/>
              </a:rPr>
              <a:t>- Cô và trẻ hát bài: </a:t>
            </a:r>
            <a:r>
              <a:rPr lang="vi-VN" altLang="en-US" sz="5400" dirty="0">
                <a:latin typeface="Times New Roman" panose="02020603050405020304" pitchFamily="18" charset="0"/>
                <a:cs typeface="Times New Roman" panose="02020603050405020304" pitchFamily="18" charset="0"/>
              </a:rPr>
              <a:t>Bé thích ăn rau</a:t>
            </a:r>
          </a:p>
        </p:txBody>
      </p:sp>
      <p:pic>
        <p:nvPicPr>
          <p:cNvPr id="4" name="6178315008781">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15175230" y="9330055"/>
            <a:ext cx="2731770" cy="44513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445"/>
            <a:ext cx="18357850" cy="10240010"/>
          </a:xfrm>
          <a:prstGeom prst="rect">
            <a:avLst/>
          </a:prstGeom>
        </p:spPr>
      </p:pic>
      <p:sp>
        <p:nvSpPr>
          <p:cNvPr id="2" name="Text Box 1"/>
          <p:cNvSpPr txBox="1"/>
          <p:nvPr/>
        </p:nvSpPr>
        <p:spPr>
          <a:xfrm>
            <a:off x="4572000" y="4381500"/>
            <a:ext cx="8220075" cy="3138170"/>
          </a:xfrm>
          <a:prstGeom prst="rect">
            <a:avLst/>
          </a:prstGeom>
          <a:noFill/>
        </p:spPr>
        <p:txBody>
          <a:bodyPr wrap="square" rtlCol="0">
            <a:spAutoFit/>
          </a:bodyPr>
          <a:lstStyle/>
          <a:p>
            <a:r>
              <a:rPr lang="en-US"/>
              <a:t> </a:t>
            </a:r>
            <a:r>
              <a:rPr lang="en-US" sz="6600">
                <a:solidFill>
                  <a:srgbClr val="FF0000"/>
                </a:solidFill>
                <a:latin typeface="Times New Roman" panose="02020603050405020304" pitchFamily="18" charset="0"/>
                <a:cs typeface="Times New Roman" panose="02020603050405020304" pitchFamily="18" charset="0"/>
              </a:rPr>
              <a:t>NBTN: </a:t>
            </a:r>
            <a:r>
              <a:rPr lang="vi-VN" altLang="en-US" sz="6600">
                <a:solidFill>
                  <a:srgbClr val="FF0000"/>
                </a:solidFill>
                <a:latin typeface="Times New Roman" panose="02020603050405020304" pitchFamily="18" charset="0"/>
                <a:cs typeface="Times New Roman" panose="02020603050405020304" pitchFamily="18" charset="0"/>
              </a:rPr>
              <a:t>Cây bắp cải</a:t>
            </a:r>
          </a:p>
          <a:p>
            <a:r>
              <a:rPr lang="vi-VN" altLang="en-US" sz="6600">
                <a:solidFill>
                  <a:srgbClr val="FF0000"/>
                </a:solidFill>
                <a:latin typeface="Times New Roman" panose="02020603050405020304" pitchFamily="18" charset="0"/>
                <a:cs typeface="Times New Roman" panose="02020603050405020304" pitchFamily="18" charset="0"/>
              </a:rPr>
              <a:t> </a:t>
            </a:r>
            <a:r>
              <a:rPr lang="vi-VN" altLang="en-US" sz="6600">
                <a:solidFill>
                  <a:schemeClr val="tx1"/>
                </a:solidFill>
                <a:latin typeface="Times New Roman" panose="02020603050405020304" pitchFamily="18" charset="0"/>
                <a:cs typeface="Times New Roman" panose="02020603050405020304" pitchFamily="18" charset="0"/>
              </a:rPr>
              <a:t>- Cô đọc câu đố</a:t>
            </a:r>
          </a:p>
          <a:p>
            <a:r>
              <a:rPr lang="vi-VN" altLang="en-US" sz="6600">
                <a:solidFill>
                  <a:srgbClr val="FF0000"/>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18288000" cy="10287000"/>
          </a:xfrm>
          <a:prstGeom prst="rect">
            <a:avLst/>
          </a:prstGeom>
        </p:spPr>
      </p:pic>
      <p:sp>
        <p:nvSpPr>
          <p:cNvPr id="2" name="Rounded Rectangle 1"/>
          <p:cNvSpPr/>
          <p:nvPr/>
        </p:nvSpPr>
        <p:spPr>
          <a:xfrm>
            <a:off x="188595" y="471805"/>
            <a:ext cx="6887210" cy="526732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en-US" sz="6000" dirty="0">
                <a:solidFill>
                  <a:srgbClr val="FF0000"/>
                </a:solidFill>
                <a:latin typeface="Times New Roman" panose="02020603050405020304" pitchFamily="18" charset="0"/>
                <a:cs typeface="Times New Roman" panose="02020603050405020304" pitchFamily="18" charset="0"/>
              </a:rPr>
              <a:t>Lá xanh man mát. Lại sắp vòng tròn. Có cậu bé con.</a:t>
            </a:r>
          </a:p>
          <a:p>
            <a:pPr algn="ctr"/>
            <a:r>
              <a:rPr lang="en-US" altLang="en-US" sz="6000" dirty="0">
                <a:solidFill>
                  <a:srgbClr val="FF0000"/>
                </a:solidFill>
                <a:latin typeface="Times New Roman" panose="02020603050405020304" pitchFamily="18" charset="0"/>
                <a:cs typeface="Times New Roman" panose="02020603050405020304" pitchFamily="18" charset="0"/>
              </a:rPr>
              <a:t>Nằm ngủ ở giữa</a:t>
            </a:r>
            <a:r>
              <a:rPr lang="vi-VN" altLang="en-US" sz="6000" dirty="0">
                <a:solidFill>
                  <a:srgbClr val="FF0000"/>
                </a:solidFill>
                <a:latin typeface="Times New Roman" panose="02020603050405020304" pitchFamily="18" charset="0"/>
                <a:cs typeface="Times New Roman" panose="02020603050405020304" pitchFamily="18" charset="0"/>
              </a:rPr>
              <a:t>?</a:t>
            </a:r>
            <a:r>
              <a:rPr lang="en-US" altLang="en-US" sz="6000" dirty="0">
                <a:solidFill>
                  <a:srgbClr val="FF0000"/>
                </a:solidFill>
                <a:latin typeface="Times New Roman" panose="02020603050405020304" pitchFamily="18" charset="0"/>
                <a:cs typeface="Times New Roman" panose="02020603050405020304" pitchFamily="18" charset="0"/>
              </a:rPr>
              <a:t> </a:t>
            </a:r>
          </a:p>
        </p:txBody>
      </p:sp>
      <p:sp>
        <p:nvSpPr>
          <p:cNvPr id="7" name="Right Arrow 6"/>
          <p:cNvSpPr/>
          <p:nvPr/>
        </p:nvSpPr>
        <p:spPr>
          <a:xfrm>
            <a:off x="7467767" y="3314476"/>
            <a:ext cx="9144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ounded Rectangle 7"/>
          <p:cNvSpPr/>
          <p:nvPr/>
        </p:nvSpPr>
        <p:spPr>
          <a:xfrm>
            <a:off x="1066800" y="7124700"/>
            <a:ext cx="5562600" cy="1278255"/>
          </a:xfrm>
          <a:prstGeom prst="roundRect">
            <a:avLst/>
          </a:prstGeom>
          <a:solidFill>
            <a:schemeClr val="bg2">
              <a:lumMod val="9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Text Box 5"/>
          <p:cNvSpPr txBox="1"/>
          <p:nvPr/>
        </p:nvSpPr>
        <p:spPr>
          <a:xfrm>
            <a:off x="1371600" y="7124700"/>
            <a:ext cx="5422900" cy="1570355"/>
          </a:xfrm>
          <a:prstGeom prst="rect">
            <a:avLst/>
          </a:prstGeom>
          <a:noFill/>
        </p:spPr>
        <p:txBody>
          <a:bodyPr wrap="square" rtlCol="0">
            <a:noAutofit/>
          </a:bodyPr>
          <a:lstStyle/>
          <a:p>
            <a:r>
              <a:rPr lang="vi-VN" altLang="en-US" sz="6000">
                <a:solidFill>
                  <a:srgbClr val="FF0000"/>
                </a:solidFill>
                <a:latin typeface="Times New Roman" panose="02020603050405020304" pitchFamily="18" charset="0"/>
                <a:cs typeface="Times New Roman" panose="02020603050405020304" pitchFamily="18" charset="0"/>
              </a:rPr>
              <a:t>Cây bắp cải</a:t>
            </a:r>
          </a:p>
        </p:txBody>
      </p:sp>
      <p:sp>
        <p:nvSpPr>
          <p:cNvPr id="9" name="Right Arrow 8"/>
          <p:cNvSpPr/>
          <p:nvPr/>
        </p:nvSpPr>
        <p:spPr>
          <a:xfrm rot="10800000">
            <a:off x="7239000" y="6896100"/>
            <a:ext cx="976630" cy="676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1" name="Picture 10"/>
          <p:cNvPicPr>
            <a:picLocks noChangeAspect="1"/>
          </p:cNvPicPr>
          <p:nvPr/>
        </p:nvPicPr>
        <p:blipFill>
          <a:blip r:embed="rId3"/>
          <a:stretch>
            <a:fillRect/>
          </a:stretch>
        </p:blipFill>
        <p:spPr>
          <a:xfrm>
            <a:off x="9144000" y="791210"/>
            <a:ext cx="5791200" cy="736219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18288000" cy="10287000"/>
          </a:xfrm>
          <a:prstGeom prst="rect">
            <a:avLst/>
          </a:prstGeom>
        </p:spPr>
      </p:pic>
      <p:sp>
        <p:nvSpPr>
          <p:cNvPr id="5" name="Text Box 4"/>
          <p:cNvSpPr txBox="1"/>
          <p:nvPr/>
        </p:nvSpPr>
        <p:spPr>
          <a:xfrm>
            <a:off x="5791200" y="1181100"/>
            <a:ext cx="9888220" cy="6637655"/>
          </a:xfrm>
          <a:prstGeom prst="rect">
            <a:avLst/>
          </a:prstGeom>
          <a:noFill/>
        </p:spPr>
        <p:txBody>
          <a:bodyPr wrap="square" rtlCol="0">
            <a:noAutofit/>
          </a:bodyPr>
          <a:lstStyle/>
          <a:p>
            <a:r>
              <a:rPr lang="en-US" altLang="en-US" sz="4000">
                <a:latin typeface="Times New Roman" panose="02020603050405020304" pitchFamily="18" charset="0"/>
                <a:cs typeface="Times New Roman" panose="02020603050405020304" pitchFamily="18" charset="0"/>
              </a:rPr>
              <a:t>+ Cây rau gì </a:t>
            </a:r>
            <a:r>
              <a:rPr lang="" altLang="en-US" sz="4000">
                <a:latin typeface="Times New Roman" panose="02020603050405020304" pitchFamily="18" charset="0"/>
                <a:cs typeface="Times New Roman" panose="02020603050405020304" pitchFamily="18" charset="0"/>
              </a:rPr>
              <a:t>đ</a:t>
            </a:r>
            <a:r>
              <a:rPr lang="en-US" altLang="en-US" sz="4000">
                <a:latin typeface="Times New Roman" panose="02020603050405020304" pitchFamily="18" charset="0"/>
                <a:cs typeface="Times New Roman" panose="02020603050405020304" pitchFamily="18" charset="0"/>
              </a:rPr>
              <a:t>ây?</a:t>
            </a:r>
          </a:p>
          <a:p>
            <a:r>
              <a:rPr lang="en-US" altLang="en-US" sz="4000">
                <a:latin typeface="Times New Roman" panose="02020603050405020304" pitchFamily="18" charset="0"/>
                <a:cs typeface="Times New Roman" panose="02020603050405020304" pitchFamily="18" charset="0"/>
              </a:rPr>
              <a:t>+ Lá rau sắp nh</a:t>
            </a:r>
            <a:r>
              <a:rPr lang="" altLang="en-US" sz="4000">
                <a:latin typeface="Times New Roman" panose="02020603050405020304" pitchFamily="18" charset="0"/>
                <a:cs typeface="Times New Roman" panose="02020603050405020304" pitchFamily="18" charset="0"/>
              </a:rPr>
              <a:t>ư</a:t>
            </a:r>
            <a:r>
              <a:rPr lang="en-US" altLang="en-US" sz="4000">
                <a:latin typeface="Times New Roman" panose="02020603050405020304" pitchFamily="18" charset="0"/>
                <a:cs typeface="Times New Roman" panose="02020603050405020304" pitchFamily="18" charset="0"/>
              </a:rPr>
              <a:t> thế nào?</a:t>
            </a:r>
          </a:p>
          <a:p>
            <a:r>
              <a:rPr lang="en-US" altLang="en-US" sz="4000">
                <a:latin typeface="Times New Roman" panose="02020603050405020304" pitchFamily="18" charset="0"/>
                <a:cs typeface="Times New Roman" panose="02020603050405020304" pitchFamily="18" charset="0"/>
              </a:rPr>
              <a:t>+ Còn </a:t>
            </a:r>
            <a:r>
              <a:rPr lang="" altLang="en-US" sz="4000">
                <a:latin typeface="Times New Roman" panose="02020603050405020304" pitchFamily="18" charset="0"/>
                <a:cs typeface="Times New Roman" panose="02020603050405020304" pitchFamily="18" charset="0"/>
              </a:rPr>
              <a:t>đ</a:t>
            </a:r>
            <a:r>
              <a:rPr lang="en-US" altLang="en-US" sz="4000">
                <a:latin typeface="Times New Roman" panose="02020603050405020304" pitchFamily="18" charset="0"/>
                <a:cs typeface="Times New Roman" panose="02020603050405020304" pitchFamily="18" charset="0"/>
              </a:rPr>
              <a:t>ây là cái gì? Búp cải nằm ở </a:t>
            </a:r>
            <a:r>
              <a:rPr lang="" altLang="en-US" sz="4000">
                <a:latin typeface="Times New Roman" panose="02020603050405020304" pitchFamily="18" charset="0"/>
                <a:cs typeface="Times New Roman" panose="02020603050405020304" pitchFamily="18" charset="0"/>
              </a:rPr>
              <a:t>đ</a:t>
            </a:r>
            <a:r>
              <a:rPr lang="en-US" altLang="en-US" sz="4000">
                <a:latin typeface="Times New Roman" panose="02020603050405020304" pitchFamily="18" charset="0"/>
                <a:cs typeface="Times New Roman" panose="02020603050405020304" pitchFamily="18" charset="0"/>
              </a:rPr>
              <a:t>âu nhỉ?</a:t>
            </a:r>
          </a:p>
          <a:p>
            <a:r>
              <a:rPr lang="en-US" altLang="en-US" sz="4000">
                <a:latin typeface="Times New Roman" panose="02020603050405020304" pitchFamily="18" charset="0"/>
                <a:cs typeface="Times New Roman" panose="02020603050405020304" pitchFamily="18" charset="0"/>
              </a:rPr>
              <a:t>+ Cây rau bắp cải </a:t>
            </a:r>
            <a:r>
              <a:rPr lang="" altLang="en-US" sz="4000">
                <a:latin typeface="Times New Roman" panose="02020603050405020304" pitchFamily="18" charset="0"/>
                <a:cs typeface="Times New Roman" panose="02020603050405020304" pitchFamily="18" charset="0"/>
              </a:rPr>
              <a:t>đ</a:t>
            </a:r>
            <a:r>
              <a:rPr lang="en-US" altLang="en-US" sz="4000">
                <a:latin typeface="Times New Roman" panose="02020603050405020304" pitchFamily="18" charset="0"/>
                <a:cs typeface="Times New Roman" panose="02020603050405020304" pitchFamily="18" charset="0"/>
              </a:rPr>
              <a:t>ể làm gì?</a:t>
            </a:r>
          </a:p>
          <a:p>
            <a:r>
              <a:rPr lang="en-US" altLang="en-US" sz="4000">
                <a:latin typeface="Times New Roman" panose="02020603050405020304" pitchFamily="18" charset="0"/>
                <a:cs typeface="Times New Roman" panose="02020603050405020304" pitchFamily="18" charset="0"/>
              </a:rPr>
              <a:t>+ Rau</a:t>
            </a:r>
            <a:r>
              <a:rPr lang="" altLang="en-US" sz="4000">
                <a:latin typeface="Times New Roman" panose="02020603050405020304" pitchFamily="18" charset="0"/>
                <a:cs typeface="Times New Roman" panose="02020603050405020304" pitchFamily="18" charset="0"/>
              </a:rPr>
              <a:t> </a:t>
            </a:r>
            <a:r>
              <a:rPr lang="en-US" altLang="en-US" sz="4000">
                <a:latin typeface="Times New Roman" panose="02020603050405020304" pitchFamily="18" charset="0"/>
                <a:cs typeface="Times New Roman" panose="02020603050405020304" pitchFamily="18" charset="0"/>
              </a:rPr>
              <a:t>bắp cải có màu gì?</a:t>
            </a:r>
          </a:p>
          <a:p>
            <a:r>
              <a:rPr lang="en-US" altLang="en-US" sz="4000">
                <a:latin typeface="Times New Roman" panose="02020603050405020304" pitchFamily="18" charset="0"/>
                <a:cs typeface="Times New Roman" panose="02020603050405020304" pitchFamily="18" charset="0"/>
              </a:rPr>
              <a:t>+ Các con </a:t>
            </a:r>
            <a:r>
              <a:rPr lang="" altLang="en-US" sz="4000">
                <a:latin typeface="Times New Roman" panose="02020603050405020304" pitchFamily="18" charset="0"/>
                <a:cs typeface="Times New Roman" panose="02020603050405020304" pitchFamily="18" charset="0"/>
              </a:rPr>
              <a:t>đ</a:t>
            </a:r>
            <a:r>
              <a:rPr lang="en-US" altLang="en-US" sz="4000">
                <a:latin typeface="Times New Roman" panose="02020603050405020304" pitchFamily="18" charset="0"/>
                <a:cs typeface="Times New Roman" panose="02020603050405020304" pitchFamily="18" charset="0"/>
              </a:rPr>
              <a:t>ã </a:t>
            </a:r>
            <a:r>
              <a:rPr lang="" altLang="en-US" sz="4000">
                <a:latin typeface="Times New Roman" panose="02020603050405020304" pitchFamily="18" charset="0"/>
                <a:cs typeface="Times New Roman" panose="02020603050405020304" pitchFamily="18" charset="0"/>
              </a:rPr>
              <a:t>đư</a:t>
            </a:r>
            <a:r>
              <a:rPr lang="en-US" altLang="en-US" sz="4000">
                <a:latin typeface="Times New Roman" panose="02020603050405020304" pitchFamily="18" charset="0"/>
                <a:cs typeface="Times New Roman" panose="02020603050405020304" pitchFamily="18" charset="0"/>
              </a:rPr>
              <a:t>ợc </a:t>
            </a:r>
            <a:r>
              <a:rPr lang="" altLang="en-US" sz="4000">
                <a:latin typeface="Times New Roman" panose="02020603050405020304" pitchFamily="18" charset="0"/>
                <a:cs typeface="Times New Roman" panose="02020603050405020304" pitchFamily="18" charset="0"/>
              </a:rPr>
              <a:t>ă</a:t>
            </a:r>
            <a:r>
              <a:rPr lang="en-US" altLang="en-US" sz="4000">
                <a:latin typeface="Times New Roman" panose="02020603050405020304" pitchFamily="18" charset="0"/>
                <a:cs typeface="Times New Roman" panose="02020603050405020304" pitchFamily="18" charset="0"/>
              </a:rPr>
              <a:t>n rau bắp cải ch</a:t>
            </a:r>
            <a:r>
              <a:rPr lang="" altLang="en-US" sz="4000">
                <a:latin typeface="Times New Roman" panose="02020603050405020304" pitchFamily="18" charset="0"/>
                <a:cs typeface="Times New Roman" panose="02020603050405020304" pitchFamily="18" charset="0"/>
              </a:rPr>
              <a:t>ư</a:t>
            </a:r>
            <a:r>
              <a:rPr lang="en-US" altLang="en-US" sz="4000">
                <a:latin typeface="Times New Roman" panose="02020603050405020304" pitchFamily="18" charset="0"/>
                <a:cs typeface="Times New Roman" panose="02020603050405020304" pitchFamily="18" charset="0"/>
              </a:rPr>
              <a:t>a?</a:t>
            </a:r>
          </a:p>
          <a:p>
            <a:r>
              <a:rPr lang="" altLang="en-US" sz="4000">
                <a:latin typeface="Times New Roman" panose="02020603050405020304" pitchFamily="18" charset="0"/>
                <a:cs typeface="Times New Roman" panose="02020603050405020304" pitchFamily="18" charset="0"/>
              </a:rPr>
              <a:t>Đ</a:t>
            </a:r>
            <a:r>
              <a:rPr lang="en-US" altLang="en-US" sz="4000">
                <a:latin typeface="Times New Roman" panose="02020603050405020304" pitchFamily="18" charset="0"/>
                <a:cs typeface="Times New Roman" panose="02020603050405020304" pitchFamily="18" charset="0"/>
              </a:rPr>
              <a:t>ây là cây bắp cải, lá ngoài bắp cải có màu xanh </a:t>
            </a:r>
            <a:r>
              <a:rPr lang="" altLang="en-US" sz="4000">
                <a:latin typeface="Times New Roman" panose="02020603050405020304" pitchFamily="18" charset="0"/>
                <a:cs typeface="Times New Roman" panose="02020603050405020304" pitchFamily="18" charset="0"/>
              </a:rPr>
              <a:t>đ</a:t>
            </a:r>
            <a:r>
              <a:rPr lang="en-US" altLang="en-US" sz="4000">
                <a:latin typeface="Times New Roman" panose="02020603050405020304" pitchFamily="18" charset="0"/>
                <a:cs typeface="Times New Roman" panose="02020603050405020304" pitchFamily="18" charset="0"/>
              </a:rPr>
              <a:t>ậm, lá to và tròn. Còn </a:t>
            </a:r>
            <a:r>
              <a:rPr lang="" altLang="en-US" sz="4000">
                <a:latin typeface="Times New Roman" panose="02020603050405020304" pitchFamily="18" charset="0"/>
                <a:cs typeface="Times New Roman" panose="02020603050405020304" pitchFamily="18" charset="0"/>
              </a:rPr>
              <a:t>đ</a:t>
            </a:r>
            <a:r>
              <a:rPr lang="en-US" altLang="en-US" sz="4000">
                <a:latin typeface="Times New Roman" panose="02020603050405020304" pitchFamily="18" charset="0"/>
                <a:cs typeface="Times New Roman" panose="02020603050405020304" pitchFamily="18" charset="0"/>
              </a:rPr>
              <a:t>ây là búp cải nằm ở giữa có màu xanh nhạt, bắp cải là loại rau </a:t>
            </a:r>
            <a:r>
              <a:rPr lang="" altLang="en-US" sz="4000">
                <a:latin typeface="Times New Roman" panose="02020603050405020304" pitchFamily="18" charset="0"/>
                <a:cs typeface="Times New Roman" panose="02020603050405020304" pitchFamily="18" charset="0"/>
              </a:rPr>
              <a:t>ă</a:t>
            </a:r>
            <a:r>
              <a:rPr lang="en-US" altLang="en-US" sz="4000">
                <a:latin typeface="Times New Roman" panose="02020603050405020304" pitchFamily="18" charset="0"/>
                <a:cs typeface="Times New Roman" panose="02020603050405020304" pitchFamily="18" charset="0"/>
              </a:rPr>
              <a:t>n lá </a:t>
            </a:r>
            <a:r>
              <a:rPr lang="" altLang="en-US" sz="4000">
                <a:latin typeface="Times New Roman" panose="02020603050405020304" pitchFamily="18" charset="0"/>
                <a:cs typeface="Times New Roman" panose="02020603050405020304" pitchFamily="18" charset="0"/>
              </a:rPr>
              <a:t>đ</a:t>
            </a:r>
            <a:r>
              <a:rPr lang="en-US" altLang="en-US" sz="4000">
                <a:latin typeface="Times New Roman" panose="02020603050405020304" pitchFamily="18" charset="0"/>
                <a:cs typeface="Times New Roman" panose="02020603050405020304" pitchFamily="18" charset="0"/>
              </a:rPr>
              <a:t>ấy các con ạ. Ngoài ra bắp cải còn chế biến </a:t>
            </a:r>
            <a:r>
              <a:rPr lang="" altLang="en-US" sz="4000">
                <a:latin typeface="Times New Roman" panose="02020603050405020304" pitchFamily="18" charset="0"/>
                <a:cs typeface="Times New Roman" panose="02020603050405020304" pitchFamily="18" charset="0"/>
              </a:rPr>
              <a:t>đư</a:t>
            </a:r>
            <a:r>
              <a:rPr lang="en-US" altLang="en-US" sz="4000">
                <a:latin typeface="Times New Roman" panose="02020603050405020304" pitchFamily="18" charset="0"/>
                <a:cs typeface="Times New Roman" panose="02020603050405020304" pitchFamily="18" charset="0"/>
              </a:rPr>
              <a:t>ợc rất nhiều món </a:t>
            </a:r>
            <a:r>
              <a:rPr lang="" altLang="en-US" sz="4000">
                <a:latin typeface="Times New Roman" panose="02020603050405020304" pitchFamily="18" charset="0"/>
                <a:cs typeface="Times New Roman" panose="02020603050405020304" pitchFamily="18" charset="0"/>
              </a:rPr>
              <a:t>ă</a:t>
            </a:r>
            <a:r>
              <a:rPr lang="en-US" altLang="en-US" sz="4000">
                <a:latin typeface="Times New Roman" panose="02020603050405020304" pitchFamily="18" charset="0"/>
                <a:cs typeface="Times New Roman" panose="02020603050405020304" pitchFamily="18" charset="0"/>
              </a:rPr>
              <a:t>n nh</a:t>
            </a:r>
            <a:r>
              <a:rPr lang="" altLang="en-US" sz="4000">
                <a:latin typeface="Times New Roman" panose="02020603050405020304" pitchFamily="18" charset="0"/>
                <a:cs typeface="Times New Roman" panose="02020603050405020304" pitchFamily="18" charset="0"/>
              </a:rPr>
              <a:t>ư</a:t>
            </a:r>
            <a:r>
              <a:rPr lang="en-US" altLang="en-US" sz="4000">
                <a:latin typeface="Times New Roman" panose="02020603050405020304" pitchFamily="18" charset="0"/>
                <a:cs typeface="Times New Roman" panose="02020603050405020304" pitchFamily="18" charset="0"/>
              </a:rPr>
              <a:t>: luộc, xào, canh, làm d</a:t>
            </a:r>
            <a:r>
              <a:rPr lang="" altLang="en-US" sz="4000">
                <a:latin typeface="Times New Roman" panose="02020603050405020304" pitchFamily="18" charset="0"/>
                <a:cs typeface="Times New Roman" panose="02020603050405020304" pitchFamily="18" charset="0"/>
              </a:rPr>
              <a:t>ư</a:t>
            </a:r>
            <a:r>
              <a:rPr lang="en-US" altLang="en-US" sz="4000">
                <a:latin typeface="Times New Roman" panose="02020603050405020304" pitchFamily="18" charset="0"/>
                <a:cs typeface="Times New Roman" panose="02020603050405020304" pitchFamily="18" charset="0"/>
              </a:rPr>
              <a:t>a...</a:t>
            </a:r>
          </a:p>
          <a:p>
            <a:r>
              <a:rPr lang="en-US" altLang="en-US" sz="4000">
                <a:latin typeface="Times New Roman" panose="02020603050405020304" pitchFamily="18" charset="0"/>
                <a:cs typeface="Times New Roman" panose="02020603050405020304" pitchFamily="18" charset="0"/>
              </a:rPr>
              <a:t>- Cô khẳng </a:t>
            </a:r>
            <a:r>
              <a:rPr lang="" altLang="en-US" sz="4000">
                <a:latin typeface="Times New Roman" panose="02020603050405020304" pitchFamily="18" charset="0"/>
                <a:cs typeface="Times New Roman" panose="02020603050405020304" pitchFamily="18" charset="0"/>
              </a:rPr>
              <a:t>đ</a:t>
            </a:r>
            <a:r>
              <a:rPr lang="en-US" altLang="en-US" sz="4000">
                <a:latin typeface="Times New Roman" panose="02020603050405020304" pitchFamily="18" charset="0"/>
                <a:cs typeface="Times New Roman" panose="02020603050405020304" pitchFamily="18" charset="0"/>
              </a:rPr>
              <a:t>ịnh: Cây bắp cải là loại rau </a:t>
            </a:r>
            <a:r>
              <a:rPr lang="" altLang="en-US" sz="4000">
                <a:latin typeface="Times New Roman" panose="02020603050405020304" pitchFamily="18" charset="0"/>
                <a:cs typeface="Times New Roman" panose="02020603050405020304" pitchFamily="18" charset="0"/>
              </a:rPr>
              <a:t>ă</a:t>
            </a:r>
            <a:r>
              <a:rPr lang="en-US" altLang="en-US" sz="4000">
                <a:latin typeface="Times New Roman" panose="02020603050405020304" pitchFamily="18" charset="0"/>
                <a:cs typeface="Times New Roman" panose="02020603050405020304" pitchFamily="18" charset="0"/>
              </a:rPr>
              <a:t>n lá và cung cấp nhiều chất vita min cho cở thể chúng ta </a:t>
            </a:r>
            <a:r>
              <a:rPr lang="" altLang="en-US" sz="4000">
                <a:latin typeface="Times New Roman" panose="02020603050405020304" pitchFamily="18" charset="0"/>
                <a:cs typeface="Times New Roman" panose="02020603050405020304" pitchFamily="18" charset="0"/>
              </a:rPr>
              <a:t>đ</a:t>
            </a:r>
            <a:r>
              <a:rPr lang="en-US" altLang="en-US" sz="4000">
                <a:latin typeface="Times New Roman" panose="02020603050405020304" pitchFamily="18" charset="0"/>
                <a:cs typeface="Times New Roman" panose="02020603050405020304" pitchFamily="18" charset="0"/>
              </a:rPr>
              <a:t>ấy.</a:t>
            </a:r>
          </a:p>
        </p:txBody>
      </p:sp>
      <p:pic>
        <p:nvPicPr>
          <p:cNvPr id="11" name="Picture 10"/>
          <p:cNvPicPr>
            <a:picLocks noChangeAspect="1"/>
          </p:cNvPicPr>
          <p:nvPr/>
        </p:nvPicPr>
        <p:blipFill>
          <a:blip r:embed="rId3"/>
          <a:stretch>
            <a:fillRect/>
          </a:stretch>
        </p:blipFill>
        <p:spPr>
          <a:xfrm>
            <a:off x="0" y="1333500"/>
            <a:ext cx="5791200" cy="736219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ounded Rectangle 1"/>
          <p:cNvSpPr/>
          <p:nvPr/>
        </p:nvSpPr>
        <p:spPr>
          <a:xfrm>
            <a:off x="381000" y="5981700"/>
            <a:ext cx="5139625" cy="1905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6000" dirty="0" err="1"/>
              <a:t>Áo</a:t>
            </a:r>
            <a:r>
              <a:rPr lang="en-US" sz="6000" dirty="0"/>
              <a:t> </a:t>
            </a:r>
            <a:r>
              <a:rPr lang="en-US" sz="6000" dirty="0" err="1"/>
              <a:t>để</a:t>
            </a:r>
            <a:r>
              <a:rPr lang="en-US" sz="6000" dirty="0"/>
              <a:t> </a:t>
            </a:r>
            <a:r>
              <a:rPr lang="en-US" sz="6000" dirty="0" err="1"/>
              <a:t>mặc</a:t>
            </a:r>
            <a:r>
              <a:rPr lang="x-none" sz="6000" dirty="0"/>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1638300"/>
            <a:ext cx="7623875" cy="8382000"/>
          </a:xfrm>
          <a:prstGeom prst="rect">
            <a:avLst/>
          </a:prstGeom>
        </p:spPr>
      </p:pic>
      <p:sp>
        <p:nvSpPr>
          <p:cNvPr id="4" name="Right Arrow 3"/>
          <p:cNvSpPr/>
          <p:nvPr/>
        </p:nvSpPr>
        <p:spPr>
          <a:xfrm>
            <a:off x="5814218" y="6972300"/>
            <a:ext cx="9144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6" name="Picture 5"/>
          <p:cNvPicPr>
            <a:picLocks noChangeAspect="1"/>
          </p:cNvPicPr>
          <p:nvPr/>
        </p:nvPicPr>
        <p:blipFill>
          <a:blip r:embed="rId4"/>
          <a:stretch>
            <a:fillRect/>
          </a:stretch>
        </p:blipFill>
        <p:spPr>
          <a:xfrm>
            <a:off x="0" y="4445"/>
            <a:ext cx="18357850" cy="10240010"/>
          </a:xfrm>
          <a:prstGeom prst="rect">
            <a:avLst/>
          </a:prstGeom>
        </p:spPr>
      </p:pic>
      <p:sp>
        <p:nvSpPr>
          <p:cNvPr id="7" name="Text Box 6"/>
          <p:cNvSpPr txBox="1"/>
          <p:nvPr/>
        </p:nvSpPr>
        <p:spPr>
          <a:xfrm>
            <a:off x="3810000" y="2476500"/>
            <a:ext cx="9985375" cy="5815965"/>
          </a:xfrm>
          <a:prstGeom prst="rect">
            <a:avLst/>
          </a:prstGeom>
          <a:noFill/>
        </p:spPr>
        <p:txBody>
          <a:bodyPr wrap="square" rtlCol="0">
            <a:spAutoFit/>
          </a:bodyPr>
          <a:lstStyle/>
          <a:p>
            <a:endParaRPr lang="en-US"/>
          </a:p>
          <a:p>
            <a:r>
              <a:rPr lang="en-US"/>
              <a:t> </a:t>
            </a:r>
            <a:r>
              <a:rPr lang="en-US" altLang="en-US" sz="6600">
                <a:solidFill>
                  <a:srgbClr val="FF0000"/>
                </a:solidFill>
                <a:latin typeface="Times New Roman" panose="02020603050405020304" pitchFamily="18" charset="0"/>
                <a:cs typeface="Times New Roman" panose="02020603050405020304" pitchFamily="18" charset="0"/>
              </a:rPr>
              <a:t> </a:t>
            </a:r>
            <a:r>
              <a:rPr lang="en-US" altLang="en-US" sz="6000">
                <a:solidFill>
                  <a:srgbClr val="FF0000"/>
                </a:solidFill>
                <a:latin typeface="Times New Roman" panose="02020603050405020304" pitchFamily="18" charset="0"/>
                <a:cs typeface="Times New Roman" panose="02020603050405020304" pitchFamily="18" charset="0"/>
              </a:rPr>
              <a:t> </a:t>
            </a:r>
            <a:r>
              <a:rPr lang="en-US" altLang="en-US" sz="5400">
                <a:solidFill>
                  <a:srgbClr val="FF0000"/>
                </a:solidFill>
                <a:latin typeface="Times New Roman" panose="02020603050405020304" pitchFamily="18" charset="0"/>
                <a:cs typeface="Times New Roman" panose="02020603050405020304" pitchFamily="18" charset="0"/>
              </a:rPr>
              <a:t>TC1:</a:t>
            </a:r>
            <a:r>
              <a:rPr lang="" altLang="en-US" sz="5400">
                <a:solidFill>
                  <a:srgbClr val="FF0000"/>
                </a:solidFill>
                <a:latin typeface="Times New Roman" panose="02020603050405020304" pitchFamily="18" charset="0"/>
                <a:cs typeface="Times New Roman" panose="02020603050405020304" pitchFamily="18" charset="0"/>
              </a:rPr>
              <a:t> </a:t>
            </a:r>
            <a:r>
              <a:rPr lang="en-US" altLang="en-US" sz="5400">
                <a:solidFill>
                  <a:srgbClr val="FF0000"/>
                </a:solidFill>
                <a:latin typeface="Times New Roman" panose="02020603050405020304" pitchFamily="18" charset="0"/>
                <a:cs typeface="Times New Roman" panose="02020603050405020304" pitchFamily="18" charset="0"/>
              </a:rPr>
              <a:t>Tìm theo yêu cầu của cô</a:t>
            </a:r>
          </a:p>
          <a:p>
            <a:r>
              <a:rPr lang="en-US" altLang="en-US" sz="4800">
                <a:solidFill>
                  <a:srgbClr val="FF0000"/>
                </a:solidFill>
                <a:latin typeface="Times New Roman" panose="02020603050405020304" pitchFamily="18" charset="0"/>
                <a:cs typeface="Times New Roman" panose="02020603050405020304" pitchFamily="18" charset="0"/>
              </a:rPr>
              <a:t> </a:t>
            </a:r>
            <a:r>
              <a:rPr lang="en-US" altLang="en-US" sz="4800">
                <a:solidFill>
                  <a:schemeClr val="tx1"/>
                </a:solidFill>
                <a:latin typeface="Times New Roman" panose="02020603050405020304" pitchFamily="18" charset="0"/>
                <a:cs typeface="Times New Roman" panose="02020603050405020304" pitchFamily="18" charset="0"/>
              </a:rPr>
              <a:t>Cô chia cho mỗi bạn 1 rổ </a:t>
            </a:r>
            <a:r>
              <a:rPr lang="" altLang="en-US" sz="4800">
                <a:solidFill>
                  <a:schemeClr val="tx1"/>
                </a:solidFill>
                <a:latin typeface="Times New Roman" panose="02020603050405020304" pitchFamily="18" charset="0"/>
                <a:cs typeface="Times New Roman" panose="02020603050405020304" pitchFamily="18" charset="0"/>
              </a:rPr>
              <a:t>đ</a:t>
            </a:r>
            <a:r>
              <a:rPr lang="en-US" altLang="en-US" sz="4800">
                <a:solidFill>
                  <a:schemeClr val="tx1"/>
                </a:solidFill>
                <a:latin typeface="Times New Roman" panose="02020603050405020304" pitchFamily="18" charset="0"/>
                <a:cs typeface="Times New Roman" panose="02020603050405020304" pitchFamily="18" charset="0"/>
              </a:rPr>
              <a:t>ồ chơi trong rổ có rất nhiều các loại rau. Nhiệm vụ của các con hãy tìm cho cô một loại rau mà cô yêu cầu. Khi có hiệu lệnh các con giơ lên và nói tên loại rau </a:t>
            </a:r>
            <a:r>
              <a:rPr lang="" altLang="en-US" sz="4800">
                <a:solidFill>
                  <a:schemeClr val="tx1"/>
                </a:solidFill>
                <a:latin typeface="Times New Roman" panose="02020603050405020304" pitchFamily="18" charset="0"/>
                <a:cs typeface="Times New Roman" panose="02020603050405020304" pitchFamily="18" charset="0"/>
              </a:rPr>
              <a:t>đ</a:t>
            </a:r>
            <a:r>
              <a:rPr lang="en-US" altLang="en-US" sz="4800">
                <a:solidFill>
                  <a:schemeClr val="tx1"/>
                </a:solidFill>
                <a:latin typeface="Times New Roman" panose="02020603050405020304" pitchFamily="18" charset="0"/>
                <a:cs typeface="Times New Roman" panose="02020603050405020304" pitchFamily="18" charset="0"/>
              </a:rPr>
              <a:t>ó</a:t>
            </a:r>
          </a:p>
          <a:p>
            <a:endParaRPr lang="en-US" altLang="en-US" sz="48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800100"/>
            <a:ext cx="7848600" cy="7848600"/>
          </a:xfrm>
          <a:prstGeom prst="rect">
            <a:avLst/>
          </a:prstGeom>
        </p:spPr>
      </p:pic>
      <p:sp>
        <p:nvSpPr>
          <p:cNvPr id="8" name="Rounded Rectangle 7"/>
          <p:cNvSpPr/>
          <p:nvPr/>
        </p:nvSpPr>
        <p:spPr>
          <a:xfrm>
            <a:off x="304800" y="6057900"/>
            <a:ext cx="3810000" cy="1524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x-none" sz="5000" dirty="0"/>
              <a:t>Đây là cái gì?</a:t>
            </a:r>
          </a:p>
        </p:txBody>
      </p:sp>
      <p:sp>
        <p:nvSpPr>
          <p:cNvPr id="9" name="Right Arrow 8"/>
          <p:cNvSpPr/>
          <p:nvPr/>
        </p:nvSpPr>
        <p:spPr>
          <a:xfrm>
            <a:off x="4800600" y="6743700"/>
            <a:ext cx="8382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6" name="Picture 5"/>
          <p:cNvPicPr>
            <a:picLocks noChangeAspect="1"/>
          </p:cNvPicPr>
          <p:nvPr/>
        </p:nvPicPr>
        <p:blipFill>
          <a:blip r:embed="rId4"/>
          <a:stretch>
            <a:fillRect/>
          </a:stretch>
        </p:blipFill>
        <p:spPr>
          <a:xfrm>
            <a:off x="0" y="4445"/>
            <a:ext cx="18357850" cy="10240010"/>
          </a:xfrm>
          <a:prstGeom prst="rect">
            <a:avLst/>
          </a:prstGeom>
        </p:spPr>
      </p:pic>
      <p:sp>
        <p:nvSpPr>
          <p:cNvPr id="2" name="Text Box 1"/>
          <p:cNvSpPr txBox="1"/>
          <p:nvPr/>
        </p:nvSpPr>
        <p:spPr>
          <a:xfrm>
            <a:off x="3039745" y="2933700"/>
            <a:ext cx="11589385" cy="4523105"/>
          </a:xfrm>
          <a:prstGeom prst="rect">
            <a:avLst/>
          </a:prstGeom>
          <a:noFill/>
        </p:spPr>
        <p:txBody>
          <a:bodyPr wrap="square" rtlCol="0">
            <a:spAutoFit/>
          </a:bodyPr>
          <a:lstStyle/>
          <a:p>
            <a:r>
              <a:rPr lang="vi-VN" altLang="en-US"/>
              <a:t>                                 </a:t>
            </a:r>
            <a:r>
              <a:rPr lang="vi-VN" altLang="en-US">
                <a:solidFill>
                  <a:srgbClr val="C00000"/>
                </a:solidFill>
              </a:rPr>
              <a:t>   </a:t>
            </a:r>
            <a:r>
              <a:rPr lang="en-US" altLang="en-US" sz="4800">
                <a:solidFill>
                  <a:srgbClr val="C00000"/>
                </a:solidFill>
                <a:latin typeface="Times New Roman" panose="02020603050405020304" pitchFamily="18" charset="0"/>
                <a:cs typeface="Times New Roman" panose="02020603050405020304" pitchFamily="18" charset="0"/>
              </a:rPr>
              <a:t>TC2:</a:t>
            </a:r>
            <a:r>
              <a:rPr lang="" altLang="en-US" sz="4800">
                <a:solidFill>
                  <a:srgbClr val="C00000"/>
                </a:solidFill>
                <a:latin typeface="Times New Roman" panose="02020603050405020304" pitchFamily="18" charset="0"/>
                <a:cs typeface="Times New Roman" panose="02020603050405020304" pitchFamily="18" charset="0"/>
              </a:rPr>
              <a:t> </a:t>
            </a:r>
            <a:r>
              <a:rPr lang="en-US" altLang="en-US" sz="4800">
                <a:solidFill>
                  <a:srgbClr val="C00000"/>
                </a:solidFill>
                <a:latin typeface="Times New Roman" panose="02020603050405020304" pitchFamily="18" charset="0"/>
                <a:cs typeface="Times New Roman" panose="02020603050405020304" pitchFamily="18" charset="0"/>
              </a:rPr>
              <a:t>Trồng rau</a:t>
            </a:r>
          </a:p>
          <a:p>
            <a:r>
              <a:rPr lang="en-US" altLang="en-US" sz="48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Cách chơi: cô có 2 khu v</a:t>
            </a:r>
            <a:r>
              <a:rPr lang="" altLang="en-US" sz="48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ư</a:t>
            </a:r>
            <a:r>
              <a:rPr lang="en-US" altLang="en-US" sz="48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ờn, một v</a:t>
            </a:r>
            <a:r>
              <a:rPr lang="" altLang="en-US" sz="48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ư</a:t>
            </a:r>
            <a:r>
              <a:rPr lang="en-US" altLang="en-US" sz="48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ờn trông rau bắp cải, một v</a:t>
            </a:r>
            <a:r>
              <a:rPr lang="" altLang="en-US" sz="48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ư</a:t>
            </a:r>
            <a:r>
              <a:rPr lang="en-US" altLang="en-US" sz="48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ờn trồng củ cà rốt. Nhiệm vụ của các con là tròng củ cà rốt vào khu v</a:t>
            </a:r>
            <a:r>
              <a:rPr lang="" altLang="en-US" sz="48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ư</a:t>
            </a:r>
            <a:r>
              <a:rPr lang="en-US" altLang="en-US" sz="48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ờn cà rốt, bắp cải vào khu v</a:t>
            </a:r>
            <a:r>
              <a:rPr lang="" altLang="en-US" sz="48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ư</a:t>
            </a:r>
            <a:r>
              <a:rPr lang="en-US" altLang="en-US" sz="48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ờn trồng rau bắp cải.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800100"/>
            <a:ext cx="7848600" cy="7848600"/>
          </a:xfrm>
          <a:prstGeom prst="rect">
            <a:avLst/>
          </a:prstGeom>
        </p:spPr>
      </p:pic>
      <p:sp>
        <p:nvSpPr>
          <p:cNvPr id="8" name="Rounded Rectangle 7"/>
          <p:cNvSpPr/>
          <p:nvPr/>
        </p:nvSpPr>
        <p:spPr>
          <a:xfrm>
            <a:off x="304800" y="6057900"/>
            <a:ext cx="3810000" cy="1524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5000" dirty="0"/>
              <a:t>M</a:t>
            </a:r>
            <a:r>
              <a:rPr lang="x-none" sz="5000" dirty="0"/>
              <a:t>àu xanh.</a:t>
            </a:r>
          </a:p>
        </p:txBody>
      </p:sp>
      <p:sp>
        <p:nvSpPr>
          <p:cNvPr id="9" name="Right Arrow 8"/>
          <p:cNvSpPr/>
          <p:nvPr/>
        </p:nvSpPr>
        <p:spPr>
          <a:xfrm>
            <a:off x="4800600" y="6743700"/>
            <a:ext cx="8382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6" name="Picture 5"/>
          <p:cNvPicPr>
            <a:picLocks noChangeAspect="1"/>
          </p:cNvPicPr>
          <p:nvPr/>
        </p:nvPicPr>
        <p:blipFill>
          <a:blip r:embed="rId6"/>
          <a:stretch>
            <a:fillRect/>
          </a:stretch>
        </p:blipFill>
        <p:spPr>
          <a:xfrm>
            <a:off x="0" y="4445"/>
            <a:ext cx="18357850" cy="10240010"/>
          </a:xfrm>
          <a:prstGeom prst="rect">
            <a:avLst/>
          </a:prstGeom>
        </p:spPr>
      </p:pic>
      <p:sp>
        <p:nvSpPr>
          <p:cNvPr id="5" name="Text Box 4"/>
          <p:cNvSpPr txBox="1"/>
          <p:nvPr/>
        </p:nvSpPr>
        <p:spPr>
          <a:xfrm>
            <a:off x="5334000" y="3467100"/>
            <a:ext cx="8317230" cy="3353435"/>
          </a:xfrm>
          <a:prstGeom prst="rect">
            <a:avLst/>
          </a:prstGeom>
          <a:noFill/>
        </p:spPr>
        <p:txBody>
          <a:bodyPr wrap="square" rtlCol="0">
            <a:spAutoFit/>
          </a:bodyPr>
          <a:lstStyle/>
          <a:p>
            <a:r>
              <a:rPr lang="vi-VN" altLang="en-US"/>
              <a:t>                   </a:t>
            </a:r>
            <a:r>
              <a:rPr lang="vi-VN" altLang="en-US" sz="6000">
                <a:solidFill>
                  <a:srgbClr val="FF0000"/>
                </a:solidFill>
                <a:latin typeface="Times New Roman" panose="02020603050405020304" pitchFamily="18" charset="0"/>
                <a:cs typeface="Times New Roman" panose="02020603050405020304" pitchFamily="18" charset="0"/>
              </a:rPr>
              <a:t>     </a:t>
            </a:r>
            <a:r>
              <a:rPr lang="vi-VN" altLang="en-US" sz="8000">
                <a:solidFill>
                  <a:srgbClr val="FF0000"/>
                </a:solidFill>
                <a:latin typeface="Times New Roman" panose="02020603050405020304" pitchFamily="18" charset="0"/>
                <a:cs typeface="Times New Roman" panose="02020603050405020304" pitchFamily="18" charset="0"/>
              </a:rPr>
              <a:t> </a:t>
            </a:r>
            <a:r>
              <a:rPr lang="en-US" sz="8000">
                <a:solidFill>
                  <a:srgbClr val="FF0000"/>
                </a:solidFill>
                <a:latin typeface="Times New Roman" panose="02020603050405020304" pitchFamily="18" charset="0"/>
                <a:cs typeface="Times New Roman" panose="02020603050405020304" pitchFamily="18" charset="0"/>
              </a:rPr>
              <a:t>Kết thúc </a:t>
            </a:r>
          </a:p>
          <a:p>
            <a:r>
              <a:rPr lang="en-US" sz="2400"/>
              <a:t>-</a:t>
            </a:r>
            <a:r>
              <a:rPr lang="vi-VN" altLang="en-US" sz="60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altLang="vi-VN" sz="66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Cô nhận xét giờ học và chuyển hoạt động</a:t>
            </a:r>
          </a:p>
        </p:txBody>
      </p:sp>
      <p:pic>
        <p:nvPicPr>
          <p:cNvPr id="11" name="5973453352937">
            <a:hlinkClick r:id="" action="ppaction://media"/>
          </p:cNvPr>
          <p:cNvPicPr/>
          <p:nvPr>
            <a:videoFile r:link="rId2"/>
            <p:extLst>
              <p:ext uri="{DAA4B4D4-6D71-4841-9C94-3DE7FCFB9230}">
                <p14:media xmlns:p14="http://schemas.microsoft.com/office/powerpoint/2010/main" r:embed="rId1"/>
              </p:ext>
            </p:extLst>
          </p:nvPr>
        </p:nvPicPr>
        <p:blipFill>
          <a:blip r:embed="rId7"/>
          <a:stretch>
            <a:fillRect/>
          </a:stretch>
        </p:blipFill>
        <p:spPr>
          <a:xfrm>
            <a:off x="15697200" y="9486900"/>
            <a:ext cx="2000250" cy="47688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11"/>
                </p:tgtEl>
              </p:cMediaNode>
            </p:video>
            <p:seq concurrent="1" nextAc="seek">
              <p:cTn id="3" restart="whenNotActive" fill="hold" evtFilter="cancelBubble" nodeType="interactiveSeq">
                <p:stCondLst>
                  <p:cond evt="onClick" delay="0">
                    <p:tgtEl>
                      <p:spTgt spid="11"/>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142</Words>
  <Application>Microsoft Office PowerPoint</Application>
  <PresentationFormat>Custom</PresentationFormat>
  <Paragraphs>34</Paragraphs>
  <Slides>8</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Handyman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Green Illustrative Storytelling Kids Presentation</dc:title>
  <dc:creator>Administrator</dc:creator>
  <cp:lastModifiedBy>Techsi.vn</cp:lastModifiedBy>
  <cp:revision>15</cp:revision>
  <dcterms:created xsi:type="dcterms:W3CDTF">2006-08-16T00:00:00Z</dcterms:created>
  <dcterms:modified xsi:type="dcterms:W3CDTF">2026-01-09T08:25:46Z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3EDDCD25F81E4276B9FC6526DC67609F_13</vt:lpwstr>
  </property>
  <property fmtid="{D5CDD505-2E9C-101B-9397-08002B2CF9AE}" pid="3" name="KSOProductBuildVer">
    <vt:lpwstr>1033-12.2.0.19307</vt:lpwstr>
  </property>
</Properties>
</file>