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7" r:id="rId3"/>
    <p:sldId id="266" r:id="rId4"/>
    <p:sldId id="270" r:id="rId5"/>
    <p:sldId id="271" r:id="rId6"/>
    <p:sldId id="272" r:id="rId7"/>
    <p:sldId id="273" r:id="rId8"/>
    <p:sldId id="262" r:id="rId9"/>
    <p:sldId id="263" r:id="rId10"/>
    <p:sldId id="264" r:id="rId11"/>
    <p:sldId id="268"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0" autoAdjust="0"/>
    <p:restoredTop sz="94660"/>
  </p:normalViewPr>
  <p:slideViewPr>
    <p:cSldViewPr snapToGrid="0" showGuides="1">
      <p:cViewPr varScale="1">
        <p:scale>
          <a:sx n="91" d="100"/>
          <a:sy n="91" d="100"/>
        </p:scale>
        <p:origin x="48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06-Jan-26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915280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06-Jan-26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92599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06-Jan-26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12976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06-Jan-26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71504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C600DD-07DD-47E0-9310-52F22CEB1C99}" type="datetimeFigureOut">
              <a:rPr lang="en-US" smtClean="0"/>
              <a:t>06-Jan-26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353904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C600DD-07DD-47E0-9310-52F22CEB1C99}" type="datetimeFigureOut">
              <a:rPr lang="en-US" smtClean="0"/>
              <a:t>06-Jan-26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3750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C600DD-07DD-47E0-9310-52F22CEB1C99}" type="datetimeFigureOut">
              <a:rPr lang="en-US" smtClean="0"/>
              <a:t>06-Jan-26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50676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C600DD-07DD-47E0-9310-52F22CEB1C99}" type="datetimeFigureOut">
              <a:rPr lang="en-US" smtClean="0"/>
              <a:t>06-Jan-26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69023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600DD-07DD-47E0-9310-52F22CEB1C99}" type="datetimeFigureOut">
              <a:rPr lang="en-US" smtClean="0"/>
              <a:t>06-Jan-26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849544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C600DD-07DD-47E0-9310-52F22CEB1C99}" type="datetimeFigureOut">
              <a:rPr lang="en-US" smtClean="0"/>
              <a:t>06-Jan-26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142803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C600DD-07DD-47E0-9310-52F22CEB1C99}" type="datetimeFigureOut">
              <a:rPr lang="en-US" smtClean="0"/>
              <a:t>06-Jan-26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1835275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600DD-07DD-47E0-9310-52F22CEB1C99}" type="datetimeFigureOut">
              <a:rPr lang="en-US" smtClean="0"/>
              <a:t>06-Jan-26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44E23-3E58-4243-B245-2CEC6A9BADF5}" type="slidenum">
              <a:rPr lang="en-US" smtClean="0"/>
              <a:t>‹#›</a:t>
            </a:fld>
            <a:endParaRPr lang="en-US"/>
          </a:p>
        </p:txBody>
      </p:sp>
    </p:spTree>
    <p:extLst>
      <p:ext uri="{BB962C8B-B14F-4D97-AF65-F5344CB8AC3E}">
        <p14:creationId xmlns:p14="http://schemas.microsoft.com/office/powerpoint/2010/main" val="3242328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2714" y="105104"/>
            <a:ext cx="12281009" cy="6858000"/>
          </a:xfrm>
          <a:prstGeom prst="rect">
            <a:avLst/>
          </a:prstGeom>
        </p:spPr>
      </p:pic>
      <p:pic>
        <p:nvPicPr>
          <p:cNvPr id="5" name="Picture 4"/>
          <p:cNvPicPr>
            <a:picLocks noChangeAspect="1"/>
          </p:cNvPicPr>
          <p:nvPr/>
        </p:nvPicPr>
        <p:blipFill>
          <a:blip r:embed="rId3"/>
          <a:stretch>
            <a:fillRect/>
          </a:stretch>
        </p:blipFill>
        <p:spPr>
          <a:xfrm>
            <a:off x="1833569" y="2890920"/>
            <a:ext cx="8900931" cy="1286367"/>
          </a:xfrm>
          <a:prstGeom prst="rect">
            <a:avLst/>
          </a:prstGeom>
        </p:spPr>
      </p:pic>
      <p:sp>
        <p:nvSpPr>
          <p:cNvPr id="7" name="TextBox 6"/>
          <p:cNvSpPr txBox="1"/>
          <p:nvPr/>
        </p:nvSpPr>
        <p:spPr>
          <a:xfrm>
            <a:off x="3362276" y="1089468"/>
            <a:ext cx="5229315" cy="707886"/>
          </a:xfrm>
          <a:prstGeom prst="rect">
            <a:avLst/>
          </a:prstGeom>
          <a:noFill/>
        </p:spPr>
        <p:txBody>
          <a:bodyPr wrap="square" rtlCol="0">
            <a:spAutoFit/>
          </a:bodyPr>
          <a:lstStyle/>
          <a:p>
            <a:pPr algn="ctr"/>
            <a:r>
              <a:rPr lang="en-US" sz="2000" b="1" dirty="0" smtClean="0">
                <a:solidFill>
                  <a:srgbClr val="0070C0"/>
                </a:solidFill>
                <a:latin typeface="Times New Roman" panose="02020603050405020304" pitchFamily="18" charset="0"/>
                <a:cs typeface="Times New Roman" panose="02020603050405020304" pitchFamily="18" charset="0"/>
              </a:rPr>
              <a:t>UBND PHƯỜNG PHÚC LỢI</a:t>
            </a:r>
          </a:p>
          <a:p>
            <a:pPr algn="ctr"/>
            <a:r>
              <a:rPr lang="en-US" sz="2000" b="1" dirty="0" smtClean="0">
                <a:solidFill>
                  <a:srgbClr val="0070C0"/>
                </a:solidFill>
                <a:latin typeface="Times New Roman" panose="02020603050405020304" pitchFamily="18" charset="0"/>
                <a:cs typeface="Times New Roman" panose="02020603050405020304" pitchFamily="18" charset="0"/>
              </a:rPr>
              <a:t>TRƯỜNG MẦM NON BAN MAI XANH</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692369" y="4462460"/>
            <a:ext cx="2569127" cy="400110"/>
          </a:xfrm>
          <a:prstGeom prst="rect">
            <a:avLst/>
          </a:prstGeom>
          <a:noFill/>
        </p:spPr>
        <p:txBody>
          <a:bodyPr wrap="square" rtlCol="0">
            <a:spAutoFit/>
          </a:bodyPr>
          <a:lstStyle/>
          <a:p>
            <a:r>
              <a:rPr lang="en-US" sz="2000" dirty="0" smtClean="0">
                <a:solidFill>
                  <a:srgbClr val="0070C0"/>
                </a:solidFill>
                <a:latin typeface="Times New Roman" panose="02020603050405020304" pitchFamily="18" charset="0"/>
                <a:cs typeface="Times New Roman" panose="02020603050405020304" pitchFamily="18" charset="0"/>
              </a:rPr>
              <a:t>  </a:t>
            </a:r>
            <a:r>
              <a:rPr lang="en-US" sz="2000" dirty="0" err="1" smtClean="0">
                <a:solidFill>
                  <a:srgbClr val="0070C0"/>
                </a:solidFill>
                <a:latin typeface="Times New Roman" panose="02020603050405020304" pitchFamily="18" charset="0"/>
                <a:cs typeface="Times New Roman" panose="02020603050405020304" pitchFamily="18" charset="0"/>
              </a:rPr>
              <a:t>Năm</a:t>
            </a:r>
            <a:r>
              <a:rPr lang="en-US" sz="2000" dirty="0" smtClean="0">
                <a:solidFill>
                  <a:srgbClr val="0070C0"/>
                </a:solidFill>
                <a:latin typeface="Times New Roman" panose="02020603050405020304" pitchFamily="18" charset="0"/>
                <a:cs typeface="Times New Roman" panose="02020603050405020304" pitchFamily="18" charset="0"/>
              </a:rPr>
              <a:t> </a:t>
            </a:r>
            <a:r>
              <a:rPr lang="en-US" sz="2000" dirty="0" err="1" smtClean="0">
                <a:solidFill>
                  <a:srgbClr val="0070C0"/>
                </a:solidFill>
                <a:latin typeface="Times New Roman" panose="02020603050405020304" pitchFamily="18" charset="0"/>
                <a:cs typeface="Times New Roman" panose="02020603050405020304" pitchFamily="18" charset="0"/>
              </a:rPr>
              <a:t>học</a:t>
            </a:r>
            <a:r>
              <a:rPr lang="en-US" sz="2000" dirty="0" smtClean="0">
                <a:solidFill>
                  <a:srgbClr val="0070C0"/>
                </a:solidFill>
                <a:latin typeface="Times New Roman" panose="02020603050405020304" pitchFamily="18" charset="0"/>
                <a:cs typeface="Times New Roman" panose="02020603050405020304" pitchFamily="18" charset="0"/>
              </a:rPr>
              <a:t> : 2025-2026</a:t>
            </a:r>
            <a:endParaRPr lang="en-US" sz="2000" dirty="0">
              <a:solidFill>
                <a:srgbClr val="0070C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2937" y="1881437"/>
            <a:ext cx="900281" cy="900281"/>
          </a:xfrm>
          <a:prstGeom prst="rect">
            <a:avLst/>
          </a:prstGeom>
        </p:spPr>
      </p:pic>
      <p:sp>
        <p:nvSpPr>
          <p:cNvPr id="10" name="TextBox 9"/>
          <p:cNvSpPr txBox="1"/>
          <p:nvPr/>
        </p:nvSpPr>
        <p:spPr>
          <a:xfrm>
            <a:off x="4362445" y="3939240"/>
            <a:ext cx="3656949" cy="523220"/>
          </a:xfrm>
          <a:prstGeom prst="rect">
            <a:avLst/>
          </a:prstGeom>
          <a:noFill/>
        </p:spPr>
        <p:txBody>
          <a:bodyPr wrap="square" rtlCol="0">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  </a:t>
            </a:r>
            <a:r>
              <a:rPr lang="en-US" sz="2000" b="1" dirty="0" smtClean="0">
                <a:solidFill>
                  <a:srgbClr val="0070C0"/>
                </a:solidFill>
                <a:latin typeface="Times New Roman" panose="02020603050405020304" pitchFamily="18" charset="0"/>
                <a:cs typeface="Times New Roman" panose="02020603050405020304" pitchFamily="18" charset="0"/>
              </a:rPr>
              <a:t>LỚP MẪU GIÁO LỚN A4 </a:t>
            </a:r>
            <a:endParaRPr lang="en-US" sz="20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4816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43450" y="2944019"/>
            <a:ext cx="2705100" cy="2114550"/>
          </a:xfrm>
        </p:spPr>
      </p:pic>
      <p:pic>
        <p:nvPicPr>
          <p:cNvPr id="4" name="Picture 3"/>
          <p:cNvPicPr>
            <a:picLocks noChangeAspect="1"/>
          </p:cNvPicPr>
          <p:nvPr/>
        </p:nvPicPr>
        <p:blipFill>
          <a:blip r:embed="rId3"/>
          <a:stretch>
            <a:fillRect/>
          </a:stretch>
        </p:blipFill>
        <p:spPr>
          <a:xfrm>
            <a:off x="0" y="15998"/>
            <a:ext cx="12192000" cy="6858000"/>
          </a:xfrm>
          <a:prstGeom prst="rect">
            <a:avLst/>
          </a:prstGeom>
        </p:spPr>
      </p:pic>
      <p:sp>
        <p:nvSpPr>
          <p:cNvPr id="10" name="Rounded Rectangle 9"/>
          <p:cNvSpPr/>
          <p:nvPr/>
        </p:nvSpPr>
        <p:spPr>
          <a:xfrm>
            <a:off x="1493850" y="174865"/>
            <a:ext cx="9113406" cy="67505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TextBox 10"/>
          <p:cNvSpPr txBox="1"/>
          <p:nvPr/>
        </p:nvSpPr>
        <p:spPr>
          <a:xfrm>
            <a:off x="1621716" y="80691"/>
            <a:ext cx="8985540" cy="830997"/>
          </a:xfrm>
          <a:prstGeom prst="rect">
            <a:avLst/>
          </a:prstGeom>
          <a:noFill/>
        </p:spPr>
        <p:txBody>
          <a:bodyPr wrap="square" rtlCol="0">
            <a:spAutoFit/>
          </a:bodyPr>
          <a:lstStyle/>
          <a:p>
            <a:r>
              <a:rPr lang="en-US" sz="2400" b="1" smtClean="0">
                <a:solidFill>
                  <a:srgbClr val="0070C0"/>
                </a:solidFill>
                <a:latin typeface="Times New Roman" panose="02020603050405020304" pitchFamily="18" charset="0"/>
                <a:cs typeface="Times New Roman" panose="02020603050405020304" pitchFamily="18" charset="0"/>
              </a:rPr>
              <a:t>Câu hỏi 1:Trong những bức tranh dưới đây, bức tranh nào thể hiện nụ cười thân thiện ?</a:t>
            </a:r>
            <a:endParaRPr lang="en-US" sz="2400" b="1">
              <a:solidFill>
                <a:srgbClr val="0070C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621" y="1095660"/>
            <a:ext cx="4092286" cy="230041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5575" y="1128590"/>
            <a:ext cx="4186251" cy="223455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0150" y="3860800"/>
            <a:ext cx="4092286" cy="2464327"/>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4983" y="4001294"/>
            <a:ext cx="4071372" cy="2455191"/>
          </a:xfrm>
          <a:prstGeom prst="rect">
            <a:avLst/>
          </a:prstGeom>
        </p:spPr>
      </p:pic>
    </p:spTree>
    <p:extLst>
      <p:ext uri="{BB962C8B-B14F-4D97-AF65-F5344CB8AC3E}">
        <p14:creationId xmlns:p14="http://schemas.microsoft.com/office/powerpoint/2010/main" val="419983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15"/>
                                        </p:tgtEl>
                                      </p:cBhvr>
                                    </p:animEffect>
                                    <p:anim calcmode="lin" valueType="num">
                                      <p:cBhvr>
                                        <p:cTn id="37" dur="1000"/>
                                        <p:tgtEl>
                                          <p:spTgt spid="15"/>
                                        </p:tgtEl>
                                        <p:attrNameLst>
                                          <p:attrName>ppt_x</p:attrName>
                                        </p:attrNameLst>
                                      </p:cBhvr>
                                      <p:tavLst>
                                        <p:tav tm="0">
                                          <p:val>
                                            <p:strVal val="ppt_x"/>
                                          </p:val>
                                        </p:tav>
                                        <p:tav tm="100000">
                                          <p:val>
                                            <p:strVal val="ppt_x"/>
                                          </p:val>
                                        </p:tav>
                                      </p:tavLst>
                                    </p:anim>
                                    <p:anim calcmode="lin" valueType="num">
                                      <p:cBhvr>
                                        <p:cTn id="38" dur="1000"/>
                                        <p:tgtEl>
                                          <p:spTgt spid="15"/>
                                        </p:tgtEl>
                                        <p:attrNameLst>
                                          <p:attrName>ppt_y</p:attrName>
                                        </p:attrNameLst>
                                      </p:cBhvr>
                                      <p:tavLst>
                                        <p:tav tm="0">
                                          <p:val>
                                            <p:strVal val="ppt_y"/>
                                          </p:val>
                                        </p:tav>
                                        <p:tav tm="100000">
                                          <p:val>
                                            <p:strVal val="ppt_y+.1"/>
                                          </p:val>
                                        </p:tav>
                                      </p:tavLst>
                                    </p:anim>
                                    <p:set>
                                      <p:cBhvr>
                                        <p:cTn id="39" dur="1" fill="hold">
                                          <p:stCondLst>
                                            <p:cond delay="999"/>
                                          </p:stCondLst>
                                        </p:cTn>
                                        <p:tgtEl>
                                          <p:spTgt spid="15"/>
                                        </p:tgtEl>
                                        <p:attrNameLst>
                                          <p:attrName>style.visibility</p:attrName>
                                        </p:attrNameLst>
                                      </p:cBhvr>
                                      <p:to>
                                        <p:strVal val="hidden"/>
                                      </p:to>
                                    </p:set>
                                  </p:childTnLst>
                                </p:cTn>
                              </p:par>
                              <p:par>
                                <p:cTn id="40" presetID="42" presetClass="exit" presetSubtype="0" fill="hold" nodeType="withEffect">
                                  <p:stCondLst>
                                    <p:cond delay="0"/>
                                  </p:stCondLst>
                                  <p:childTnLst>
                                    <p:animEffect transition="out" filter="fade">
                                      <p:cBhvr>
                                        <p:cTn id="41" dur="1000"/>
                                        <p:tgtEl>
                                          <p:spTgt spid="16"/>
                                        </p:tgtEl>
                                      </p:cBhvr>
                                    </p:animEffect>
                                    <p:anim calcmode="lin" valueType="num">
                                      <p:cBhvr>
                                        <p:cTn id="42" dur="1000"/>
                                        <p:tgtEl>
                                          <p:spTgt spid="16"/>
                                        </p:tgtEl>
                                        <p:attrNameLst>
                                          <p:attrName>ppt_x</p:attrName>
                                        </p:attrNameLst>
                                      </p:cBhvr>
                                      <p:tavLst>
                                        <p:tav tm="0">
                                          <p:val>
                                            <p:strVal val="ppt_x"/>
                                          </p:val>
                                        </p:tav>
                                        <p:tav tm="100000">
                                          <p:val>
                                            <p:strVal val="ppt_x"/>
                                          </p:val>
                                        </p:tav>
                                      </p:tavLst>
                                    </p:anim>
                                    <p:anim calcmode="lin" valueType="num">
                                      <p:cBhvr>
                                        <p:cTn id="43" dur="1000"/>
                                        <p:tgtEl>
                                          <p:spTgt spid="16"/>
                                        </p:tgtEl>
                                        <p:attrNameLst>
                                          <p:attrName>ppt_y</p:attrName>
                                        </p:attrNameLst>
                                      </p:cBhvr>
                                      <p:tavLst>
                                        <p:tav tm="0">
                                          <p:val>
                                            <p:strVal val="ppt_y"/>
                                          </p:val>
                                        </p:tav>
                                        <p:tav tm="100000">
                                          <p:val>
                                            <p:strVal val="ppt_y+.1"/>
                                          </p:val>
                                        </p:tav>
                                      </p:tavLst>
                                    </p:anim>
                                    <p:set>
                                      <p:cBhvr>
                                        <p:cTn id="44" dur="1" fill="hold">
                                          <p:stCondLst>
                                            <p:cond delay="999"/>
                                          </p:stCondLst>
                                        </p:cTn>
                                        <p:tgtEl>
                                          <p:spTgt spid="1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par>
                                <p:cTn id="52" presetID="53" presetClass="entr" presetSubtype="16"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4887" y="1977231"/>
            <a:ext cx="2562225" cy="4048125"/>
          </a:xfrm>
        </p:spPr>
      </p:pic>
      <p:pic>
        <p:nvPicPr>
          <p:cNvPr id="5" name="Picture 4"/>
          <p:cNvPicPr>
            <a:picLocks noChangeAspect="1"/>
          </p:cNvPicPr>
          <p:nvPr/>
        </p:nvPicPr>
        <p:blipFill>
          <a:blip r:embed="rId3"/>
          <a:stretch>
            <a:fillRect/>
          </a:stretch>
        </p:blipFill>
        <p:spPr>
          <a:xfrm>
            <a:off x="49201" y="-594"/>
            <a:ext cx="12193057" cy="6858594"/>
          </a:xfrm>
          <a:prstGeom prst="rect">
            <a:avLst/>
          </a:prstGeom>
        </p:spPr>
      </p:pic>
      <p:sp>
        <p:nvSpPr>
          <p:cNvPr id="6" name="Rounded Rectangle 5"/>
          <p:cNvSpPr/>
          <p:nvPr/>
        </p:nvSpPr>
        <p:spPr>
          <a:xfrm>
            <a:off x="1097280" y="105878"/>
            <a:ext cx="10096901" cy="78927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1323975" y="0"/>
            <a:ext cx="9870206" cy="954107"/>
          </a:xfrm>
          <a:prstGeom prst="rect">
            <a:avLst/>
          </a:prstGeom>
          <a:noFill/>
        </p:spPr>
        <p:txBody>
          <a:bodyPr wrap="square" rtlCol="0">
            <a:spAutoFit/>
          </a:bodyPr>
          <a:lstStyle/>
          <a:p>
            <a:pPr algn="ctr"/>
            <a:r>
              <a:rPr lang="en-US" sz="2800" b="1" dirty="0" err="1" smtClean="0">
                <a:solidFill>
                  <a:srgbClr val="7030A0"/>
                </a:solidFill>
                <a:latin typeface="Times New Roman" panose="02020603050405020304" pitchFamily="18" charset="0"/>
                <a:cs typeface="Times New Roman" panose="02020603050405020304" pitchFamily="18" charset="0"/>
              </a:rPr>
              <a:t>Câu</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hỏi</a:t>
            </a:r>
            <a:r>
              <a:rPr lang="en-US" sz="2800" b="1" dirty="0" smtClean="0">
                <a:solidFill>
                  <a:srgbClr val="7030A0"/>
                </a:solidFill>
                <a:latin typeface="Times New Roman" panose="02020603050405020304" pitchFamily="18" charset="0"/>
                <a:cs typeface="Times New Roman" panose="02020603050405020304" pitchFamily="18" charset="0"/>
              </a:rPr>
              <a:t> 3: </a:t>
            </a:r>
            <a:r>
              <a:rPr lang="en-US" sz="2800" b="1" dirty="0" err="1" smtClean="0">
                <a:solidFill>
                  <a:srgbClr val="7030A0"/>
                </a:solidFill>
                <a:latin typeface="Times New Roman" panose="02020603050405020304" pitchFamily="18" charset="0"/>
                <a:cs typeface="Times New Roman" panose="02020603050405020304" pitchFamily="18" charset="0"/>
              </a:rPr>
              <a:t>Khi</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được</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nhận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quà</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từ</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người</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thân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bé</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cần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làm</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như</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thế</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nào</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là</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phù</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hợp</a:t>
            </a:r>
            <a:r>
              <a:rPr lang="en-US" sz="2800" b="1" dirty="0" smtClean="0">
                <a:solidFill>
                  <a:srgbClr val="7030A0"/>
                </a:solidFill>
                <a:latin typeface="Times New Roman" panose="02020603050405020304" pitchFamily="18" charset="0"/>
                <a:cs typeface="Times New Roman" panose="02020603050405020304" pitchFamily="18" charset="0"/>
              </a:rPr>
              <a:t>?</a:t>
            </a:r>
            <a:endParaRPr lang="en-US" sz="2800" b="1" dirty="0">
              <a:solidFill>
                <a:srgbClr val="7030A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106273" y="5422878"/>
            <a:ext cx="3109262"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cs typeface="Times New Roman" panose="02020603050405020304" pitchFamily="18" charset="0"/>
              </a:rPr>
              <a:t>A.Quay mặt đi</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433517" y="5398035"/>
            <a:ext cx="4245468" cy="1077218"/>
          </a:xfrm>
          <a:prstGeom prst="rect">
            <a:avLst/>
          </a:prstGeom>
          <a:noFill/>
        </p:spPr>
        <p:txBody>
          <a:bodyPr wrap="square" rtlCol="0">
            <a:spAutoFit/>
          </a:bodyPr>
          <a:lstStyle/>
          <a:p>
            <a:pPr algn="ctr"/>
            <a:r>
              <a:rPr lang="en-US" sz="3200" b="1" smtClean="0">
                <a:solidFill>
                  <a:srgbClr val="FF0000"/>
                </a:solidFill>
                <a:latin typeface="Times New Roman" panose="02020603050405020304" pitchFamily="18" charset="0"/>
                <a:cs typeface="Times New Roman" panose="02020603050405020304" pitchFamily="18" charset="0"/>
              </a:rPr>
              <a:t>B.Cười tươi và nói lời cảm ơn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678985" y="5482348"/>
            <a:ext cx="3355997" cy="1200329"/>
          </a:xfrm>
          <a:prstGeom prst="rect">
            <a:avLst/>
          </a:prstGeom>
          <a:noFill/>
        </p:spPr>
        <p:txBody>
          <a:bodyPr wrap="square" rtlCol="0">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C.Xua tay ,sợ hãi</a:t>
            </a:r>
            <a:endParaRPr lang="en-US" sz="3600" b="1">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1078" y="1605663"/>
            <a:ext cx="2989543" cy="372528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9936" y="1625273"/>
            <a:ext cx="3036175" cy="3639454"/>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42927" y="1625273"/>
            <a:ext cx="2710873" cy="3705670"/>
          </a:xfrm>
          <a:prstGeom prst="rect">
            <a:avLst/>
          </a:prstGeom>
        </p:spPr>
      </p:pic>
      <p:sp>
        <p:nvSpPr>
          <p:cNvPr id="16" name="TextBox 15"/>
          <p:cNvSpPr txBox="1"/>
          <p:nvPr/>
        </p:nvSpPr>
        <p:spPr>
          <a:xfrm>
            <a:off x="1957042" y="5330943"/>
            <a:ext cx="2760542" cy="646331"/>
          </a:xfrm>
          <a:prstGeom prst="rect">
            <a:avLst/>
          </a:prstGeom>
          <a:noFill/>
        </p:spPr>
        <p:txBody>
          <a:bodyPr wrap="square" rtlCol="0">
            <a:spAutoFit/>
          </a:bodyPr>
          <a:lstStyle/>
          <a:p>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899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xit" presetSubtype="0" fill="hold" nodeType="clickEffect">
                                  <p:stCondLst>
                                    <p:cond delay="0"/>
                                  </p:stCondLst>
                                  <p:childTnLst>
                                    <p:animEffect transition="out" filter="fade">
                                      <p:cBhvr>
                                        <p:cTn id="46" dur="1000"/>
                                        <p:tgtEl>
                                          <p:spTgt spid="3"/>
                                        </p:tgtEl>
                                      </p:cBhvr>
                                    </p:animEffect>
                                    <p:anim calcmode="lin" valueType="num">
                                      <p:cBhvr>
                                        <p:cTn id="47" dur="1000"/>
                                        <p:tgtEl>
                                          <p:spTgt spid="3"/>
                                        </p:tgtEl>
                                        <p:attrNameLst>
                                          <p:attrName>ppt_x</p:attrName>
                                        </p:attrNameLst>
                                      </p:cBhvr>
                                      <p:tavLst>
                                        <p:tav tm="0">
                                          <p:val>
                                            <p:strVal val="ppt_x"/>
                                          </p:val>
                                        </p:tav>
                                        <p:tav tm="100000">
                                          <p:val>
                                            <p:strVal val="ppt_x"/>
                                          </p:val>
                                        </p:tav>
                                      </p:tavLst>
                                    </p:anim>
                                    <p:anim calcmode="lin" valueType="num">
                                      <p:cBhvr>
                                        <p:cTn id="48" dur="1000"/>
                                        <p:tgtEl>
                                          <p:spTgt spid="3"/>
                                        </p:tgtEl>
                                        <p:attrNameLst>
                                          <p:attrName>ppt_y</p:attrName>
                                        </p:attrNameLst>
                                      </p:cBhvr>
                                      <p:tavLst>
                                        <p:tav tm="0">
                                          <p:val>
                                            <p:strVal val="ppt_y"/>
                                          </p:val>
                                        </p:tav>
                                        <p:tav tm="100000">
                                          <p:val>
                                            <p:strVal val="ppt_y+.1"/>
                                          </p:val>
                                        </p:tav>
                                      </p:tavLst>
                                    </p:anim>
                                    <p:set>
                                      <p:cBhvr>
                                        <p:cTn id="49" dur="1" fill="hold">
                                          <p:stCondLst>
                                            <p:cond delay="999"/>
                                          </p:stCondLst>
                                        </p:cTn>
                                        <p:tgtEl>
                                          <p:spTgt spid="3"/>
                                        </p:tgtEl>
                                        <p:attrNameLst>
                                          <p:attrName>style.visibility</p:attrName>
                                        </p:attrNameLst>
                                      </p:cBhvr>
                                      <p:to>
                                        <p:strVal val="hidden"/>
                                      </p:to>
                                    </p:set>
                                  </p:childTnLst>
                                </p:cTn>
                              </p:par>
                              <p:par>
                                <p:cTn id="50" presetID="42" presetClass="exit" presetSubtype="0" fill="hold" grpId="1" nodeType="with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par>
                                <p:cTn id="55" presetID="42" presetClass="exit" presetSubtype="0" fill="hold" nodeType="withEffect">
                                  <p:stCondLst>
                                    <p:cond delay="0"/>
                                  </p:stCondLst>
                                  <p:childTnLst>
                                    <p:animEffect transition="out" filter="fade">
                                      <p:cBhvr>
                                        <p:cTn id="56" dur="1000"/>
                                        <p:tgtEl>
                                          <p:spTgt spid="15"/>
                                        </p:tgtEl>
                                      </p:cBhvr>
                                    </p:animEffect>
                                    <p:anim calcmode="lin" valueType="num">
                                      <p:cBhvr>
                                        <p:cTn id="57" dur="1000"/>
                                        <p:tgtEl>
                                          <p:spTgt spid="15"/>
                                        </p:tgtEl>
                                        <p:attrNameLst>
                                          <p:attrName>ppt_x</p:attrName>
                                        </p:attrNameLst>
                                      </p:cBhvr>
                                      <p:tavLst>
                                        <p:tav tm="0">
                                          <p:val>
                                            <p:strVal val="ppt_x"/>
                                          </p:val>
                                        </p:tav>
                                        <p:tav tm="100000">
                                          <p:val>
                                            <p:strVal val="ppt_x"/>
                                          </p:val>
                                        </p:tav>
                                      </p:tavLst>
                                    </p:anim>
                                    <p:anim calcmode="lin" valueType="num">
                                      <p:cBhvr>
                                        <p:cTn id="58" dur="1000"/>
                                        <p:tgtEl>
                                          <p:spTgt spid="15"/>
                                        </p:tgtEl>
                                        <p:attrNameLst>
                                          <p:attrName>ppt_y</p:attrName>
                                        </p:attrNameLst>
                                      </p:cBhvr>
                                      <p:tavLst>
                                        <p:tav tm="0">
                                          <p:val>
                                            <p:strVal val="ppt_y"/>
                                          </p:val>
                                        </p:tav>
                                        <p:tav tm="100000">
                                          <p:val>
                                            <p:strVal val="ppt_y+.1"/>
                                          </p:val>
                                        </p:tav>
                                      </p:tavLst>
                                    </p:anim>
                                    <p:set>
                                      <p:cBhvr>
                                        <p:cTn id="59" dur="1" fill="hold">
                                          <p:stCondLst>
                                            <p:cond delay="999"/>
                                          </p:stCondLst>
                                        </p:cTn>
                                        <p:tgtEl>
                                          <p:spTgt spid="15"/>
                                        </p:tgtEl>
                                        <p:attrNameLst>
                                          <p:attrName>style.visibility</p:attrName>
                                        </p:attrNameLst>
                                      </p:cBhvr>
                                      <p:to>
                                        <p:strVal val="hidden"/>
                                      </p:to>
                                    </p:set>
                                  </p:childTnLst>
                                </p:cTn>
                              </p:par>
                              <p:par>
                                <p:cTn id="60" presetID="42" presetClass="exit" presetSubtype="0" fill="hold" grpId="1" nodeType="withEffect">
                                  <p:stCondLst>
                                    <p:cond delay="0"/>
                                  </p:stCondLst>
                                  <p:childTnLst>
                                    <p:animEffect transition="out" filter="fade">
                                      <p:cBhvr>
                                        <p:cTn id="61" dur="1000"/>
                                        <p:tgtEl>
                                          <p:spTgt spid="14"/>
                                        </p:tgtEl>
                                      </p:cBhvr>
                                    </p:animEffect>
                                    <p:anim calcmode="lin" valueType="num">
                                      <p:cBhvr>
                                        <p:cTn id="62" dur="1000"/>
                                        <p:tgtEl>
                                          <p:spTgt spid="14"/>
                                        </p:tgtEl>
                                        <p:attrNameLst>
                                          <p:attrName>ppt_x</p:attrName>
                                        </p:attrNameLst>
                                      </p:cBhvr>
                                      <p:tavLst>
                                        <p:tav tm="0">
                                          <p:val>
                                            <p:strVal val="ppt_x"/>
                                          </p:val>
                                        </p:tav>
                                        <p:tav tm="100000">
                                          <p:val>
                                            <p:strVal val="ppt_x"/>
                                          </p:val>
                                        </p:tav>
                                      </p:tavLst>
                                    </p:anim>
                                    <p:anim calcmode="lin" valueType="num">
                                      <p:cBhvr>
                                        <p:cTn id="63" dur="1000"/>
                                        <p:tgtEl>
                                          <p:spTgt spid="14"/>
                                        </p:tgtEl>
                                        <p:attrNameLst>
                                          <p:attrName>ppt_y</p:attrName>
                                        </p:attrNameLst>
                                      </p:cBhvr>
                                      <p:tavLst>
                                        <p:tav tm="0">
                                          <p:val>
                                            <p:strVal val="ppt_y"/>
                                          </p:val>
                                        </p:tav>
                                        <p:tav tm="100000">
                                          <p:val>
                                            <p:strVal val="ppt_y+.1"/>
                                          </p:val>
                                        </p:tav>
                                      </p:tavLst>
                                    </p:anim>
                                    <p:set>
                                      <p:cBhvr>
                                        <p:cTn id="64" dur="1" fill="hold">
                                          <p:stCondLst>
                                            <p:cond delay="999"/>
                                          </p:stCondLst>
                                        </p:cTn>
                                        <p:tgtEl>
                                          <p:spTgt spid="1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ppt_w</p:attrName>
                                        </p:attrNameLst>
                                      </p:cBhvr>
                                      <p:tavLst>
                                        <p:tav tm="0">
                                          <p:val>
                                            <p:fltVal val="0"/>
                                          </p:val>
                                        </p:tav>
                                        <p:tav tm="100000">
                                          <p:val>
                                            <p:strVal val="#ppt_w"/>
                                          </p:val>
                                        </p:tav>
                                      </p:tavLst>
                                    </p:anim>
                                    <p:anim calcmode="lin" valueType="num">
                                      <p:cBhvr>
                                        <p:cTn id="70" dur="500" fill="hold"/>
                                        <p:tgtEl>
                                          <p:spTgt spid="4"/>
                                        </p:tgtEl>
                                        <p:attrNameLst>
                                          <p:attrName>ppt_h</p:attrName>
                                        </p:attrNameLst>
                                      </p:cBhvr>
                                      <p:tavLst>
                                        <p:tav tm="0">
                                          <p:val>
                                            <p:fltVal val="0"/>
                                          </p:val>
                                        </p:tav>
                                        <p:tav tm="100000">
                                          <p:val>
                                            <p:strVal val="#ppt_h"/>
                                          </p:val>
                                        </p:tav>
                                      </p:tavLst>
                                    </p:anim>
                                    <p:animEffect transition="in" filter="fade">
                                      <p:cBhvr>
                                        <p:cTn id="71" dur="500"/>
                                        <p:tgtEl>
                                          <p:spTgt spid="4"/>
                                        </p:tgtEl>
                                      </p:cBhvr>
                                    </p:animEffect>
                                  </p:childTnLst>
                                </p:cTn>
                              </p:par>
                              <p:par>
                                <p:cTn id="72" presetID="53" presetClass="entr" presetSubtype="16" fill="hold" grpId="1"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p:bldP spid="12" grpId="1"/>
      <p:bldP spid="13" grpId="0"/>
      <p:bldP spid="13" grpId="1"/>
      <p:bldP spid="14" grpId="0"/>
      <p:bldP spid="1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56072"/>
            <a:ext cx="12191999" cy="7116792"/>
          </a:xfrm>
          <a:prstGeom prst="rect">
            <a:avLst/>
          </a:prstGeom>
        </p:spPr>
      </p:pic>
      <p:pic>
        <p:nvPicPr>
          <p:cNvPr id="6" name="Picture 5"/>
          <p:cNvPicPr>
            <a:picLocks noChangeAspect="1"/>
          </p:cNvPicPr>
          <p:nvPr/>
        </p:nvPicPr>
        <p:blipFill>
          <a:blip r:embed="rId3"/>
          <a:stretch>
            <a:fillRect/>
          </a:stretch>
        </p:blipFill>
        <p:spPr>
          <a:xfrm>
            <a:off x="1551517" y="1441405"/>
            <a:ext cx="9986113" cy="1457070"/>
          </a:xfrm>
          <a:prstGeom prst="rect">
            <a:avLst/>
          </a:prstGeom>
        </p:spPr>
      </p:pic>
    </p:spTree>
    <p:extLst>
      <p:ext uri="{BB962C8B-B14F-4D97-AF65-F5344CB8AC3E}">
        <p14:creationId xmlns:p14="http://schemas.microsoft.com/office/powerpoint/2010/main" val="13587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7999"/>
          </a:xfrm>
          <a:prstGeom prst="rect">
            <a:avLst/>
          </a:prstGeom>
        </p:spPr>
      </p:pic>
      <p:sp>
        <p:nvSpPr>
          <p:cNvPr id="5" name="Rounded Rectangle 4"/>
          <p:cNvSpPr/>
          <p:nvPr/>
        </p:nvSpPr>
        <p:spPr>
          <a:xfrm>
            <a:off x="1985513" y="3027872"/>
            <a:ext cx="8220974" cy="15872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Rounded Rectangle 5"/>
          <p:cNvSpPr/>
          <p:nvPr/>
        </p:nvSpPr>
        <p:spPr>
          <a:xfrm>
            <a:off x="4582064" y="1668075"/>
            <a:ext cx="3027872" cy="66423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TextBox 6"/>
          <p:cNvSpPr txBox="1"/>
          <p:nvPr/>
        </p:nvSpPr>
        <p:spPr>
          <a:xfrm>
            <a:off x="4804912" y="1668075"/>
            <a:ext cx="2881223" cy="646331"/>
          </a:xfrm>
          <a:prstGeom prst="rect">
            <a:avLst/>
          </a:prstGeom>
          <a:noFill/>
        </p:spPr>
        <p:txBody>
          <a:bodyPr wrap="square" rtlCol="0">
            <a:spAutoFit/>
          </a:bodyPr>
          <a:lstStyle/>
          <a:p>
            <a:r>
              <a:rPr lang="en-US" sz="3600" b="1" smtClean="0">
                <a:solidFill>
                  <a:srgbClr val="0070C0"/>
                </a:solidFill>
                <a:latin typeface="Times New Roman" panose="02020603050405020304" pitchFamily="18" charset="0"/>
                <a:cs typeface="Times New Roman" panose="02020603050405020304" pitchFamily="18" charset="0"/>
              </a:rPr>
              <a:t>Câu tục ngữ</a:t>
            </a:r>
            <a:endParaRPr lang="en-US" sz="3600" b="1">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075262" y="3041558"/>
            <a:ext cx="7758851" cy="1569660"/>
          </a:xfrm>
          <a:prstGeom prst="rect">
            <a:avLst/>
          </a:prstGeom>
          <a:noFill/>
        </p:spPr>
        <p:txBody>
          <a:bodyPr wrap="square" rtlCol="0">
            <a:spAutoFit/>
          </a:bodyPr>
          <a:lstStyle/>
          <a:p>
            <a:pPr algn="ctr"/>
            <a:r>
              <a:rPr lang="en-US" sz="4800" b="1" smtClean="0">
                <a:solidFill>
                  <a:srgbClr val="7030A0"/>
                </a:solidFill>
                <a:latin typeface="Times New Roman" panose="02020603050405020304" pitchFamily="18" charset="0"/>
                <a:cs typeface="Times New Roman" panose="02020603050405020304" pitchFamily="18" charset="0"/>
              </a:rPr>
              <a:t>Một nụ cười bằng mười thang thuốc bổ</a:t>
            </a:r>
            <a:endParaRPr lang="en-US" sz="4800" b="1">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846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9" y="-297"/>
            <a:ext cx="12193057" cy="6858594"/>
          </a:xfrm>
          <a:prstGeom prst="rect">
            <a:avLst/>
          </a:prstGeom>
        </p:spPr>
      </p:pic>
      <p:pic>
        <p:nvPicPr>
          <p:cNvPr id="5" name="Picture 4"/>
          <p:cNvPicPr>
            <a:picLocks noChangeAspect="1"/>
          </p:cNvPicPr>
          <p:nvPr/>
        </p:nvPicPr>
        <p:blipFill>
          <a:blip r:embed="rId3"/>
          <a:stretch>
            <a:fillRect/>
          </a:stretch>
        </p:blipFill>
        <p:spPr>
          <a:xfrm>
            <a:off x="1871106" y="2279804"/>
            <a:ext cx="8449788" cy="2298391"/>
          </a:xfrm>
          <a:prstGeom prst="rect">
            <a:avLst/>
          </a:prstGeom>
        </p:spPr>
      </p:pic>
      <p:pic>
        <p:nvPicPr>
          <p:cNvPr id="6" name="Picture 5"/>
          <p:cNvPicPr>
            <a:picLocks noChangeAspect="1"/>
          </p:cNvPicPr>
          <p:nvPr/>
        </p:nvPicPr>
        <p:blipFill>
          <a:blip r:embed="rId4"/>
          <a:stretch>
            <a:fillRect/>
          </a:stretch>
        </p:blipFill>
        <p:spPr>
          <a:xfrm>
            <a:off x="2258235" y="2288949"/>
            <a:ext cx="7675529" cy="2280102"/>
          </a:xfrm>
          <a:prstGeom prst="rect">
            <a:avLst/>
          </a:prstGeom>
        </p:spPr>
      </p:pic>
    </p:spTree>
    <p:extLst>
      <p:ext uri="{BB962C8B-B14F-4D97-AF65-F5344CB8AC3E}">
        <p14:creationId xmlns:p14="http://schemas.microsoft.com/office/powerpoint/2010/main" val="225172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7589" y="0"/>
            <a:ext cx="1052329" cy="1052329"/>
          </a:xfrm>
        </p:spPr>
      </p:pic>
    </p:spTree>
    <p:extLst>
      <p:ext uri="{BB962C8B-B14F-4D97-AF65-F5344CB8AC3E}">
        <p14:creationId xmlns:p14="http://schemas.microsoft.com/office/powerpoint/2010/main" val="143366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589" y="0"/>
            <a:ext cx="1052329" cy="1052329"/>
          </a:xfrm>
          <a:prstGeom prst="rect">
            <a:avLst/>
          </a:prstGeom>
        </p:spPr>
      </p:pic>
    </p:spTree>
    <p:extLst>
      <p:ext uri="{BB962C8B-B14F-4D97-AF65-F5344CB8AC3E}">
        <p14:creationId xmlns:p14="http://schemas.microsoft.com/office/powerpoint/2010/main" val="95283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705600"/>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589" y="0"/>
            <a:ext cx="1052329" cy="1052329"/>
          </a:xfrm>
          <a:prstGeom prst="rect">
            <a:avLst/>
          </a:prstGeom>
        </p:spPr>
      </p:pic>
    </p:spTree>
    <p:extLst>
      <p:ext uri="{BB962C8B-B14F-4D97-AF65-F5344CB8AC3E}">
        <p14:creationId xmlns:p14="http://schemas.microsoft.com/office/powerpoint/2010/main" val="346248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1999" cy="6858001"/>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589" y="94593"/>
            <a:ext cx="1052329" cy="1052329"/>
          </a:xfrm>
          <a:prstGeom prst="rect">
            <a:avLst/>
          </a:prstGeom>
        </p:spPr>
      </p:pic>
    </p:spTree>
    <p:extLst>
      <p:ext uri="{BB962C8B-B14F-4D97-AF65-F5344CB8AC3E}">
        <p14:creationId xmlns:p14="http://schemas.microsoft.com/office/powerpoint/2010/main" val="310205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0" y="0"/>
            <a:ext cx="12265891" cy="6858000"/>
          </a:xfrm>
          <a:prstGeom prst="rect">
            <a:avLst/>
          </a:prstGeom>
        </p:spPr>
      </p:pic>
      <p:sp>
        <p:nvSpPr>
          <p:cNvPr id="6" name="Rounded Rectangle 5"/>
          <p:cNvSpPr/>
          <p:nvPr/>
        </p:nvSpPr>
        <p:spPr>
          <a:xfrm>
            <a:off x="4848045" y="733245"/>
            <a:ext cx="2622430" cy="6124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5091023" y="655932"/>
            <a:ext cx="2009954" cy="646331"/>
          </a:xfrm>
          <a:prstGeom prst="rect">
            <a:avLst/>
          </a:prstGeom>
          <a:noFill/>
        </p:spPr>
        <p:txBody>
          <a:bodyPr wrap="square" rtlCol="0">
            <a:spAutoFit/>
          </a:bodyPr>
          <a:lstStyle/>
          <a:p>
            <a:r>
              <a:rPr lang="en-US" sz="3600" b="1" smtClean="0">
                <a:solidFill>
                  <a:srgbClr val="0070C0"/>
                </a:solidFill>
                <a:latin typeface="Times New Roman" panose="02020603050405020304" pitchFamily="18" charset="0"/>
                <a:cs typeface="Times New Roman" panose="02020603050405020304" pitchFamily="18" charset="0"/>
              </a:rPr>
              <a:t>Giáo dục</a:t>
            </a:r>
            <a:endParaRPr lang="en-US" sz="3600" b="1">
              <a:solidFill>
                <a:srgbClr val="0070C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790460" y="1552228"/>
            <a:ext cx="8737600" cy="3970318"/>
          </a:xfrm>
          <a:prstGeom prst="rect">
            <a:avLst/>
          </a:prstGeom>
          <a:noFill/>
        </p:spPr>
        <p:txBody>
          <a:bodyPr wrap="square" rtlCol="0">
            <a:spAutoFit/>
          </a:bodyPr>
          <a:lstStyle/>
          <a:p>
            <a:r>
              <a:rPr lang="en-US" sz="3600" smtClean="0">
                <a:solidFill>
                  <a:srgbClr val="00B0F0"/>
                </a:solidFill>
                <a:latin typeface="Times New Roman" panose="02020603050405020304" pitchFamily="18" charset="0"/>
                <a:cs typeface="Times New Roman" panose="02020603050405020304" pitchFamily="18" charset="0"/>
              </a:rPr>
              <a:t>Các con yêu quý “Một nụ cười bằng mười thang thuốc bổ’.Nụ cười không chỉ mang lại cho chúng ta sức khỏe mà còn mang lại cho chúng ta tâm trí vui vẻ,tạo ra các mối quan hệ xã hội tích cực.Khi các con luôn nở nụ cười cùng với gương mặt thân thiện chắc chắn mọi người sẽ yêu quý các con!</a:t>
            </a:r>
            <a:endParaRPr lang="en-US" sz="360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238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7999"/>
          </a:xfrm>
          <a:prstGeom prst="rect">
            <a:avLst/>
          </a:prstGeom>
        </p:spPr>
      </p:pic>
      <p:sp>
        <p:nvSpPr>
          <p:cNvPr id="3" name="TextBox 2"/>
          <p:cNvSpPr txBox="1"/>
          <p:nvPr/>
        </p:nvSpPr>
        <p:spPr>
          <a:xfrm>
            <a:off x="2115301" y="2272145"/>
            <a:ext cx="8201891" cy="1015663"/>
          </a:xfrm>
          <a:prstGeom prst="rect">
            <a:avLst/>
          </a:prstGeom>
          <a:noFill/>
        </p:spPr>
        <p:txBody>
          <a:bodyPr wrap="square" rtlCol="0">
            <a:spAutoFit/>
          </a:bodyPr>
          <a:lstStyle/>
          <a:p>
            <a:r>
              <a:rPr lang="en-US" sz="6000" b="1" smtClean="0">
                <a:solidFill>
                  <a:srgbClr val="7030A0"/>
                </a:solidFill>
                <a:latin typeface="Times New Roman" panose="02020603050405020304" pitchFamily="18" charset="0"/>
                <a:cs typeface="Times New Roman" panose="02020603050405020304" pitchFamily="18" charset="0"/>
              </a:rPr>
              <a:t>Trò chơi: Thử tài của bé</a:t>
            </a:r>
            <a:endParaRPr lang="en-US" sz="6000" b="1">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016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163</Words>
  <Application>Microsoft Office PowerPoint</Application>
  <PresentationFormat>Widescreen</PresentationFormat>
  <Paragraphs>14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 PRO</dc:creator>
  <cp:lastModifiedBy>Techsi.vn</cp:lastModifiedBy>
  <cp:revision>25</cp:revision>
  <dcterms:created xsi:type="dcterms:W3CDTF">2022-10-16T01:53:31Z</dcterms:created>
  <dcterms:modified xsi:type="dcterms:W3CDTF">2026-01-06T03:08:39Z</dcterms:modified>
</cp:coreProperties>
</file>