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Times New Roman Bold" panose="02020803070505020304" pitchFamily="18" charset="0"/>
      <p:regular r:id="rId17"/>
      <p:bold r:id="rId18"/>
    </p:embeddedFont>
    <p:embeddedFont>
      <p:font typeface="Boldoa" panose="020B0604020202020204" charset="0"/>
      <p:regular r:id="rId19"/>
      <p:bold r:id="rId20"/>
    </p:embeddedFont>
    <p:embeddedFont>
      <p:font typeface="Calibri" panose="020F0502020204030204" pitchFamily="34" charset="0"/>
      <p:regular r:id="rId21"/>
      <p:bold r:id="rId22"/>
      <p:italic r:id="rId23"/>
      <p:boldItalic r:id="rId24"/>
    </p:embeddedFont>
    <p:embeddedFont>
      <p:font typeface="Balsamiq Sans" panose="020B0604020202020204" charset="0"/>
      <p:regular r:id="rId25"/>
    </p:embeddedFont>
    <p:embeddedFont>
      <p:font typeface="Agbalumo"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38" autoAdjust="0"/>
  </p:normalViewPr>
  <p:slideViewPr>
    <p:cSldViewPr>
      <p:cViewPr varScale="1">
        <p:scale>
          <a:sx n="56" d="100"/>
          <a:sy n="56" d="100"/>
        </p:scale>
        <p:origin x="121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png"/><Relationship Id="rId18" Type="http://schemas.openxmlformats.org/officeDocument/2006/relationships/image" Target="../media/image33.svg"/><Relationship Id="rId3" Type="http://schemas.openxmlformats.org/officeDocument/2006/relationships/image" Target="../media/image2.png"/><Relationship Id="rId21" Type="http://schemas.openxmlformats.org/officeDocument/2006/relationships/image" Target="../media/image26.png"/><Relationship Id="rId7" Type="http://schemas.openxmlformats.org/officeDocument/2006/relationships/image" Target="../media/image10.svg"/><Relationship Id="rId12" Type="http://schemas.openxmlformats.org/officeDocument/2006/relationships/image" Target="../media/image24.svg"/><Relationship Id="rId17" Type="http://schemas.openxmlformats.org/officeDocument/2006/relationships/image" Target="../media/image21.png"/><Relationship Id="rId2" Type="http://schemas.openxmlformats.org/officeDocument/2006/relationships/image" Target="../media/image1.png"/><Relationship Id="rId16" Type="http://schemas.openxmlformats.org/officeDocument/2006/relationships/image" Target="../media/image20.png"/><Relationship Id="rId20"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26.svg"/><Relationship Id="rId10" Type="http://schemas.openxmlformats.org/officeDocument/2006/relationships/image" Target="../media/image13.svg"/><Relationship Id="rId19"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6.png"/><Relationship Id="rId22"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22.sv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22.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22.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0.svg"/><Relationship Id="rId12" Type="http://schemas.openxmlformats.org/officeDocument/2006/relationships/image" Target="../media/image24.svg"/><Relationship Id="rId17"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17.png"/><Relationship Id="rId10" Type="http://schemas.openxmlformats.org/officeDocument/2006/relationships/image" Target="../media/image13.sv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png"/><Relationship Id="rId18" Type="http://schemas.openxmlformats.org/officeDocument/2006/relationships/image" Target="../media/image33.svg"/><Relationship Id="rId3" Type="http://schemas.openxmlformats.org/officeDocument/2006/relationships/image" Target="../media/image2.png"/><Relationship Id="rId7" Type="http://schemas.openxmlformats.org/officeDocument/2006/relationships/image" Target="../media/image10.svg"/><Relationship Id="rId12" Type="http://schemas.openxmlformats.org/officeDocument/2006/relationships/image" Target="../media/image24.svg"/><Relationship Id="rId17" Type="http://schemas.openxmlformats.org/officeDocument/2006/relationships/image" Target="../media/image21.png"/><Relationship Id="rId2" Type="http://schemas.openxmlformats.org/officeDocument/2006/relationships/image" Target="../media/image1.png"/><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26.sv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png"/><Relationship Id="rId18" Type="http://schemas.openxmlformats.org/officeDocument/2006/relationships/image" Target="../media/image33.svg"/><Relationship Id="rId3" Type="http://schemas.openxmlformats.org/officeDocument/2006/relationships/image" Target="../media/image2.png"/><Relationship Id="rId7" Type="http://schemas.openxmlformats.org/officeDocument/2006/relationships/image" Target="../media/image10.svg"/><Relationship Id="rId12" Type="http://schemas.openxmlformats.org/officeDocument/2006/relationships/image" Target="../media/image24.svg"/><Relationship Id="rId17" Type="http://schemas.openxmlformats.org/officeDocument/2006/relationships/image" Target="../media/image21.png"/><Relationship Id="rId2" Type="http://schemas.openxmlformats.org/officeDocument/2006/relationships/image" Target="../media/image1.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26.svg"/><Relationship Id="rId10" Type="http://schemas.openxmlformats.org/officeDocument/2006/relationships/image" Target="../media/image13.svg"/><Relationship Id="rId19"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sp>
      <p:sp>
        <p:nvSpPr>
          <p:cNvPr id="3" name="Freeform 3"/>
          <p:cNvSpPr/>
          <p:nvPr/>
        </p:nvSpPr>
        <p:spPr>
          <a:xfrm>
            <a:off x="3152831" y="8287143"/>
            <a:ext cx="3170400" cy="2132815"/>
          </a:xfrm>
          <a:custGeom>
            <a:avLst/>
            <a:gdLst/>
            <a:ahLst/>
            <a:cxnLst/>
            <a:rect l="l" t="t" r="r" b="b"/>
            <a:pathLst>
              <a:path w="3170400" h="2132815">
                <a:moveTo>
                  <a:pt x="0" y="0"/>
                </a:moveTo>
                <a:lnTo>
                  <a:pt x="3170400" y="0"/>
                </a:lnTo>
                <a:lnTo>
                  <a:pt x="3170400" y="2132814"/>
                </a:lnTo>
                <a:lnTo>
                  <a:pt x="0" y="2132814"/>
                </a:lnTo>
                <a:lnTo>
                  <a:pt x="0" y="0"/>
                </a:lnTo>
                <a:close/>
              </a:path>
            </a:pathLst>
          </a:custGeom>
          <a:blipFill>
            <a:blip r:embed="rId3"/>
            <a:stretch>
              <a:fillRect/>
            </a:stretch>
          </a:blipFill>
        </p:spPr>
      </p:sp>
      <p:sp>
        <p:nvSpPr>
          <p:cNvPr id="4" name="Freeform 4"/>
          <p:cNvSpPr/>
          <p:nvPr/>
        </p:nvSpPr>
        <p:spPr>
          <a:xfrm>
            <a:off x="-257794" y="7358281"/>
            <a:ext cx="4261363" cy="2928719"/>
          </a:xfrm>
          <a:custGeom>
            <a:avLst/>
            <a:gdLst/>
            <a:ahLst/>
            <a:cxnLst/>
            <a:rect l="l" t="t" r="r" b="b"/>
            <a:pathLst>
              <a:path w="4261363" h="2928719">
                <a:moveTo>
                  <a:pt x="0" y="0"/>
                </a:moveTo>
                <a:lnTo>
                  <a:pt x="4261363" y="0"/>
                </a:lnTo>
                <a:lnTo>
                  <a:pt x="4261363" y="2928719"/>
                </a:lnTo>
                <a:lnTo>
                  <a:pt x="0" y="2928719"/>
                </a:lnTo>
                <a:lnTo>
                  <a:pt x="0" y="0"/>
                </a:lnTo>
                <a:close/>
              </a:path>
            </a:pathLst>
          </a:custGeom>
          <a:blipFill>
            <a:blip r:embed="rId4"/>
            <a:stretch>
              <a:fillRect/>
            </a:stretch>
          </a:blipFill>
        </p:spPr>
      </p:sp>
      <p:sp>
        <p:nvSpPr>
          <p:cNvPr id="5" name="Freeform 5"/>
          <p:cNvSpPr/>
          <p:nvPr/>
        </p:nvSpPr>
        <p:spPr>
          <a:xfrm>
            <a:off x="11821847" y="8534103"/>
            <a:ext cx="3342747" cy="1829394"/>
          </a:xfrm>
          <a:custGeom>
            <a:avLst/>
            <a:gdLst/>
            <a:ahLst/>
            <a:cxnLst/>
            <a:rect l="l" t="t" r="r" b="b"/>
            <a:pathLst>
              <a:path w="3342747" h="1829394">
                <a:moveTo>
                  <a:pt x="0" y="0"/>
                </a:moveTo>
                <a:lnTo>
                  <a:pt x="3342747" y="0"/>
                </a:lnTo>
                <a:lnTo>
                  <a:pt x="3342747" y="1829394"/>
                </a:lnTo>
                <a:lnTo>
                  <a:pt x="0" y="1829394"/>
                </a:lnTo>
                <a:lnTo>
                  <a:pt x="0" y="0"/>
                </a:lnTo>
                <a:close/>
              </a:path>
            </a:pathLst>
          </a:custGeom>
          <a:blipFill>
            <a:blip r:embed="rId5"/>
            <a:stretch>
              <a:fillRect/>
            </a:stretch>
          </a:blipFill>
        </p:spPr>
      </p:sp>
      <p:sp>
        <p:nvSpPr>
          <p:cNvPr id="6" name="Freeform 6"/>
          <p:cNvSpPr/>
          <p:nvPr/>
        </p:nvSpPr>
        <p:spPr>
          <a:xfrm>
            <a:off x="15237026" y="3980359"/>
            <a:ext cx="3283489" cy="4553744"/>
          </a:xfrm>
          <a:custGeom>
            <a:avLst/>
            <a:gdLst/>
            <a:ahLst/>
            <a:cxnLst/>
            <a:rect l="l" t="t" r="r" b="b"/>
            <a:pathLst>
              <a:path w="3283489" h="4553744">
                <a:moveTo>
                  <a:pt x="0" y="0"/>
                </a:moveTo>
                <a:lnTo>
                  <a:pt x="3283489" y="0"/>
                </a:lnTo>
                <a:lnTo>
                  <a:pt x="3283489" y="4553744"/>
                </a:lnTo>
                <a:lnTo>
                  <a:pt x="0" y="45537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4338259" y="7358281"/>
            <a:ext cx="4261363" cy="2928719"/>
          </a:xfrm>
          <a:custGeom>
            <a:avLst/>
            <a:gdLst/>
            <a:ahLst/>
            <a:cxnLst/>
            <a:rect l="l" t="t" r="r" b="b"/>
            <a:pathLst>
              <a:path w="4261363" h="2928719">
                <a:moveTo>
                  <a:pt x="0" y="0"/>
                </a:moveTo>
                <a:lnTo>
                  <a:pt x="4261364" y="0"/>
                </a:lnTo>
                <a:lnTo>
                  <a:pt x="4261364" y="2928719"/>
                </a:lnTo>
                <a:lnTo>
                  <a:pt x="0" y="2928719"/>
                </a:lnTo>
                <a:lnTo>
                  <a:pt x="0" y="0"/>
                </a:lnTo>
                <a:close/>
              </a:path>
            </a:pathLst>
          </a:custGeom>
          <a:blipFill>
            <a:blip r:embed="rId4"/>
            <a:stretch>
              <a:fillRect/>
            </a:stretch>
          </a:blipFill>
        </p:spPr>
      </p:sp>
      <p:sp>
        <p:nvSpPr>
          <p:cNvPr id="8" name="Freeform 8"/>
          <p:cNvSpPr/>
          <p:nvPr/>
        </p:nvSpPr>
        <p:spPr>
          <a:xfrm>
            <a:off x="1278951" y="5143500"/>
            <a:ext cx="1568403" cy="2598601"/>
          </a:xfrm>
          <a:custGeom>
            <a:avLst/>
            <a:gdLst/>
            <a:ahLst/>
            <a:cxnLst/>
            <a:rect l="l" t="t" r="r" b="b"/>
            <a:pathLst>
              <a:path w="1568403" h="2598601">
                <a:moveTo>
                  <a:pt x="0" y="0"/>
                </a:moveTo>
                <a:lnTo>
                  <a:pt x="1568403" y="0"/>
                </a:lnTo>
                <a:lnTo>
                  <a:pt x="1568403" y="2598601"/>
                </a:lnTo>
                <a:lnTo>
                  <a:pt x="0" y="25986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5164594" y="645730"/>
            <a:ext cx="3657600" cy="1868701"/>
          </a:xfrm>
          <a:custGeom>
            <a:avLst/>
            <a:gdLst/>
            <a:ahLst/>
            <a:cxnLst/>
            <a:rect l="l" t="t" r="r" b="b"/>
            <a:pathLst>
              <a:path w="3657600" h="1868701">
                <a:moveTo>
                  <a:pt x="0" y="0"/>
                </a:moveTo>
                <a:lnTo>
                  <a:pt x="3657600" y="0"/>
                </a:lnTo>
                <a:lnTo>
                  <a:pt x="3657600" y="1868701"/>
                </a:lnTo>
                <a:lnTo>
                  <a:pt x="0" y="18687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854845" y="1112905"/>
            <a:ext cx="5486400" cy="2803052"/>
          </a:xfrm>
          <a:custGeom>
            <a:avLst/>
            <a:gdLst/>
            <a:ahLst/>
            <a:cxnLst/>
            <a:rect l="l" t="t" r="r" b="b"/>
            <a:pathLst>
              <a:path w="5486400" h="2803052">
                <a:moveTo>
                  <a:pt x="0" y="0"/>
                </a:moveTo>
                <a:lnTo>
                  <a:pt x="5486400" y="0"/>
                </a:lnTo>
                <a:lnTo>
                  <a:pt x="5486400" y="2803052"/>
                </a:lnTo>
                <a:lnTo>
                  <a:pt x="0" y="28030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2847354" y="430380"/>
            <a:ext cx="3255336" cy="1884025"/>
          </a:xfrm>
          <a:custGeom>
            <a:avLst/>
            <a:gdLst/>
            <a:ahLst/>
            <a:cxnLst/>
            <a:rect l="l" t="t" r="r" b="b"/>
            <a:pathLst>
              <a:path w="3255336" h="1884025">
                <a:moveTo>
                  <a:pt x="0" y="0"/>
                </a:moveTo>
                <a:lnTo>
                  <a:pt x="3255335" y="0"/>
                </a:lnTo>
                <a:lnTo>
                  <a:pt x="3255335" y="1884026"/>
                </a:lnTo>
                <a:lnTo>
                  <a:pt x="0" y="1884026"/>
                </a:lnTo>
                <a:lnTo>
                  <a:pt x="0" y="0"/>
                </a:lnTo>
                <a:close/>
              </a:path>
            </a:pathLst>
          </a:custGeom>
          <a:blipFill>
            <a:blip r:embed="rId12"/>
            <a:stretch>
              <a:fillRect/>
            </a:stretch>
          </a:blipFill>
        </p:spPr>
      </p:sp>
      <p:sp>
        <p:nvSpPr>
          <p:cNvPr id="12" name="Freeform 12"/>
          <p:cNvSpPr/>
          <p:nvPr/>
        </p:nvSpPr>
        <p:spPr>
          <a:xfrm>
            <a:off x="342112" y="79784"/>
            <a:ext cx="1873677" cy="1897832"/>
          </a:xfrm>
          <a:custGeom>
            <a:avLst/>
            <a:gdLst/>
            <a:ahLst/>
            <a:cxnLst/>
            <a:rect l="l" t="t" r="r" b="b"/>
            <a:pathLst>
              <a:path w="1873677" h="1897832">
                <a:moveTo>
                  <a:pt x="0" y="0"/>
                </a:moveTo>
                <a:lnTo>
                  <a:pt x="1873678" y="0"/>
                </a:lnTo>
                <a:lnTo>
                  <a:pt x="1873678" y="1897832"/>
                </a:lnTo>
                <a:lnTo>
                  <a:pt x="0" y="18978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8446518" y="1028700"/>
            <a:ext cx="1715386" cy="1685466"/>
          </a:xfrm>
          <a:custGeom>
            <a:avLst/>
            <a:gdLst/>
            <a:ahLst/>
            <a:cxnLst/>
            <a:rect l="l" t="t" r="r" b="b"/>
            <a:pathLst>
              <a:path w="1715386" h="1685466">
                <a:moveTo>
                  <a:pt x="0" y="0"/>
                </a:moveTo>
                <a:lnTo>
                  <a:pt x="1715386" y="0"/>
                </a:lnTo>
                <a:lnTo>
                  <a:pt x="1715386" y="1685466"/>
                </a:lnTo>
                <a:lnTo>
                  <a:pt x="0" y="1685466"/>
                </a:lnTo>
                <a:lnTo>
                  <a:pt x="0" y="0"/>
                </a:lnTo>
                <a:close/>
              </a:path>
            </a:pathLst>
          </a:custGeom>
          <a:blipFill>
            <a:blip r:embed="rId15"/>
            <a:stretch>
              <a:fillRect/>
            </a:stretch>
          </a:blipFill>
        </p:spPr>
      </p:sp>
      <p:sp>
        <p:nvSpPr>
          <p:cNvPr id="14" name="TextBox 14"/>
          <p:cNvSpPr txBox="1"/>
          <p:nvPr/>
        </p:nvSpPr>
        <p:spPr>
          <a:xfrm>
            <a:off x="3152831" y="3683250"/>
            <a:ext cx="12198819" cy="3599383"/>
          </a:xfrm>
          <a:prstGeom prst="rect">
            <a:avLst/>
          </a:prstGeom>
        </p:spPr>
        <p:txBody>
          <a:bodyPr wrap="square" lIns="0" tIns="0" rIns="0" bIns="0" rtlCol="0" anchor="t">
            <a:spAutoFit/>
          </a:bodyPr>
          <a:lstStyle/>
          <a:p>
            <a:pPr algn="ctr">
              <a:lnSpc>
                <a:spcPts val="14005"/>
              </a:lnSpc>
            </a:pPr>
            <a:r>
              <a:rPr lang="en-US" sz="12504" dirty="0">
                <a:solidFill>
                  <a:srgbClr val="F37F9E"/>
                </a:solidFill>
                <a:latin typeface="Boldoa"/>
                <a:ea typeface="Boldoa"/>
                <a:cs typeface="Boldoa"/>
                <a:sym typeface="Boldoa"/>
              </a:rPr>
              <a:t>LÀM QUEN VĂN HỌC</a:t>
            </a:r>
          </a:p>
          <a:p>
            <a:pPr algn="ctr">
              <a:lnSpc>
                <a:spcPts val="14005"/>
              </a:lnSpc>
            </a:pPr>
            <a:endParaRPr lang="en-US" sz="12504" dirty="0">
              <a:solidFill>
                <a:srgbClr val="F37F9E"/>
              </a:solidFill>
              <a:latin typeface="Boldoa"/>
              <a:ea typeface="Boldoa"/>
              <a:cs typeface="Boldoa"/>
              <a:sym typeface="Boldoa"/>
            </a:endParaRPr>
          </a:p>
        </p:txBody>
      </p:sp>
      <p:sp>
        <p:nvSpPr>
          <p:cNvPr id="15" name="TextBox 15"/>
          <p:cNvSpPr txBox="1"/>
          <p:nvPr/>
        </p:nvSpPr>
        <p:spPr>
          <a:xfrm>
            <a:off x="6008634" y="154155"/>
            <a:ext cx="7005340" cy="542925"/>
          </a:xfrm>
          <a:prstGeom prst="rect">
            <a:avLst/>
          </a:prstGeom>
        </p:spPr>
        <p:txBody>
          <a:bodyPr lIns="0" tIns="0" rIns="0" bIns="0" rtlCol="0" anchor="t">
            <a:spAutoFit/>
          </a:bodyPr>
          <a:lstStyle/>
          <a:p>
            <a:pPr algn="ctr">
              <a:lnSpc>
                <a:spcPts val="4200"/>
              </a:lnSpc>
            </a:pPr>
            <a:r>
              <a:rPr lang="en-US" sz="3500">
                <a:solidFill>
                  <a:srgbClr val="000000"/>
                </a:solidFill>
                <a:latin typeface="Balsamiq Sans"/>
                <a:ea typeface="Balsamiq Sans"/>
                <a:cs typeface="Balsamiq Sans"/>
                <a:sym typeface="Balsamiq Sans"/>
              </a:rPr>
              <a:t>Trường mầm non Ban Mai Xanh</a:t>
            </a:r>
          </a:p>
        </p:txBody>
      </p:sp>
      <p:sp>
        <p:nvSpPr>
          <p:cNvPr id="16" name="TextBox 16"/>
          <p:cNvSpPr txBox="1"/>
          <p:nvPr/>
        </p:nvSpPr>
        <p:spPr>
          <a:xfrm>
            <a:off x="3270721" y="6314381"/>
            <a:ext cx="12198819" cy="994597"/>
          </a:xfrm>
          <a:prstGeom prst="rect">
            <a:avLst/>
          </a:prstGeom>
        </p:spPr>
        <p:txBody>
          <a:bodyPr wrap="square" lIns="0" tIns="0" rIns="0" bIns="0" rtlCol="0" anchor="t">
            <a:spAutoFit/>
          </a:bodyPr>
          <a:lstStyle/>
          <a:p>
            <a:pPr algn="ctr">
              <a:lnSpc>
                <a:spcPts val="7790"/>
              </a:lnSpc>
              <a:spcBef>
                <a:spcPct val="0"/>
              </a:spcBef>
            </a:pPr>
            <a:r>
              <a:rPr lang="en-US" sz="6955" dirty="0" err="1">
                <a:solidFill>
                  <a:srgbClr val="EB0000"/>
                </a:solidFill>
                <a:latin typeface="Agbalumo"/>
                <a:ea typeface="Agbalumo"/>
                <a:cs typeface="Agbalumo"/>
                <a:sym typeface="Agbalumo"/>
              </a:rPr>
              <a:t>Đề</a:t>
            </a:r>
            <a:r>
              <a:rPr lang="en-US" sz="6955" dirty="0">
                <a:solidFill>
                  <a:srgbClr val="EB0000"/>
                </a:solidFill>
                <a:latin typeface="Agbalumo"/>
                <a:ea typeface="Agbalumo"/>
                <a:cs typeface="Agbalumo"/>
                <a:sym typeface="Agbalumo"/>
              </a:rPr>
              <a:t> </a:t>
            </a:r>
            <a:r>
              <a:rPr lang="en-US" sz="6955" dirty="0" err="1">
                <a:solidFill>
                  <a:srgbClr val="EB0000"/>
                </a:solidFill>
                <a:latin typeface="Agbalumo"/>
                <a:ea typeface="Agbalumo"/>
                <a:cs typeface="Agbalumo"/>
                <a:sym typeface="Agbalumo"/>
              </a:rPr>
              <a:t>tài</a:t>
            </a:r>
            <a:r>
              <a:rPr lang="en-US" sz="6955" dirty="0">
                <a:solidFill>
                  <a:srgbClr val="EB0000"/>
                </a:solidFill>
                <a:latin typeface="Agbalumo"/>
                <a:ea typeface="Agbalumo"/>
                <a:cs typeface="Agbalumo"/>
                <a:sym typeface="Agbalumo"/>
              </a:rPr>
              <a:t>: </a:t>
            </a:r>
            <a:r>
              <a:rPr lang="en-US" sz="6955" dirty="0" err="1">
                <a:solidFill>
                  <a:srgbClr val="EB0000"/>
                </a:solidFill>
                <a:latin typeface="Agbalumo"/>
                <a:ea typeface="Agbalumo"/>
                <a:cs typeface="Agbalumo"/>
                <a:sym typeface="Agbalumo"/>
              </a:rPr>
              <a:t>Truyện</a:t>
            </a:r>
            <a:r>
              <a:rPr lang="en-US" sz="6955" dirty="0">
                <a:solidFill>
                  <a:srgbClr val="EB0000"/>
                </a:solidFill>
                <a:latin typeface="Agbalumo"/>
                <a:ea typeface="Agbalumo"/>
                <a:cs typeface="Agbalumo"/>
                <a:sym typeface="Agbalumo"/>
              </a:rPr>
              <a:t>: </a:t>
            </a:r>
            <a:r>
              <a:rPr lang="en-US" sz="6955" dirty="0" err="1">
                <a:solidFill>
                  <a:srgbClr val="EB0000"/>
                </a:solidFill>
                <a:latin typeface="Agbalumo"/>
                <a:ea typeface="Agbalumo"/>
                <a:cs typeface="Agbalumo"/>
                <a:sym typeface="Agbalumo"/>
              </a:rPr>
              <a:t>Thỏ</a:t>
            </a:r>
            <a:r>
              <a:rPr lang="en-US" sz="6955" dirty="0">
                <a:solidFill>
                  <a:srgbClr val="EB0000"/>
                </a:solidFill>
                <a:latin typeface="Agbalumo"/>
                <a:ea typeface="Agbalumo"/>
                <a:cs typeface="Agbalumo"/>
                <a:sym typeface="Agbalumo"/>
              </a:rPr>
              <a:t> con </a:t>
            </a:r>
            <a:r>
              <a:rPr lang="en-US" sz="6955" dirty="0" err="1">
                <a:solidFill>
                  <a:srgbClr val="EB0000"/>
                </a:solidFill>
                <a:latin typeface="Agbalumo"/>
                <a:ea typeface="Agbalumo"/>
                <a:cs typeface="Agbalumo"/>
                <a:sym typeface="Agbalumo"/>
              </a:rPr>
              <a:t>ăn</a:t>
            </a:r>
            <a:r>
              <a:rPr lang="en-US" sz="6955" dirty="0">
                <a:solidFill>
                  <a:srgbClr val="EB0000"/>
                </a:solidFill>
                <a:latin typeface="Agbalumo"/>
                <a:ea typeface="Agbalumo"/>
                <a:cs typeface="Agbalumo"/>
                <a:sym typeface="Agbalumo"/>
              </a:rPr>
              <a:t> </a:t>
            </a:r>
            <a:r>
              <a:rPr lang="en-US" sz="6955" dirty="0" err="1">
                <a:solidFill>
                  <a:srgbClr val="EB0000"/>
                </a:solidFill>
                <a:latin typeface="Agbalumo"/>
                <a:ea typeface="Agbalumo"/>
                <a:cs typeface="Agbalumo"/>
                <a:sym typeface="Agbalumo"/>
              </a:rPr>
              <a:t>gì</a:t>
            </a:r>
            <a:r>
              <a:rPr lang="en-US" sz="6955" dirty="0">
                <a:solidFill>
                  <a:srgbClr val="EB0000"/>
                </a:solidFill>
                <a:latin typeface="Agbalumo"/>
                <a:ea typeface="Agbalumo"/>
                <a:cs typeface="Agbalumo"/>
                <a:sym typeface="Agbalumo"/>
              </a:rPr>
              <a:t>?</a:t>
            </a:r>
            <a:r>
              <a:rPr lang="en-US" sz="6955" dirty="0">
                <a:solidFill>
                  <a:srgbClr val="000000"/>
                </a:solidFill>
                <a:latin typeface="Agbalumo"/>
                <a:ea typeface="Agbalumo"/>
                <a:cs typeface="Agbalumo"/>
                <a:sym typeface="Agbalumo"/>
              </a:rPr>
              <a:t> </a:t>
            </a:r>
          </a:p>
        </p:txBody>
      </p:sp>
      <p:sp>
        <p:nvSpPr>
          <p:cNvPr id="17" name="TextBox 17"/>
          <p:cNvSpPr txBox="1"/>
          <p:nvPr/>
        </p:nvSpPr>
        <p:spPr>
          <a:xfrm>
            <a:off x="6628320" y="7386856"/>
            <a:ext cx="5792279" cy="594451"/>
          </a:xfrm>
          <a:prstGeom prst="rect">
            <a:avLst/>
          </a:prstGeom>
        </p:spPr>
        <p:txBody>
          <a:bodyPr wrap="square" lIns="0" tIns="0" rIns="0" bIns="0" rtlCol="0" anchor="t">
            <a:spAutoFit/>
          </a:bodyPr>
          <a:lstStyle/>
          <a:p>
            <a:pPr algn="ctr">
              <a:lnSpc>
                <a:spcPts val="4630"/>
              </a:lnSpc>
              <a:spcBef>
                <a:spcPct val="0"/>
              </a:spcBef>
            </a:pPr>
            <a:r>
              <a:rPr lang="en-US" sz="4133" dirty="0" err="1">
                <a:solidFill>
                  <a:srgbClr val="518F1D"/>
                </a:solidFill>
                <a:latin typeface="Agbalumo"/>
                <a:ea typeface="Agbalumo"/>
                <a:cs typeface="Agbalumo"/>
                <a:sym typeface="Agbalumo"/>
              </a:rPr>
              <a:t>Lứa</a:t>
            </a:r>
            <a:r>
              <a:rPr lang="en-US" sz="4133" dirty="0">
                <a:solidFill>
                  <a:srgbClr val="518F1D"/>
                </a:solidFill>
                <a:latin typeface="Agbalumo"/>
                <a:ea typeface="Agbalumo"/>
                <a:cs typeface="Agbalumo"/>
                <a:sym typeface="Agbalumo"/>
              </a:rPr>
              <a:t> </a:t>
            </a:r>
            <a:r>
              <a:rPr lang="en-US" sz="4133" dirty="0" err="1">
                <a:solidFill>
                  <a:srgbClr val="518F1D"/>
                </a:solidFill>
                <a:latin typeface="Agbalumo"/>
                <a:ea typeface="Agbalumo"/>
                <a:cs typeface="Agbalumo"/>
                <a:sym typeface="Agbalumo"/>
              </a:rPr>
              <a:t>tuổi</a:t>
            </a:r>
            <a:r>
              <a:rPr lang="en-US" sz="4133" dirty="0">
                <a:solidFill>
                  <a:srgbClr val="518F1D"/>
                </a:solidFill>
                <a:latin typeface="Agbalumo"/>
                <a:ea typeface="Agbalumo"/>
                <a:cs typeface="Agbalumo"/>
                <a:sym typeface="Agbalumo"/>
              </a:rPr>
              <a:t>: </a:t>
            </a:r>
            <a:r>
              <a:rPr lang="en-US" sz="4133" dirty="0" err="1" smtClean="0">
                <a:solidFill>
                  <a:srgbClr val="518F1D"/>
                </a:solidFill>
                <a:latin typeface="Agbalumo"/>
                <a:ea typeface="Agbalumo"/>
                <a:cs typeface="Agbalumo"/>
                <a:sym typeface="Agbalumo"/>
              </a:rPr>
              <a:t>Lớp</a:t>
            </a:r>
            <a:r>
              <a:rPr lang="en-US" sz="4133" dirty="0" smtClean="0">
                <a:solidFill>
                  <a:srgbClr val="518F1D"/>
                </a:solidFill>
                <a:latin typeface="Agbalumo"/>
                <a:ea typeface="Agbalumo"/>
                <a:cs typeface="Agbalumo"/>
                <a:sym typeface="Agbalumo"/>
              </a:rPr>
              <a:t> </a:t>
            </a:r>
            <a:r>
              <a:rPr lang="en-US" sz="4133" dirty="0" err="1" smtClean="0">
                <a:solidFill>
                  <a:srgbClr val="518F1D"/>
                </a:solidFill>
                <a:latin typeface="Agbalumo"/>
                <a:ea typeface="Agbalumo"/>
                <a:cs typeface="Agbalumo"/>
                <a:sym typeface="Agbalumo"/>
              </a:rPr>
              <a:t>Nhà</a:t>
            </a:r>
            <a:r>
              <a:rPr lang="en-US" sz="4133" dirty="0" smtClean="0">
                <a:solidFill>
                  <a:srgbClr val="518F1D"/>
                </a:solidFill>
                <a:latin typeface="Agbalumo"/>
                <a:ea typeface="Agbalumo"/>
                <a:cs typeface="Agbalumo"/>
                <a:sym typeface="Agbalumo"/>
              </a:rPr>
              <a:t> </a:t>
            </a:r>
            <a:r>
              <a:rPr lang="en-US" sz="4133" dirty="0" err="1" smtClean="0">
                <a:solidFill>
                  <a:srgbClr val="518F1D"/>
                </a:solidFill>
                <a:latin typeface="Agbalumo"/>
                <a:ea typeface="Agbalumo"/>
                <a:cs typeface="Agbalumo"/>
                <a:sym typeface="Agbalumo"/>
              </a:rPr>
              <a:t>trẻ</a:t>
            </a:r>
            <a:r>
              <a:rPr lang="en-US" sz="4133" dirty="0" smtClean="0">
                <a:solidFill>
                  <a:srgbClr val="518F1D"/>
                </a:solidFill>
                <a:latin typeface="Agbalumo"/>
                <a:ea typeface="Agbalumo"/>
                <a:cs typeface="Agbalumo"/>
                <a:sym typeface="Agbalumo"/>
              </a:rPr>
              <a:t> D2</a:t>
            </a:r>
            <a:endParaRPr lang="en-US" sz="4133" dirty="0">
              <a:solidFill>
                <a:srgbClr val="518F1D"/>
              </a:solidFill>
              <a:latin typeface="Agbalumo"/>
              <a:ea typeface="Agbalumo"/>
              <a:cs typeface="Agbalumo"/>
              <a:sym typeface="Agbalum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sp>
      <p:sp>
        <p:nvSpPr>
          <p:cNvPr id="3" name="Freeform 3"/>
          <p:cNvSpPr/>
          <p:nvPr/>
        </p:nvSpPr>
        <p:spPr>
          <a:xfrm>
            <a:off x="2847354" y="8822641"/>
            <a:ext cx="3170400" cy="2132815"/>
          </a:xfrm>
          <a:custGeom>
            <a:avLst/>
            <a:gdLst/>
            <a:ahLst/>
            <a:cxnLst/>
            <a:rect l="l" t="t" r="r" b="b"/>
            <a:pathLst>
              <a:path w="3170400" h="2132815">
                <a:moveTo>
                  <a:pt x="0" y="0"/>
                </a:moveTo>
                <a:lnTo>
                  <a:pt x="3170400" y="0"/>
                </a:lnTo>
                <a:lnTo>
                  <a:pt x="3170400" y="2132814"/>
                </a:lnTo>
                <a:lnTo>
                  <a:pt x="0" y="2132814"/>
                </a:lnTo>
                <a:lnTo>
                  <a:pt x="0" y="0"/>
                </a:lnTo>
                <a:close/>
              </a:path>
            </a:pathLst>
          </a:custGeom>
          <a:blipFill>
            <a:blip r:embed="rId3"/>
            <a:stretch>
              <a:fillRect/>
            </a:stretch>
          </a:blipFill>
        </p:spPr>
      </p:sp>
      <p:sp>
        <p:nvSpPr>
          <p:cNvPr id="4" name="Freeform 4"/>
          <p:cNvSpPr/>
          <p:nvPr/>
        </p:nvSpPr>
        <p:spPr>
          <a:xfrm>
            <a:off x="-257794" y="7358281"/>
            <a:ext cx="4261363" cy="2928719"/>
          </a:xfrm>
          <a:custGeom>
            <a:avLst/>
            <a:gdLst/>
            <a:ahLst/>
            <a:cxnLst/>
            <a:rect l="l" t="t" r="r" b="b"/>
            <a:pathLst>
              <a:path w="4261363" h="2928719">
                <a:moveTo>
                  <a:pt x="0" y="0"/>
                </a:moveTo>
                <a:lnTo>
                  <a:pt x="4261363" y="0"/>
                </a:lnTo>
                <a:lnTo>
                  <a:pt x="4261363" y="2928719"/>
                </a:lnTo>
                <a:lnTo>
                  <a:pt x="0" y="2928719"/>
                </a:lnTo>
                <a:lnTo>
                  <a:pt x="0" y="0"/>
                </a:lnTo>
                <a:close/>
              </a:path>
            </a:pathLst>
          </a:custGeom>
          <a:blipFill>
            <a:blip r:embed="rId4"/>
            <a:stretch>
              <a:fillRect/>
            </a:stretch>
          </a:blipFill>
        </p:spPr>
      </p:sp>
      <p:sp>
        <p:nvSpPr>
          <p:cNvPr id="5" name="Freeform 5"/>
          <p:cNvSpPr/>
          <p:nvPr/>
        </p:nvSpPr>
        <p:spPr>
          <a:xfrm>
            <a:off x="11821847" y="8534103"/>
            <a:ext cx="3342747" cy="1829394"/>
          </a:xfrm>
          <a:custGeom>
            <a:avLst/>
            <a:gdLst/>
            <a:ahLst/>
            <a:cxnLst/>
            <a:rect l="l" t="t" r="r" b="b"/>
            <a:pathLst>
              <a:path w="3342747" h="1829394">
                <a:moveTo>
                  <a:pt x="0" y="0"/>
                </a:moveTo>
                <a:lnTo>
                  <a:pt x="3342747" y="0"/>
                </a:lnTo>
                <a:lnTo>
                  <a:pt x="3342747" y="1829394"/>
                </a:lnTo>
                <a:lnTo>
                  <a:pt x="0" y="1829394"/>
                </a:lnTo>
                <a:lnTo>
                  <a:pt x="0" y="0"/>
                </a:lnTo>
                <a:close/>
              </a:path>
            </a:pathLst>
          </a:custGeom>
          <a:blipFill>
            <a:blip r:embed="rId5"/>
            <a:stretch>
              <a:fillRect/>
            </a:stretch>
          </a:blipFill>
        </p:spPr>
      </p:sp>
      <p:sp>
        <p:nvSpPr>
          <p:cNvPr id="6" name="Freeform 6"/>
          <p:cNvSpPr/>
          <p:nvPr/>
        </p:nvSpPr>
        <p:spPr>
          <a:xfrm>
            <a:off x="14338259" y="7358281"/>
            <a:ext cx="4261363" cy="2928719"/>
          </a:xfrm>
          <a:custGeom>
            <a:avLst/>
            <a:gdLst/>
            <a:ahLst/>
            <a:cxnLst/>
            <a:rect l="l" t="t" r="r" b="b"/>
            <a:pathLst>
              <a:path w="4261363" h="2928719">
                <a:moveTo>
                  <a:pt x="0" y="0"/>
                </a:moveTo>
                <a:lnTo>
                  <a:pt x="4261364" y="0"/>
                </a:lnTo>
                <a:lnTo>
                  <a:pt x="4261364" y="2928719"/>
                </a:lnTo>
                <a:lnTo>
                  <a:pt x="0" y="2928719"/>
                </a:lnTo>
                <a:lnTo>
                  <a:pt x="0" y="0"/>
                </a:lnTo>
                <a:close/>
              </a:path>
            </a:pathLst>
          </a:custGeom>
          <a:blipFill>
            <a:blip r:embed="rId4"/>
            <a:stretch>
              <a:fillRect/>
            </a:stretch>
          </a:blipFill>
        </p:spPr>
      </p:sp>
      <p:sp>
        <p:nvSpPr>
          <p:cNvPr id="7" name="Freeform 7"/>
          <p:cNvSpPr/>
          <p:nvPr/>
        </p:nvSpPr>
        <p:spPr>
          <a:xfrm>
            <a:off x="15164594" y="645730"/>
            <a:ext cx="3657600" cy="1868701"/>
          </a:xfrm>
          <a:custGeom>
            <a:avLst/>
            <a:gdLst/>
            <a:ahLst/>
            <a:cxnLst/>
            <a:rect l="l" t="t" r="r" b="b"/>
            <a:pathLst>
              <a:path w="3657600" h="1868701">
                <a:moveTo>
                  <a:pt x="0" y="0"/>
                </a:moveTo>
                <a:lnTo>
                  <a:pt x="3657600" y="0"/>
                </a:lnTo>
                <a:lnTo>
                  <a:pt x="3657600" y="1868701"/>
                </a:lnTo>
                <a:lnTo>
                  <a:pt x="0" y="1868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854845" y="1112905"/>
            <a:ext cx="5486400" cy="2803052"/>
          </a:xfrm>
          <a:custGeom>
            <a:avLst/>
            <a:gdLst/>
            <a:ahLst/>
            <a:cxnLst/>
            <a:rect l="l" t="t" r="r" b="b"/>
            <a:pathLst>
              <a:path w="5486400" h="2803052">
                <a:moveTo>
                  <a:pt x="0" y="0"/>
                </a:moveTo>
                <a:lnTo>
                  <a:pt x="5486400" y="0"/>
                </a:lnTo>
                <a:lnTo>
                  <a:pt x="5486400" y="2803052"/>
                </a:lnTo>
                <a:lnTo>
                  <a:pt x="0" y="28030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2847354" y="430380"/>
            <a:ext cx="3255336" cy="1884025"/>
          </a:xfrm>
          <a:custGeom>
            <a:avLst/>
            <a:gdLst/>
            <a:ahLst/>
            <a:cxnLst/>
            <a:rect l="l" t="t" r="r" b="b"/>
            <a:pathLst>
              <a:path w="3255336" h="1884025">
                <a:moveTo>
                  <a:pt x="0" y="0"/>
                </a:moveTo>
                <a:lnTo>
                  <a:pt x="3255335" y="0"/>
                </a:lnTo>
                <a:lnTo>
                  <a:pt x="3255335" y="1884026"/>
                </a:lnTo>
                <a:lnTo>
                  <a:pt x="0" y="1884026"/>
                </a:lnTo>
                <a:lnTo>
                  <a:pt x="0" y="0"/>
                </a:lnTo>
                <a:close/>
              </a:path>
            </a:pathLst>
          </a:custGeom>
          <a:blipFill>
            <a:blip r:embed="rId8"/>
            <a:stretch>
              <a:fillRect/>
            </a:stretch>
          </a:blipFill>
        </p:spPr>
      </p:sp>
      <p:sp>
        <p:nvSpPr>
          <p:cNvPr id="10" name="Freeform 10"/>
          <p:cNvSpPr/>
          <p:nvPr/>
        </p:nvSpPr>
        <p:spPr>
          <a:xfrm>
            <a:off x="12077135" y="616599"/>
            <a:ext cx="1873677" cy="1897832"/>
          </a:xfrm>
          <a:custGeom>
            <a:avLst/>
            <a:gdLst/>
            <a:ahLst/>
            <a:cxnLst/>
            <a:rect l="l" t="t" r="r" b="b"/>
            <a:pathLst>
              <a:path w="1873677" h="1897832">
                <a:moveTo>
                  <a:pt x="0" y="0"/>
                </a:moveTo>
                <a:lnTo>
                  <a:pt x="1873677" y="0"/>
                </a:lnTo>
                <a:lnTo>
                  <a:pt x="1873677" y="1897832"/>
                </a:lnTo>
                <a:lnTo>
                  <a:pt x="0" y="18978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9503713" y="734661"/>
            <a:ext cx="2318134" cy="1341620"/>
          </a:xfrm>
          <a:custGeom>
            <a:avLst/>
            <a:gdLst/>
            <a:ahLst/>
            <a:cxnLst/>
            <a:rect l="l" t="t" r="r" b="b"/>
            <a:pathLst>
              <a:path w="2318134" h="1341620">
                <a:moveTo>
                  <a:pt x="0" y="0"/>
                </a:moveTo>
                <a:lnTo>
                  <a:pt x="2318134" y="0"/>
                </a:lnTo>
                <a:lnTo>
                  <a:pt x="2318134" y="1341620"/>
                </a:lnTo>
                <a:lnTo>
                  <a:pt x="0" y="1341620"/>
                </a:lnTo>
                <a:lnTo>
                  <a:pt x="0" y="0"/>
                </a:lnTo>
                <a:close/>
              </a:path>
            </a:pathLst>
          </a:custGeom>
          <a:blipFill>
            <a:blip r:embed="rId8"/>
            <a:stretch>
              <a:fillRect/>
            </a:stretch>
          </a:blipFill>
        </p:spPr>
      </p:sp>
      <p:sp>
        <p:nvSpPr>
          <p:cNvPr id="12" name="Freeform 12"/>
          <p:cNvSpPr/>
          <p:nvPr/>
        </p:nvSpPr>
        <p:spPr>
          <a:xfrm flipH="1">
            <a:off x="4696918" y="4130560"/>
            <a:ext cx="2120574" cy="3644320"/>
          </a:xfrm>
          <a:custGeom>
            <a:avLst/>
            <a:gdLst/>
            <a:ahLst/>
            <a:cxnLst/>
            <a:rect l="l" t="t" r="r" b="b"/>
            <a:pathLst>
              <a:path w="2120574" h="3644320">
                <a:moveTo>
                  <a:pt x="2120575" y="0"/>
                </a:moveTo>
                <a:lnTo>
                  <a:pt x="0" y="0"/>
                </a:lnTo>
                <a:lnTo>
                  <a:pt x="0" y="3644320"/>
                </a:lnTo>
                <a:lnTo>
                  <a:pt x="2120575" y="3644320"/>
                </a:lnTo>
                <a:lnTo>
                  <a:pt x="2120575"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6728177" y="6954307"/>
            <a:ext cx="1210311" cy="898656"/>
          </a:xfrm>
          <a:custGeom>
            <a:avLst/>
            <a:gdLst/>
            <a:ahLst/>
            <a:cxnLst/>
            <a:rect l="l" t="t" r="r" b="b"/>
            <a:pathLst>
              <a:path w="1210311" h="898656">
                <a:moveTo>
                  <a:pt x="0" y="0"/>
                </a:moveTo>
                <a:lnTo>
                  <a:pt x="1210311" y="0"/>
                </a:lnTo>
                <a:lnTo>
                  <a:pt x="1210311" y="898656"/>
                </a:lnTo>
                <a:lnTo>
                  <a:pt x="0" y="898656"/>
                </a:lnTo>
                <a:lnTo>
                  <a:pt x="0" y="0"/>
                </a:lnTo>
                <a:close/>
              </a:path>
            </a:pathLst>
          </a:custGeom>
          <a:blipFill>
            <a:blip r:embed="rId13"/>
            <a:stretch>
              <a:fillRect/>
            </a:stretch>
          </a:blipFill>
        </p:spPr>
      </p:sp>
      <p:sp>
        <p:nvSpPr>
          <p:cNvPr id="14" name="Freeform 14"/>
          <p:cNvSpPr/>
          <p:nvPr/>
        </p:nvSpPr>
        <p:spPr>
          <a:xfrm>
            <a:off x="6430595" y="1603595"/>
            <a:ext cx="4063517" cy="3383802"/>
          </a:xfrm>
          <a:custGeom>
            <a:avLst/>
            <a:gdLst/>
            <a:ahLst/>
            <a:cxnLst/>
            <a:rect l="l" t="t" r="r" b="b"/>
            <a:pathLst>
              <a:path w="4063517" h="3383802">
                <a:moveTo>
                  <a:pt x="0" y="0"/>
                </a:moveTo>
                <a:lnTo>
                  <a:pt x="4063517" y="0"/>
                </a:lnTo>
                <a:lnTo>
                  <a:pt x="4063517" y="3383801"/>
                </a:lnTo>
                <a:lnTo>
                  <a:pt x="0" y="338380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a:off x="1727418" y="6569547"/>
            <a:ext cx="1579749" cy="3082437"/>
          </a:xfrm>
          <a:custGeom>
            <a:avLst/>
            <a:gdLst/>
            <a:ahLst/>
            <a:cxnLst/>
            <a:rect l="l" t="t" r="r" b="b"/>
            <a:pathLst>
              <a:path w="1579749" h="3082437">
                <a:moveTo>
                  <a:pt x="0" y="0"/>
                </a:moveTo>
                <a:lnTo>
                  <a:pt x="1579748" y="0"/>
                </a:lnTo>
                <a:lnTo>
                  <a:pt x="1579748" y="3082436"/>
                </a:lnTo>
                <a:lnTo>
                  <a:pt x="0" y="3082436"/>
                </a:lnTo>
                <a:lnTo>
                  <a:pt x="0" y="0"/>
                </a:lnTo>
                <a:close/>
              </a:path>
            </a:pathLst>
          </a:custGeom>
          <a:blipFill>
            <a:blip r:embed="rId16"/>
            <a:stretch>
              <a:fillRect/>
            </a:stretch>
          </a:blipFill>
        </p:spPr>
      </p:sp>
      <p:sp>
        <p:nvSpPr>
          <p:cNvPr id="16" name="Freeform 16"/>
          <p:cNvSpPr/>
          <p:nvPr/>
        </p:nvSpPr>
        <p:spPr>
          <a:xfrm rot="1473826">
            <a:off x="13456087" y="741972"/>
            <a:ext cx="6185160" cy="1326998"/>
          </a:xfrm>
          <a:custGeom>
            <a:avLst/>
            <a:gdLst/>
            <a:ahLst/>
            <a:cxnLst/>
            <a:rect l="l" t="t" r="r" b="b"/>
            <a:pathLst>
              <a:path w="6185160" h="1326998">
                <a:moveTo>
                  <a:pt x="0" y="0"/>
                </a:moveTo>
                <a:lnTo>
                  <a:pt x="6185160" y="0"/>
                </a:lnTo>
                <a:lnTo>
                  <a:pt x="6185160" y="1326998"/>
                </a:lnTo>
                <a:lnTo>
                  <a:pt x="0" y="13269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7" name="Freeform 17"/>
          <p:cNvSpPr/>
          <p:nvPr/>
        </p:nvSpPr>
        <p:spPr>
          <a:xfrm flipH="1">
            <a:off x="10682383" y="4598792"/>
            <a:ext cx="2810838" cy="3176088"/>
          </a:xfrm>
          <a:custGeom>
            <a:avLst/>
            <a:gdLst/>
            <a:ahLst/>
            <a:cxnLst/>
            <a:rect l="l" t="t" r="r" b="b"/>
            <a:pathLst>
              <a:path w="2810838" h="3176088">
                <a:moveTo>
                  <a:pt x="2810838" y="0"/>
                </a:moveTo>
                <a:lnTo>
                  <a:pt x="0" y="0"/>
                </a:lnTo>
                <a:lnTo>
                  <a:pt x="0" y="3176088"/>
                </a:lnTo>
                <a:lnTo>
                  <a:pt x="2810838" y="3176088"/>
                </a:lnTo>
                <a:lnTo>
                  <a:pt x="2810838"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p:cNvSpPr/>
          <p:nvPr/>
        </p:nvSpPr>
        <p:spPr>
          <a:xfrm>
            <a:off x="10079614" y="5762500"/>
            <a:ext cx="1874326" cy="1361230"/>
          </a:xfrm>
          <a:custGeom>
            <a:avLst/>
            <a:gdLst/>
            <a:ahLst/>
            <a:cxnLst/>
            <a:rect l="l" t="t" r="r" b="b"/>
            <a:pathLst>
              <a:path w="1874326" h="1361230">
                <a:moveTo>
                  <a:pt x="0" y="0"/>
                </a:moveTo>
                <a:lnTo>
                  <a:pt x="1874327" y="0"/>
                </a:lnTo>
                <a:lnTo>
                  <a:pt x="1874327" y="1361229"/>
                </a:lnTo>
                <a:lnTo>
                  <a:pt x="0" y="1361229"/>
                </a:lnTo>
                <a:lnTo>
                  <a:pt x="0" y="0"/>
                </a:lnTo>
                <a:close/>
              </a:path>
            </a:pathLst>
          </a:custGeom>
          <a:blipFill>
            <a:blip r:embed="rId21"/>
            <a:stretch>
              <a:fillRect/>
            </a:stretch>
          </a:blipFill>
        </p:spPr>
      </p:sp>
      <p:sp>
        <p:nvSpPr>
          <p:cNvPr id="19" name="Freeform 19"/>
          <p:cNvSpPr/>
          <p:nvPr/>
        </p:nvSpPr>
        <p:spPr>
          <a:xfrm rot="1533483">
            <a:off x="6222373" y="6341097"/>
            <a:ext cx="980721" cy="1171010"/>
          </a:xfrm>
          <a:custGeom>
            <a:avLst/>
            <a:gdLst/>
            <a:ahLst/>
            <a:cxnLst/>
            <a:rect l="l" t="t" r="r" b="b"/>
            <a:pathLst>
              <a:path w="980721" h="1171010">
                <a:moveTo>
                  <a:pt x="0" y="0"/>
                </a:moveTo>
                <a:lnTo>
                  <a:pt x="980721" y="0"/>
                </a:lnTo>
                <a:lnTo>
                  <a:pt x="980721" y="1171010"/>
                </a:lnTo>
                <a:lnTo>
                  <a:pt x="0" y="1171010"/>
                </a:lnTo>
                <a:lnTo>
                  <a:pt x="0" y="0"/>
                </a:lnTo>
                <a:close/>
              </a:path>
            </a:pathLst>
          </a:custGeom>
          <a:blipFill>
            <a:blip r:embed="rId22"/>
            <a:stretch>
              <a:fillRect/>
            </a:stretch>
          </a:blipFill>
        </p:spPr>
      </p:sp>
      <p:sp>
        <p:nvSpPr>
          <p:cNvPr id="20" name="TextBox 20"/>
          <p:cNvSpPr txBox="1"/>
          <p:nvPr/>
        </p:nvSpPr>
        <p:spPr>
          <a:xfrm>
            <a:off x="7109272" y="3001556"/>
            <a:ext cx="2225386" cy="914400"/>
          </a:xfrm>
          <a:prstGeom prst="rect">
            <a:avLst/>
          </a:prstGeom>
        </p:spPr>
        <p:txBody>
          <a:bodyPr lIns="0" tIns="0" rIns="0" bIns="0" rtlCol="0" anchor="t">
            <a:spAutoFit/>
          </a:bodyPr>
          <a:lstStyle/>
          <a:p>
            <a:pPr algn="ctr">
              <a:lnSpc>
                <a:spcPts val="3749"/>
              </a:lnSpc>
            </a:pPr>
            <a:r>
              <a:rPr lang="en-US" sz="2499">
                <a:solidFill>
                  <a:srgbClr val="000000"/>
                </a:solidFill>
                <a:latin typeface="Balsamiq Sans"/>
                <a:ea typeface="Balsamiq Sans"/>
                <a:cs typeface="Balsamiq Sans"/>
                <a:sym typeface="Balsamiq Sans"/>
              </a:rPr>
              <a:t>Cảm ơn Dê</a:t>
            </a:r>
          </a:p>
          <a:p>
            <a:pPr algn="ctr">
              <a:lnSpc>
                <a:spcPts val="3749"/>
              </a:lnSpc>
            </a:pPr>
            <a:endParaRPr lang="en-US" sz="2499">
              <a:solidFill>
                <a:srgbClr val="000000"/>
              </a:solidFill>
              <a:latin typeface="Balsamiq Sans"/>
              <a:ea typeface="Balsamiq Sans"/>
              <a:cs typeface="Balsamiq Sans"/>
              <a:sym typeface="Balsamiq Sans"/>
            </a:endParaRPr>
          </a:p>
        </p:txBody>
      </p:sp>
      <p:sp>
        <p:nvSpPr>
          <p:cNvPr id="21" name="TextBox 21"/>
          <p:cNvSpPr txBox="1"/>
          <p:nvPr/>
        </p:nvSpPr>
        <p:spPr>
          <a:xfrm>
            <a:off x="4432554" y="8093978"/>
            <a:ext cx="8316278" cy="1381125"/>
          </a:xfrm>
          <a:prstGeom prst="rect">
            <a:avLst/>
          </a:prstGeom>
        </p:spPr>
        <p:txBody>
          <a:bodyPr lIns="0" tIns="0" rIns="0" bIns="0" rtlCol="0" anchor="t">
            <a:spAutoFit/>
          </a:bodyPr>
          <a:lstStyle/>
          <a:p>
            <a:pPr algn="ctr">
              <a:lnSpc>
                <a:spcPts val="3749"/>
              </a:lnSpc>
              <a:spcBef>
                <a:spcPct val="0"/>
              </a:spcBef>
            </a:pPr>
            <a:r>
              <a:rPr lang="en-US" sz="2499">
                <a:solidFill>
                  <a:srgbClr val="000000"/>
                </a:solidFill>
                <a:latin typeface="Balsamiq Sans"/>
                <a:ea typeface="Balsamiq Sans"/>
                <a:cs typeface="Balsamiq Sans"/>
                <a:sym typeface="Balsamiq Sans"/>
              </a:rPr>
              <a:t>Vừa lúc đó Dê con xách làn rau đi qua. Dê mời Thỏ con hai củ cà rốt. Thỏ con mừng rỡ cám ơn Dê con và chú ăn cà rốt một cách ngon lành.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F9FF"/>
        </a:solidFill>
        <a:effectLst/>
      </p:bgPr>
    </p:bg>
    <p:spTree>
      <p:nvGrpSpPr>
        <p:cNvPr id="1" name=""/>
        <p:cNvGrpSpPr/>
        <p:nvPr/>
      </p:nvGrpSpPr>
      <p:grpSpPr>
        <a:xfrm>
          <a:off x="0" y="0"/>
          <a:ext cx="0" cy="0"/>
          <a:chOff x="0" y="0"/>
          <a:chExt cx="0" cy="0"/>
        </a:xfrm>
      </p:grpSpPr>
      <p:sp>
        <p:nvSpPr>
          <p:cNvPr id="2" name="Freeform 2"/>
          <p:cNvSpPr/>
          <p:nvPr/>
        </p:nvSpPr>
        <p:spPr>
          <a:xfrm>
            <a:off x="14978765" y="5143500"/>
            <a:ext cx="3598656" cy="3288272"/>
          </a:xfrm>
          <a:custGeom>
            <a:avLst/>
            <a:gdLst/>
            <a:ahLst/>
            <a:cxnLst/>
            <a:rect l="l" t="t" r="r" b="b"/>
            <a:pathLst>
              <a:path w="3598656" h="3288272">
                <a:moveTo>
                  <a:pt x="0" y="0"/>
                </a:moveTo>
                <a:lnTo>
                  <a:pt x="3598656" y="0"/>
                </a:lnTo>
                <a:lnTo>
                  <a:pt x="3598656" y="3288272"/>
                </a:lnTo>
                <a:lnTo>
                  <a:pt x="0" y="32882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72016" y="6787636"/>
            <a:ext cx="18849437" cy="7634022"/>
          </a:xfrm>
          <a:custGeom>
            <a:avLst/>
            <a:gdLst/>
            <a:ahLst/>
            <a:cxnLst/>
            <a:rect l="l" t="t" r="r" b="b"/>
            <a:pathLst>
              <a:path w="18849437" h="7634022">
                <a:moveTo>
                  <a:pt x="0" y="0"/>
                </a:moveTo>
                <a:lnTo>
                  <a:pt x="18849437" y="0"/>
                </a:lnTo>
                <a:lnTo>
                  <a:pt x="18849437" y="7634022"/>
                </a:lnTo>
                <a:lnTo>
                  <a:pt x="0" y="76340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6001957" y="-3228097"/>
            <a:ext cx="20980721" cy="7448156"/>
          </a:xfrm>
          <a:custGeom>
            <a:avLst/>
            <a:gdLst/>
            <a:ahLst/>
            <a:cxnLst/>
            <a:rect l="l" t="t" r="r" b="b"/>
            <a:pathLst>
              <a:path w="20980721" h="7448156">
                <a:moveTo>
                  <a:pt x="0" y="0"/>
                </a:moveTo>
                <a:lnTo>
                  <a:pt x="20980722" y="0"/>
                </a:lnTo>
                <a:lnTo>
                  <a:pt x="20980722" y="7448156"/>
                </a:lnTo>
                <a:lnTo>
                  <a:pt x="0" y="74481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613818" y="-256414"/>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4089716" y="4220059"/>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2544995" y="2160602"/>
            <a:ext cx="12952673" cy="2784247"/>
          </a:xfrm>
          <a:prstGeom prst="rect">
            <a:avLst/>
          </a:prstGeom>
        </p:spPr>
        <p:txBody>
          <a:bodyPr lIns="0" tIns="0" rIns="0" bIns="0" rtlCol="0" anchor="t">
            <a:spAutoFit/>
          </a:bodyPr>
          <a:lstStyle/>
          <a:p>
            <a:pPr algn="ctr">
              <a:lnSpc>
                <a:spcPts val="7383"/>
              </a:lnSpc>
              <a:spcBef>
                <a:spcPct val="0"/>
              </a:spcBef>
            </a:pPr>
            <a:r>
              <a:rPr lang="en-US" sz="4922">
                <a:solidFill>
                  <a:srgbClr val="000000"/>
                </a:solidFill>
                <a:latin typeface="Times New Roman"/>
                <a:ea typeface="Times New Roman"/>
                <a:cs typeface="Times New Roman"/>
                <a:sym typeface="Times New Roman"/>
              </a:rPr>
              <a:t>+ Cô giảng nội dung câu truyện: Câu chuyện kể về chú thỏ đi chơi gặp các bạn, bạn nào cũng mời thỏ con ăn nhưng thỏ chỉ ăn được cà rốt thôi.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F9FF"/>
        </a:solidFill>
        <a:effectLst/>
      </p:bgPr>
    </p:bg>
    <p:spTree>
      <p:nvGrpSpPr>
        <p:cNvPr id="1" name=""/>
        <p:cNvGrpSpPr/>
        <p:nvPr/>
      </p:nvGrpSpPr>
      <p:grpSpPr>
        <a:xfrm>
          <a:off x="0" y="0"/>
          <a:ext cx="0" cy="0"/>
          <a:chOff x="0" y="0"/>
          <a:chExt cx="0" cy="0"/>
        </a:xfrm>
      </p:grpSpPr>
      <p:sp>
        <p:nvSpPr>
          <p:cNvPr id="2" name="Freeform 2"/>
          <p:cNvSpPr/>
          <p:nvPr/>
        </p:nvSpPr>
        <p:spPr>
          <a:xfrm>
            <a:off x="15179749" y="5776895"/>
            <a:ext cx="3598656" cy="3288272"/>
          </a:xfrm>
          <a:custGeom>
            <a:avLst/>
            <a:gdLst/>
            <a:ahLst/>
            <a:cxnLst/>
            <a:rect l="l" t="t" r="r" b="b"/>
            <a:pathLst>
              <a:path w="3598656" h="3288272">
                <a:moveTo>
                  <a:pt x="0" y="0"/>
                </a:moveTo>
                <a:lnTo>
                  <a:pt x="3598656" y="0"/>
                </a:lnTo>
                <a:lnTo>
                  <a:pt x="3598656" y="3288272"/>
                </a:lnTo>
                <a:lnTo>
                  <a:pt x="0" y="32882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1032" y="7421031"/>
            <a:ext cx="18849437" cy="7634022"/>
          </a:xfrm>
          <a:custGeom>
            <a:avLst/>
            <a:gdLst/>
            <a:ahLst/>
            <a:cxnLst/>
            <a:rect l="l" t="t" r="r" b="b"/>
            <a:pathLst>
              <a:path w="18849437" h="7634022">
                <a:moveTo>
                  <a:pt x="0" y="0"/>
                </a:moveTo>
                <a:lnTo>
                  <a:pt x="18849437" y="0"/>
                </a:lnTo>
                <a:lnTo>
                  <a:pt x="18849437" y="7634022"/>
                </a:lnTo>
                <a:lnTo>
                  <a:pt x="0" y="76340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6001957" y="-3228097"/>
            <a:ext cx="20980721" cy="7448156"/>
          </a:xfrm>
          <a:custGeom>
            <a:avLst/>
            <a:gdLst/>
            <a:ahLst/>
            <a:cxnLst/>
            <a:rect l="l" t="t" r="r" b="b"/>
            <a:pathLst>
              <a:path w="20980721" h="7448156">
                <a:moveTo>
                  <a:pt x="0" y="0"/>
                </a:moveTo>
                <a:lnTo>
                  <a:pt x="20980722" y="0"/>
                </a:lnTo>
                <a:lnTo>
                  <a:pt x="20980722" y="7448156"/>
                </a:lnTo>
                <a:lnTo>
                  <a:pt x="0" y="74481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613818" y="-256414"/>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4089716" y="4220059"/>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1028493" y="2021390"/>
            <a:ext cx="15540930" cy="3990927"/>
          </a:xfrm>
          <a:prstGeom prst="rect">
            <a:avLst/>
          </a:prstGeom>
        </p:spPr>
        <p:txBody>
          <a:bodyPr lIns="0" tIns="0" rIns="0" bIns="0" rtlCol="0" anchor="t">
            <a:spAutoFit/>
          </a:bodyPr>
          <a:lstStyle/>
          <a:p>
            <a:pPr algn="ctr">
              <a:lnSpc>
                <a:spcPts val="5251"/>
              </a:lnSpc>
              <a:spcBef>
                <a:spcPct val="0"/>
              </a:spcBef>
            </a:pPr>
            <a:r>
              <a:rPr lang="en-US" sz="3501" b="1">
                <a:solidFill>
                  <a:srgbClr val="000000"/>
                </a:solidFill>
                <a:latin typeface="Times New Roman Bold"/>
                <a:ea typeface="Times New Roman Bold"/>
                <a:cs typeface="Times New Roman Bold"/>
                <a:sym typeface="Times New Roman Bold"/>
              </a:rPr>
              <a:t>* Cô đàm thoại trích dẫn:</a:t>
            </a:r>
          </a:p>
          <a:p>
            <a:pPr algn="ctr">
              <a:lnSpc>
                <a:spcPts val="5251"/>
              </a:lnSpc>
              <a:spcBef>
                <a:spcPct val="0"/>
              </a:spcBef>
            </a:pPr>
            <a:r>
              <a:rPr lang="en-US" sz="3501">
                <a:solidFill>
                  <a:srgbClr val="000000"/>
                </a:solidFill>
                <a:latin typeface="Times New Roman"/>
                <a:ea typeface="Times New Roman"/>
                <a:cs typeface="Times New Roman"/>
                <a:sym typeface="Times New Roman"/>
              </a:rPr>
              <a:t>- Trong chuyện có những nhân vật nào?( Thỏ, Gà trống,mèo,dê...)</a:t>
            </a:r>
          </a:p>
          <a:p>
            <a:pPr algn="ctr">
              <a:lnSpc>
                <a:spcPts val="5251"/>
              </a:lnSpc>
              <a:spcBef>
                <a:spcPct val="0"/>
              </a:spcBef>
            </a:pPr>
            <a:r>
              <a:rPr lang="en-US" sz="3501">
                <a:solidFill>
                  <a:srgbClr val="000000"/>
                </a:solidFill>
                <a:latin typeface="Times New Roman"/>
                <a:ea typeface="Times New Roman"/>
                <a:cs typeface="Times New Roman"/>
                <a:sym typeface="Times New Roman"/>
              </a:rPr>
              <a:t>- Thỏ con đi chơi ở đâu?(Trong rừng)</a:t>
            </a:r>
          </a:p>
          <a:p>
            <a:pPr algn="ctr">
              <a:lnSpc>
                <a:spcPts val="5251"/>
              </a:lnSpc>
              <a:spcBef>
                <a:spcPct val="0"/>
              </a:spcBef>
            </a:pPr>
            <a:r>
              <a:rPr lang="en-US" sz="3501">
                <a:solidFill>
                  <a:srgbClr val="000000"/>
                </a:solidFill>
                <a:latin typeface="Times New Roman"/>
                <a:ea typeface="Times New Roman"/>
                <a:cs typeface="Times New Roman"/>
                <a:sym typeface="Times New Roman"/>
              </a:rPr>
              <a:t>- Thỏ con đã gặp ai? Gà Trống đã mời thỏ con ăn gì? Thỏ con có ăn được không?</a:t>
            </a:r>
          </a:p>
          <a:p>
            <a:pPr algn="ctr">
              <a:lnSpc>
                <a:spcPts val="5251"/>
              </a:lnSpc>
              <a:spcBef>
                <a:spcPct val="0"/>
              </a:spcBef>
            </a:pPr>
            <a:r>
              <a:rPr lang="en-US" sz="3501">
                <a:solidFill>
                  <a:srgbClr val="000000"/>
                </a:solidFill>
                <a:latin typeface="Times New Roman"/>
                <a:ea typeface="Times New Roman"/>
                <a:cs typeface="Times New Roman"/>
                <a:sym typeface="Times New Roman"/>
              </a:rPr>
              <a:t>- Sau đó Thỏ con gặp ai? Mèo đã mời thỏ con ăn gì? Thỏ con có ăn được không?</a:t>
            </a:r>
          </a:p>
          <a:p>
            <a:pPr algn="ctr">
              <a:lnSpc>
                <a:spcPts val="5251"/>
              </a:lnSpc>
              <a:spcBef>
                <a:spcPct val="0"/>
              </a:spcBef>
            </a:pPr>
            <a:r>
              <a:rPr lang="en-US" sz="3501">
                <a:solidFill>
                  <a:srgbClr val="000000"/>
                </a:solidFill>
                <a:latin typeface="Times New Roman"/>
                <a:ea typeface="Times New Roman"/>
                <a:cs typeface="Times New Roman"/>
                <a:sym typeface="Times New Roman"/>
              </a:rPr>
              <a:t>- Cuối cùng Thỏ con gặp ai? Dê đã mời Thỏ con ăn gì? Thỏ đã nói với Dê như thế nào?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F9FF"/>
        </a:solidFill>
        <a:effectLst/>
      </p:bgPr>
    </p:bg>
    <p:spTree>
      <p:nvGrpSpPr>
        <p:cNvPr id="1" name=""/>
        <p:cNvGrpSpPr/>
        <p:nvPr/>
      </p:nvGrpSpPr>
      <p:grpSpPr>
        <a:xfrm>
          <a:off x="0" y="0"/>
          <a:ext cx="0" cy="0"/>
          <a:chOff x="0" y="0"/>
          <a:chExt cx="0" cy="0"/>
        </a:xfrm>
      </p:grpSpPr>
      <p:sp>
        <p:nvSpPr>
          <p:cNvPr id="2" name="Freeform 2"/>
          <p:cNvSpPr/>
          <p:nvPr/>
        </p:nvSpPr>
        <p:spPr>
          <a:xfrm>
            <a:off x="14978765" y="5143500"/>
            <a:ext cx="3598656" cy="3288272"/>
          </a:xfrm>
          <a:custGeom>
            <a:avLst/>
            <a:gdLst/>
            <a:ahLst/>
            <a:cxnLst/>
            <a:rect l="l" t="t" r="r" b="b"/>
            <a:pathLst>
              <a:path w="3598656" h="3288272">
                <a:moveTo>
                  <a:pt x="0" y="0"/>
                </a:moveTo>
                <a:lnTo>
                  <a:pt x="3598656" y="0"/>
                </a:lnTo>
                <a:lnTo>
                  <a:pt x="3598656" y="3288272"/>
                </a:lnTo>
                <a:lnTo>
                  <a:pt x="0" y="32882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15900" y="6869736"/>
            <a:ext cx="18849437" cy="7634022"/>
          </a:xfrm>
          <a:custGeom>
            <a:avLst/>
            <a:gdLst/>
            <a:ahLst/>
            <a:cxnLst/>
            <a:rect l="l" t="t" r="r" b="b"/>
            <a:pathLst>
              <a:path w="18849437" h="7634022">
                <a:moveTo>
                  <a:pt x="0" y="0"/>
                </a:moveTo>
                <a:lnTo>
                  <a:pt x="18849437" y="0"/>
                </a:lnTo>
                <a:lnTo>
                  <a:pt x="18849437" y="7634022"/>
                </a:lnTo>
                <a:lnTo>
                  <a:pt x="0" y="76340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6001957" y="-3228097"/>
            <a:ext cx="20980721" cy="7448156"/>
          </a:xfrm>
          <a:custGeom>
            <a:avLst/>
            <a:gdLst/>
            <a:ahLst/>
            <a:cxnLst/>
            <a:rect l="l" t="t" r="r" b="b"/>
            <a:pathLst>
              <a:path w="20980721" h="7448156">
                <a:moveTo>
                  <a:pt x="0" y="0"/>
                </a:moveTo>
                <a:lnTo>
                  <a:pt x="20980722" y="0"/>
                </a:lnTo>
                <a:lnTo>
                  <a:pt x="20980722" y="7448156"/>
                </a:lnTo>
                <a:lnTo>
                  <a:pt x="0" y="74481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613818" y="-256414"/>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4089716" y="4220059"/>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1372456" y="2279105"/>
            <a:ext cx="15543088" cy="1227288"/>
          </a:xfrm>
          <a:prstGeom prst="rect">
            <a:avLst/>
          </a:prstGeom>
        </p:spPr>
        <p:txBody>
          <a:bodyPr lIns="0" tIns="0" rIns="0" bIns="0" rtlCol="0" anchor="t">
            <a:spAutoFit/>
          </a:bodyPr>
          <a:lstStyle/>
          <a:p>
            <a:pPr algn="ctr">
              <a:lnSpc>
                <a:spcPts val="4931"/>
              </a:lnSpc>
              <a:spcBef>
                <a:spcPct val="0"/>
              </a:spcBef>
            </a:pPr>
            <a:r>
              <a:rPr lang="en-US" sz="3287">
                <a:solidFill>
                  <a:srgbClr val="000000"/>
                </a:solidFill>
                <a:latin typeface="Times New Roman"/>
                <a:ea typeface="Times New Roman"/>
                <a:cs typeface="Times New Roman"/>
                <a:sym typeface="Times New Roman"/>
              </a:rPr>
              <a:t>- Cô kể lần 3 (Cho trẻ đi xem bộ phim hoạt hình )</a:t>
            </a:r>
          </a:p>
          <a:p>
            <a:pPr algn="ctr">
              <a:lnSpc>
                <a:spcPts val="4931"/>
              </a:lnSpc>
              <a:spcBef>
                <a:spcPct val="0"/>
              </a:spcBef>
            </a:pPr>
            <a:r>
              <a:rPr lang="en-US" sz="3287">
                <a:solidFill>
                  <a:srgbClr val="000000"/>
                </a:solidFill>
                <a:latin typeface="Times New Roman"/>
                <a:ea typeface="Times New Roman"/>
                <a:cs typeface="Times New Roman"/>
                <a:sym typeface="Times New Roman"/>
              </a:rPr>
              <a:t>=&gt; </a:t>
            </a:r>
            <a:r>
              <a:rPr lang="en-US" sz="3287" b="1">
                <a:solidFill>
                  <a:srgbClr val="EB0000"/>
                </a:solidFill>
                <a:latin typeface="Times New Roman Bold"/>
                <a:ea typeface="Times New Roman Bold"/>
                <a:cs typeface="Times New Roman Bold"/>
                <a:sym typeface="Times New Roman Bold"/>
              </a:rPr>
              <a:t>GD trẻ luôn biết chia sẻ với mọi người và biết cảm ơn khi được người khác giúp đỡ</a:t>
            </a:r>
            <a:r>
              <a:rPr lang="en-US" sz="3287">
                <a:solidFill>
                  <a:srgbClr val="000000"/>
                </a:solidFill>
                <a:latin typeface="Times New Roman"/>
                <a:ea typeface="Times New Roman"/>
                <a:cs typeface="Times New Roman"/>
                <a:sym typeface="Times New Roman"/>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F9FF"/>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61546"/>
            <a:ext cx="18288000" cy="10410092"/>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F9FF"/>
        </a:solidFill>
        <a:effectLst/>
      </p:bgPr>
    </p:bg>
    <p:spTree>
      <p:nvGrpSpPr>
        <p:cNvPr id="1" name=""/>
        <p:cNvGrpSpPr/>
        <p:nvPr/>
      </p:nvGrpSpPr>
      <p:grpSpPr>
        <a:xfrm>
          <a:off x="0" y="0"/>
          <a:ext cx="0" cy="0"/>
          <a:chOff x="0" y="0"/>
          <a:chExt cx="0" cy="0"/>
        </a:xfrm>
      </p:grpSpPr>
      <p:sp>
        <p:nvSpPr>
          <p:cNvPr id="2" name="Freeform 2"/>
          <p:cNvSpPr/>
          <p:nvPr/>
        </p:nvSpPr>
        <p:spPr>
          <a:xfrm>
            <a:off x="14978765" y="5143500"/>
            <a:ext cx="3598656" cy="3288272"/>
          </a:xfrm>
          <a:custGeom>
            <a:avLst/>
            <a:gdLst/>
            <a:ahLst/>
            <a:cxnLst/>
            <a:rect l="l" t="t" r="r" b="b"/>
            <a:pathLst>
              <a:path w="3598656" h="3288272">
                <a:moveTo>
                  <a:pt x="0" y="0"/>
                </a:moveTo>
                <a:lnTo>
                  <a:pt x="3598656" y="0"/>
                </a:lnTo>
                <a:lnTo>
                  <a:pt x="3598656" y="3288272"/>
                </a:lnTo>
                <a:lnTo>
                  <a:pt x="0" y="32882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15900" y="6869736"/>
            <a:ext cx="18849437" cy="7634022"/>
          </a:xfrm>
          <a:custGeom>
            <a:avLst/>
            <a:gdLst/>
            <a:ahLst/>
            <a:cxnLst/>
            <a:rect l="l" t="t" r="r" b="b"/>
            <a:pathLst>
              <a:path w="18849437" h="7634022">
                <a:moveTo>
                  <a:pt x="0" y="0"/>
                </a:moveTo>
                <a:lnTo>
                  <a:pt x="18849437" y="0"/>
                </a:lnTo>
                <a:lnTo>
                  <a:pt x="18849437" y="7634022"/>
                </a:lnTo>
                <a:lnTo>
                  <a:pt x="0" y="76340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6001957" y="-3228097"/>
            <a:ext cx="20980721" cy="7448156"/>
          </a:xfrm>
          <a:custGeom>
            <a:avLst/>
            <a:gdLst/>
            <a:ahLst/>
            <a:cxnLst/>
            <a:rect l="l" t="t" r="r" b="b"/>
            <a:pathLst>
              <a:path w="20980721" h="7448156">
                <a:moveTo>
                  <a:pt x="0" y="0"/>
                </a:moveTo>
                <a:lnTo>
                  <a:pt x="20980722" y="0"/>
                </a:lnTo>
                <a:lnTo>
                  <a:pt x="20980722" y="7448156"/>
                </a:lnTo>
                <a:lnTo>
                  <a:pt x="0" y="74481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613818" y="-256414"/>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4089716" y="4220059"/>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5067034" y="2040647"/>
            <a:ext cx="8546784" cy="2986218"/>
          </a:xfrm>
          <a:prstGeom prst="rect">
            <a:avLst/>
          </a:prstGeom>
        </p:spPr>
        <p:txBody>
          <a:bodyPr lIns="0" tIns="0" rIns="0" bIns="0" rtlCol="0" anchor="t">
            <a:spAutoFit/>
          </a:bodyPr>
          <a:lstStyle/>
          <a:p>
            <a:pPr algn="ctr">
              <a:lnSpc>
                <a:spcPts val="24704"/>
              </a:lnSpc>
              <a:spcBef>
                <a:spcPct val="0"/>
              </a:spcBef>
            </a:pPr>
            <a:r>
              <a:rPr lang="en-US" sz="16469">
                <a:solidFill>
                  <a:srgbClr val="000000"/>
                </a:solidFill>
                <a:latin typeface="Agbalumo"/>
                <a:ea typeface="Agbalumo"/>
                <a:cs typeface="Agbalumo"/>
                <a:sym typeface="Agbalumo"/>
              </a:rPr>
              <a:t>Kết thúc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F9FF"/>
        </a:solidFill>
        <a:effectLst/>
      </p:bgPr>
    </p:bg>
    <p:spTree>
      <p:nvGrpSpPr>
        <p:cNvPr id="1" name=""/>
        <p:cNvGrpSpPr/>
        <p:nvPr/>
      </p:nvGrpSpPr>
      <p:grpSpPr>
        <a:xfrm>
          <a:off x="0" y="0"/>
          <a:ext cx="0" cy="0"/>
          <a:chOff x="0" y="0"/>
          <a:chExt cx="0" cy="0"/>
        </a:xfrm>
      </p:grpSpPr>
      <p:sp>
        <p:nvSpPr>
          <p:cNvPr id="2" name="Freeform 2"/>
          <p:cNvSpPr/>
          <p:nvPr/>
        </p:nvSpPr>
        <p:spPr>
          <a:xfrm>
            <a:off x="14978765" y="5143500"/>
            <a:ext cx="3598656" cy="3288272"/>
          </a:xfrm>
          <a:custGeom>
            <a:avLst/>
            <a:gdLst/>
            <a:ahLst/>
            <a:cxnLst/>
            <a:rect l="l" t="t" r="r" b="b"/>
            <a:pathLst>
              <a:path w="3598656" h="3288272">
                <a:moveTo>
                  <a:pt x="0" y="0"/>
                </a:moveTo>
                <a:lnTo>
                  <a:pt x="3598656" y="0"/>
                </a:lnTo>
                <a:lnTo>
                  <a:pt x="3598656" y="3288272"/>
                </a:lnTo>
                <a:lnTo>
                  <a:pt x="0" y="32882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15900" y="6869736"/>
            <a:ext cx="18849437" cy="7634022"/>
          </a:xfrm>
          <a:custGeom>
            <a:avLst/>
            <a:gdLst/>
            <a:ahLst/>
            <a:cxnLst/>
            <a:rect l="l" t="t" r="r" b="b"/>
            <a:pathLst>
              <a:path w="18849437" h="7634022">
                <a:moveTo>
                  <a:pt x="0" y="0"/>
                </a:moveTo>
                <a:lnTo>
                  <a:pt x="18849437" y="0"/>
                </a:lnTo>
                <a:lnTo>
                  <a:pt x="18849437" y="7634022"/>
                </a:lnTo>
                <a:lnTo>
                  <a:pt x="0" y="76340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6001957" y="-3228097"/>
            <a:ext cx="20980721" cy="7448156"/>
          </a:xfrm>
          <a:custGeom>
            <a:avLst/>
            <a:gdLst/>
            <a:ahLst/>
            <a:cxnLst/>
            <a:rect l="l" t="t" r="r" b="b"/>
            <a:pathLst>
              <a:path w="20980721" h="7448156">
                <a:moveTo>
                  <a:pt x="0" y="0"/>
                </a:moveTo>
                <a:lnTo>
                  <a:pt x="20980722" y="0"/>
                </a:lnTo>
                <a:lnTo>
                  <a:pt x="20980722" y="7448156"/>
                </a:lnTo>
                <a:lnTo>
                  <a:pt x="0" y="74481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613818" y="-256414"/>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4089716" y="4220059"/>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1950556" y="1716372"/>
            <a:ext cx="13905533" cy="3427128"/>
          </a:xfrm>
          <a:prstGeom prst="rect">
            <a:avLst/>
          </a:prstGeom>
        </p:spPr>
        <p:txBody>
          <a:bodyPr lIns="0" tIns="0" rIns="0" bIns="0" rtlCol="0" anchor="t">
            <a:spAutoFit/>
          </a:bodyPr>
          <a:lstStyle/>
          <a:p>
            <a:pPr algn="ctr">
              <a:lnSpc>
                <a:spcPts val="9028"/>
              </a:lnSpc>
              <a:spcBef>
                <a:spcPct val="0"/>
              </a:spcBef>
            </a:pPr>
            <a:r>
              <a:rPr lang="en-US" sz="6448">
                <a:solidFill>
                  <a:srgbClr val="000000"/>
                </a:solidFill>
                <a:latin typeface="Times New Roman"/>
                <a:ea typeface="Times New Roman"/>
                <a:cs typeface="Times New Roman"/>
                <a:sym typeface="Times New Roman"/>
              </a:rPr>
              <a:t>1. Ổn định tổ chức:</a:t>
            </a:r>
          </a:p>
          <a:p>
            <a:pPr algn="ctr">
              <a:lnSpc>
                <a:spcPts val="9028"/>
              </a:lnSpc>
              <a:spcBef>
                <a:spcPct val="0"/>
              </a:spcBef>
            </a:pPr>
            <a:r>
              <a:rPr lang="en-US" sz="6448">
                <a:solidFill>
                  <a:srgbClr val="000000"/>
                </a:solidFill>
                <a:latin typeface="Times New Roman"/>
                <a:ea typeface="Times New Roman"/>
                <a:cs typeface="Times New Roman"/>
                <a:sym typeface="Times New Roman"/>
              </a:rPr>
              <a:t>- Cô và trẻ cùng chơi trò chơi: “Con Thỏ”.</a:t>
            </a:r>
          </a:p>
          <a:p>
            <a:pPr algn="ctr">
              <a:lnSpc>
                <a:spcPts val="9028"/>
              </a:lnSpc>
              <a:spcBef>
                <a:spcPct val="0"/>
              </a:spcBef>
            </a:pPr>
            <a:r>
              <a:rPr lang="en-US" sz="6448">
                <a:solidFill>
                  <a:srgbClr val="000000"/>
                </a:solidFill>
                <a:latin typeface="Times New Roman"/>
                <a:ea typeface="Times New Roman"/>
                <a:cs typeface="Times New Roman"/>
                <a:sym typeface="Times New Roman"/>
              </a:rPr>
              <a:t>- Cô dẫn dắt vào bài.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F9FF"/>
        </a:solidFill>
        <a:effectLst/>
      </p:bgPr>
    </p:bg>
    <p:spTree>
      <p:nvGrpSpPr>
        <p:cNvPr id="1" name=""/>
        <p:cNvGrpSpPr/>
        <p:nvPr/>
      </p:nvGrpSpPr>
      <p:grpSpPr>
        <a:xfrm>
          <a:off x="0" y="0"/>
          <a:ext cx="0" cy="0"/>
          <a:chOff x="0" y="0"/>
          <a:chExt cx="0" cy="0"/>
        </a:xfrm>
      </p:grpSpPr>
      <p:sp>
        <p:nvSpPr>
          <p:cNvPr id="2" name="Freeform 2"/>
          <p:cNvSpPr/>
          <p:nvPr/>
        </p:nvSpPr>
        <p:spPr>
          <a:xfrm>
            <a:off x="14978765" y="5143500"/>
            <a:ext cx="3598656" cy="3288272"/>
          </a:xfrm>
          <a:custGeom>
            <a:avLst/>
            <a:gdLst/>
            <a:ahLst/>
            <a:cxnLst/>
            <a:rect l="l" t="t" r="r" b="b"/>
            <a:pathLst>
              <a:path w="3598656" h="3288272">
                <a:moveTo>
                  <a:pt x="0" y="0"/>
                </a:moveTo>
                <a:lnTo>
                  <a:pt x="3598656" y="0"/>
                </a:lnTo>
                <a:lnTo>
                  <a:pt x="3598656" y="3288272"/>
                </a:lnTo>
                <a:lnTo>
                  <a:pt x="0" y="32882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15900" y="6869736"/>
            <a:ext cx="18849437" cy="7634022"/>
          </a:xfrm>
          <a:custGeom>
            <a:avLst/>
            <a:gdLst/>
            <a:ahLst/>
            <a:cxnLst/>
            <a:rect l="l" t="t" r="r" b="b"/>
            <a:pathLst>
              <a:path w="18849437" h="7634022">
                <a:moveTo>
                  <a:pt x="0" y="0"/>
                </a:moveTo>
                <a:lnTo>
                  <a:pt x="18849437" y="0"/>
                </a:lnTo>
                <a:lnTo>
                  <a:pt x="18849437" y="7634022"/>
                </a:lnTo>
                <a:lnTo>
                  <a:pt x="0" y="76340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6001957" y="-3228097"/>
            <a:ext cx="20980721" cy="7448156"/>
          </a:xfrm>
          <a:custGeom>
            <a:avLst/>
            <a:gdLst/>
            <a:ahLst/>
            <a:cxnLst/>
            <a:rect l="l" t="t" r="r" b="b"/>
            <a:pathLst>
              <a:path w="20980721" h="7448156">
                <a:moveTo>
                  <a:pt x="0" y="0"/>
                </a:moveTo>
                <a:lnTo>
                  <a:pt x="20980722" y="0"/>
                </a:lnTo>
                <a:lnTo>
                  <a:pt x="20980722" y="7448156"/>
                </a:lnTo>
                <a:lnTo>
                  <a:pt x="0" y="74481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613818" y="-256414"/>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4089716" y="4220059"/>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1719436" y="1210722"/>
            <a:ext cx="14978765" cy="4802965"/>
          </a:xfrm>
          <a:prstGeom prst="rect">
            <a:avLst/>
          </a:prstGeom>
        </p:spPr>
        <p:txBody>
          <a:bodyPr lIns="0" tIns="0" rIns="0" bIns="0" rtlCol="0" anchor="t">
            <a:spAutoFit/>
          </a:bodyPr>
          <a:lstStyle/>
          <a:p>
            <a:pPr algn="ctr">
              <a:lnSpc>
                <a:spcPts val="7594"/>
              </a:lnSpc>
              <a:spcBef>
                <a:spcPct val="0"/>
              </a:spcBef>
            </a:pPr>
            <a:r>
              <a:rPr lang="en-US" sz="5424">
                <a:solidFill>
                  <a:srgbClr val="000000"/>
                </a:solidFill>
                <a:latin typeface="Times New Roman"/>
                <a:ea typeface="Times New Roman"/>
                <a:cs typeface="Times New Roman"/>
                <a:sym typeface="Times New Roman"/>
              </a:rPr>
              <a:t>2. Phương pháp, hình thức tổ chức:</a:t>
            </a:r>
          </a:p>
          <a:p>
            <a:pPr algn="ctr">
              <a:lnSpc>
                <a:spcPts val="7594"/>
              </a:lnSpc>
              <a:spcBef>
                <a:spcPct val="0"/>
              </a:spcBef>
            </a:pPr>
            <a:r>
              <a:rPr lang="en-US" sz="5424">
                <a:solidFill>
                  <a:srgbClr val="000000"/>
                </a:solidFill>
                <a:latin typeface="Times New Roman"/>
                <a:ea typeface="Times New Roman"/>
                <a:cs typeface="Times New Roman"/>
                <a:sym typeface="Times New Roman"/>
              </a:rPr>
              <a:t>- Cô giới thiệu tên truyện.</a:t>
            </a:r>
          </a:p>
          <a:p>
            <a:pPr algn="ctr">
              <a:lnSpc>
                <a:spcPts val="7594"/>
              </a:lnSpc>
              <a:spcBef>
                <a:spcPct val="0"/>
              </a:spcBef>
            </a:pPr>
            <a:r>
              <a:rPr lang="en-US" sz="5424">
                <a:solidFill>
                  <a:srgbClr val="000000"/>
                </a:solidFill>
                <a:latin typeface="Times New Roman"/>
                <a:ea typeface="Times New Roman"/>
                <a:cs typeface="Times New Roman"/>
                <a:sym typeface="Times New Roman"/>
              </a:rPr>
              <a:t>- Cô kể diễn cảm lần 1 bằng lời.( Cô kết hợp cử chỉ,điệu bộ, nét mặt)</a:t>
            </a:r>
          </a:p>
          <a:p>
            <a:pPr algn="ctr">
              <a:lnSpc>
                <a:spcPts val="7594"/>
              </a:lnSpc>
              <a:spcBef>
                <a:spcPct val="0"/>
              </a:spcBef>
            </a:pPr>
            <a:endParaRPr lang="en-US" sz="5424">
              <a:solidFill>
                <a:srgbClr val="000000"/>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sp>
      <p:sp>
        <p:nvSpPr>
          <p:cNvPr id="3" name="Freeform 3"/>
          <p:cNvSpPr/>
          <p:nvPr/>
        </p:nvSpPr>
        <p:spPr>
          <a:xfrm>
            <a:off x="3152831" y="8287143"/>
            <a:ext cx="3170400" cy="2132815"/>
          </a:xfrm>
          <a:custGeom>
            <a:avLst/>
            <a:gdLst/>
            <a:ahLst/>
            <a:cxnLst/>
            <a:rect l="l" t="t" r="r" b="b"/>
            <a:pathLst>
              <a:path w="3170400" h="2132815">
                <a:moveTo>
                  <a:pt x="0" y="0"/>
                </a:moveTo>
                <a:lnTo>
                  <a:pt x="3170400" y="0"/>
                </a:lnTo>
                <a:lnTo>
                  <a:pt x="3170400" y="2132814"/>
                </a:lnTo>
                <a:lnTo>
                  <a:pt x="0" y="2132814"/>
                </a:lnTo>
                <a:lnTo>
                  <a:pt x="0" y="0"/>
                </a:lnTo>
                <a:close/>
              </a:path>
            </a:pathLst>
          </a:custGeom>
          <a:blipFill>
            <a:blip r:embed="rId3"/>
            <a:stretch>
              <a:fillRect/>
            </a:stretch>
          </a:blipFill>
        </p:spPr>
      </p:sp>
      <p:sp>
        <p:nvSpPr>
          <p:cNvPr id="4" name="Freeform 4"/>
          <p:cNvSpPr/>
          <p:nvPr/>
        </p:nvSpPr>
        <p:spPr>
          <a:xfrm>
            <a:off x="-257794" y="7358281"/>
            <a:ext cx="4261363" cy="2928719"/>
          </a:xfrm>
          <a:custGeom>
            <a:avLst/>
            <a:gdLst/>
            <a:ahLst/>
            <a:cxnLst/>
            <a:rect l="l" t="t" r="r" b="b"/>
            <a:pathLst>
              <a:path w="4261363" h="2928719">
                <a:moveTo>
                  <a:pt x="0" y="0"/>
                </a:moveTo>
                <a:lnTo>
                  <a:pt x="4261363" y="0"/>
                </a:lnTo>
                <a:lnTo>
                  <a:pt x="4261363" y="2928719"/>
                </a:lnTo>
                <a:lnTo>
                  <a:pt x="0" y="2928719"/>
                </a:lnTo>
                <a:lnTo>
                  <a:pt x="0" y="0"/>
                </a:lnTo>
                <a:close/>
              </a:path>
            </a:pathLst>
          </a:custGeom>
          <a:blipFill>
            <a:blip r:embed="rId4"/>
            <a:stretch>
              <a:fillRect/>
            </a:stretch>
          </a:blipFill>
        </p:spPr>
      </p:sp>
      <p:sp>
        <p:nvSpPr>
          <p:cNvPr id="5" name="Freeform 5"/>
          <p:cNvSpPr/>
          <p:nvPr/>
        </p:nvSpPr>
        <p:spPr>
          <a:xfrm>
            <a:off x="11821847" y="8534103"/>
            <a:ext cx="3342747" cy="1829394"/>
          </a:xfrm>
          <a:custGeom>
            <a:avLst/>
            <a:gdLst/>
            <a:ahLst/>
            <a:cxnLst/>
            <a:rect l="l" t="t" r="r" b="b"/>
            <a:pathLst>
              <a:path w="3342747" h="1829394">
                <a:moveTo>
                  <a:pt x="0" y="0"/>
                </a:moveTo>
                <a:lnTo>
                  <a:pt x="3342747" y="0"/>
                </a:lnTo>
                <a:lnTo>
                  <a:pt x="3342747" y="1829394"/>
                </a:lnTo>
                <a:lnTo>
                  <a:pt x="0" y="1829394"/>
                </a:lnTo>
                <a:lnTo>
                  <a:pt x="0" y="0"/>
                </a:lnTo>
                <a:close/>
              </a:path>
            </a:pathLst>
          </a:custGeom>
          <a:blipFill>
            <a:blip r:embed="rId5"/>
            <a:stretch>
              <a:fillRect/>
            </a:stretch>
          </a:blipFill>
        </p:spPr>
      </p:sp>
      <p:sp>
        <p:nvSpPr>
          <p:cNvPr id="6" name="Freeform 6"/>
          <p:cNvSpPr/>
          <p:nvPr/>
        </p:nvSpPr>
        <p:spPr>
          <a:xfrm>
            <a:off x="14338259" y="7358281"/>
            <a:ext cx="4261363" cy="2928719"/>
          </a:xfrm>
          <a:custGeom>
            <a:avLst/>
            <a:gdLst/>
            <a:ahLst/>
            <a:cxnLst/>
            <a:rect l="l" t="t" r="r" b="b"/>
            <a:pathLst>
              <a:path w="4261363" h="2928719">
                <a:moveTo>
                  <a:pt x="0" y="0"/>
                </a:moveTo>
                <a:lnTo>
                  <a:pt x="4261364" y="0"/>
                </a:lnTo>
                <a:lnTo>
                  <a:pt x="4261364" y="2928719"/>
                </a:lnTo>
                <a:lnTo>
                  <a:pt x="0" y="2928719"/>
                </a:lnTo>
                <a:lnTo>
                  <a:pt x="0" y="0"/>
                </a:lnTo>
                <a:close/>
              </a:path>
            </a:pathLst>
          </a:custGeom>
          <a:blipFill>
            <a:blip r:embed="rId4"/>
            <a:stretch>
              <a:fillRect/>
            </a:stretch>
          </a:blipFill>
        </p:spPr>
      </p:sp>
      <p:sp>
        <p:nvSpPr>
          <p:cNvPr id="7" name="Freeform 7"/>
          <p:cNvSpPr/>
          <p:nvPr/>
        </p:nvSpPr>
        <p:spPr>
          <a:xfrm>
            <a:off x="3152831" y="3362186"/>
            <a:ext cx="2411869" cy="3996095"/>
          </a:xfrm>
          <a:custGeom>
            <a:avLst/>
            <a:gdLst/>
            <a:ahLst/>
            <a:cxnLst/>
            <a:rect l="l" t="t" r="r" b="b"/>
            <a:pathLst>
              <a:path w="2411869" h="3996095">
                <a:moveTo>
                  <a:pt x="0" y="0"/>
                </a:moveTo>
                <a:lnTo>
                  <a:pt x="2411869" y="0"/>
                </a:lnTo>
                <a:lnTo>
                  <a:pt x="2411869" y="3996095"/>
                </a:lnTo>
                <a:lnTo>
                  <a:pt x="0" y="39960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5164594" y="645730"/>
            <a:ext cx="3657600" cy="1868701"/>
          </a:xfrm>
          <a:custGeom>
            <a:avLst/>
            <a:gdLst/>
            <a:ahLst/>
            <a:cxnLst/>
            <a:rect l="l" t="t" r="r" b="b"/>
            <a:pathLst>
              <a:path w="3657600" h="1868701">
                <a:moveTo>
                  <a:pt x="0" y="0"/>
                </a:moveTo>
                <a:lnTo>
                  <a:pt x="3657600" y="0"/>
                </a:lnTo>
                <a:lnTo>
                  <a:pt x="3657600" y="1868701"/>
                </a:lnTo>
                <a:lnTo>
                  <a:pt x="0" y="18687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854845" y="1112905"/>
            <a:ext cx="5486400" cy="2803052"/>
          </a:xfrm>
          <a:custGeom>
            <a:avLst/>
            <a:gdLst/>
            <a:ahLst/>
            <a:cxnLst/>
            <a:rect l="l" t="t" r="r" b="b"/>
            <a:pathLst>
              <a:path w="5486400" h="2803052">
                <a:moveTo>
                  <a:pt x="0" y="0"/>
                </a:moveTo>
                <a:lnTo>
                  <a:pt x="5486400" y="0"/>
                </a:lnTo>
                <a:lnTo>
                  <a:pt x="5486400" y="2803052"/>
                </a:lnTo>
                <a:lnTo>
                  <a:pt x="0" y="28030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2847354" y="430380"/>
            <a:ext cx="3255336" cy="1884025"/>
          </a:xfrm>
          <a:custGeom>
            <a:avLst/>
            <a:gdLst/>
            <a:ahLst/>
            <a:cxnLst/>
            <a:rect l="l" t="t" r="r" b="b"/>
            <a:pathLst>
              <a:path w="3255336" h="1884025">
                <a:moveTo>
                  <a:pt x="0" y="0"/>
                </a:moveTo>
                <a:lnTo>
                  <a:pt x="3255335" y="0"/>
                </a:lnTo>
                <a:lnTo>
                  <a:pt x="3255335" y="1884026"/>
                </a:lnTo>
                <a:lnTo>
                  <a:pt x="0" y="1884026"/>
                </a:lnTo>
                <a:lnTo>
                  <a:pt x="0" y="0"/>
                </a:lnTo>
                <a:close/>
              </a:path>
            </a:pathLst>
          </a:custGeom>
          <a:blipFill>
            <a:blip r:embed="rId10"/>
            <a:stretch>
              <a:fillRect/>
            </a:stretch>
          </a:blipFill>
        </p:spPr>
      </p:sp>
      <p:sp>
        <p:nvSpPr>
          <p:cNvPr id="11" name="Freeform 11"/>
          <p:cNvSpPr/>
          <p:nvPr/>
        </p:nvSpPr>
        <p:spPr>
          <a:xfrm>
            <a:off x="12077135" y="616599"/>
            <a:ext cx="1873677" cy="1897832"/>
          </a:xfrm>
          <a:custGeom>
            <a:avLst/>
            <a:gdLst/>
            <a:ahLst/>
            <a:cxnLst/>
            <a:rect l="l" t="t" r="r" b="b"/>
            <a:pathLst>
              <a:path w="1873677" h="1897832">
                <a:moveTo>
                  <a:pt x="0" y="0"/>
                </a:moveTo>
                <a:lnTo>
                  <a:pt x="1873677" y="0"/>
                </a:lnTo>
                <a:lnTo>
                  <a:pt x="1873677" y="1897832"/>
                </a:lnTo>
                <a:lnTo>
                  <a:pt x="0" y="18978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9503713" y="734661"/>
            <a:ext cx="2318134" cy="1341620"/>
          </a:xfrm>
          <a:custGeom>
            <a:avLst/>
            <a:gdLst/>
            <a:ahLst/>
            <a:cxnLst/>
            <a:rect l="l" t="t" r="r" b="b"/>
            <a:pathLst>
              <a:path w="2318134" h="1341620">
                <a:moveTo>
                  <a:pt x="0" y="0"/>
                </a:moveTo>
                <a:lnTo>
                  <a:pt x="2318134" y="0"/>
                </a:lnTo>
                <a:lnTo>
                  <a:pt x="2318134" y="1341620"/>
                </a:lnTo>
                <a:lnTo>
                  <a:pt x="0" y="1341620"/>
                </a:lnTo>
                <a:lnTo>
                  <a:pt x="0" y="0"/>
                </a:lnTo>
                <a:close/>
              </a:path>
            </a:pathLst>
          </a:custGeom>
          <a:blipFill>
            <a:blip r:embed="rId10"/>
            <a:stretch>
              <a:fillRect/>
            </a:stretch>
          </a:blipFill>
        </p:spPr>
      </p:sp>
      <p:grpSp>
        <p:nvGrpSpPr>
          <p:cNvPr id="13" name="Group 13"/>
          <p:cNvGrpSpPr/>
          <p:nvPr/>
        </p:nvGrpSpPr>
        <p:grpSpPr>
          <a:xfrm>
            <a:off x="6532967" y="-567990"/>
            <a:ext cx="12066655" cy="9509930"/>
            <a:chOff x="0" y="0"/>
            <a:chExt cx="2925693" cy="2305787"/>
          </a:xfrm>
        </p:grpSpPr>
        <p:sp>
          <p:nvSpPr>
            <p:cNvPr id="14" name="Freeform 14"/>
            <p:cNvSpPr/>
            <p:nvPr/>
          </p:nvSpPr>
          <p:spPr>
            <a:xfrm>
              <a:off x="0" y="0"/>
              <a:ext cx="2925693" cy="2305787"/>
            </a:xfrm>
            <a:custGeom>
              <a:avLst/>
              <a:gdLst/>
              <a:ahLst/>
              <a:cxnLst/>
              <a:rect l="l" t="t" r="r" b="b"/>
              <a:pathLst>
                <a:path w="2925693" h="2305787">
                  <a:moveTo>
                    <a:pt x="1462847" y="0"/>
                  </a:moveTo>
                  <a:cubicBezTo>
                    <a:pt x="654939" y="0"/>
                    <a:pt x="0" y="516168"/>
                    <a:pt x="0" y="1152893"/>
                  </a:cubicBezTo>
                  <a:cubicBezTo>
                    <a:pt x="0" y="1789619"/>
                    <a:pt x="654939" y="2305787"/>
                    <a:pt x="1462847" y="2305787"/>
                  </a:cubicBezTo>
                  <a:cubicBezTo>
                    <a:pt x="2270754" y="2305787"/>
                    <a:pt x="2925693" y="1789619"/>
                    <a:pt x="2925693" y="1152893"/>
                  </a:cubicBezTo>
                  <a:cubicBezTo>
                    <a:pt x="2925693" y="516168"/>
                    <a:pt x="2270754" y="0"/>
                    <a:pt x="1462847" y="0"/>
                  </a:cubicBezTo>
                  <a:close/>
                </a:path>
              </a:pathLst>
            </a:custGeom>
            <a:solidFill>
              <a:srgbClr val="FFFFFF"/>
            </a:solidFill>
            <a:ln w="38100" cap="sq">
              <a:solidFill>
                <a:srgbClr val="000000"/>
              </a:solidFill>
              <a:prstDash val="solid"/>
              <a:miter/>
            </a:ln>
          </p:spPr>
        </p:sp>
        <p:sp>
          <p:nvSpPr>
            <p:cNvPr id="15" name="TextBox 15"/>
            <p:cNvSpPr txBox="1"/>
            <p:nvPr/>
          </p:nvSpPr>
          <p:spPr>
            <a:xfrm>
              <a:off x="274284" y="178068"/>
              <a:ext cx="2377126" cy="1911552"/>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8378548" y="354180"/>
            <a:ext cx="8301529" cy="8195964"/>
          </a:xfrm>
          <a:prstGeom prst="rect">
            <a:avLst/>
          </a:prstGeom>
        </p:spPr>
        <p:txBody>
          <a:bodyPr lIns="0" tIns="0" rIns="0" bIns="0" rtlCol="0" anchor="t">
            <a:spAutoFit/>
          </a:bodyPr>
          <a:lstStyle/>
          <a:p>
            <a:pPr algn="ctr">
              <a:lnSpc>
                <a:spcPts val="3657"/>
              </a:lnSpc>
            </a:pPr>
            <a:r>
              <a:rPr lang="en-US" sz="2438">
                <a:solidFill>
                  <a:srgbClr val="000000"/>
                </a:solidFill>
                <a:latin typeface="Balsamiq Sans"/>
                <a:ea typeface="Balsamiq Sans"/>
                <a:cs typeface="Balsamiq Sans"/>
                <a:sym typeface="Balsamiq Sans"/>
              </a:rPr>
              <a:t>Vào một buổi sáng mùa xuân, Thỏ con đi lang thang trong rừng. Thỏ đi mãi, đi mãi mà chẳng tìm được cái gì để ăn .</a:t>
            </a:r>
          </a:p>
          <a:p>
            <a:pPr algn="ctr">
              <a:lnSpc>
                <a:spcPts val="3657"/>
              </a:lnSpc>
            </a:pPr>
            <a:r>
              <a:rPr lang="en-US" sz="2438">
                <a:solidFill>
                  <a:srgbClr val="000000"/>
                </a:solidFill>
                <a:latin typeface="Balsamiq Sans"/>
                <a:ea typeface="Balsamiq Sans"/>
                <a:cs typeface="Balsamiq Sans"/>
                <a:sym typeface="Balsamiq Sans"/>
              </a:rPr>
              <a:t>   Thỏ gặp Gà Trống đang mổ thóc. </a:t>
            </a:r>
          </a:p>
          <a:p>
            <a:pPr algn="ctr">
              <a:lnSpc>
                <a:spcPts val="3657"/>
              </a:lnSpc>
            </a:pPr>
            <a:r>
              <a:rPr lang="en-US" sz="2438">
                <a:solidFill>
                  <a:srgbClr val="000000"/>
                </a:solidFill>
                <a:latin typeface="Balsamiq Sans"/>
                <a:ea typeface="Balsamiq Sans"/>
                <a:cs typeface="Balsamiq Sans"/>
                <a:sym typeface="Balsamiq Sans"/>
              </a:rPr>
              <a:t>-Gà Trống mời : « Bạn Thỏ ơi, tôi có nhiều thóc vàng, bạn hãy ăn cùng tôi ». </a:t>
            </a:r>
          </a:p>
          <a:p>
            <a:pPr algn="ctr">
              <a:lnSpc>
                <a:spcPts val="3657"/>
              </a:lnSpc>
            </a:pPr>
            <a:r>
              <a:rPr lang="en-US" sz="2438">
                <a:solidFill>
                  <a:srgbClr val="000000"/>
                </a:solidFill>
                <a:latin typeface="Balsamiq Sans"/>
                <a:ea typeface="Balsamiq Sans"/>
                <a:cs typeface="Balsamiq Sans"/>
                <a:sym typeface="Balsamiq Sans"/>
              </a:rPr>
              <a:t>-Thỏ con nói : « Cảm ơn bạn, nhưng tôi không ăn được thóc vàng ». </a:t>
            </a:r>
          </a:p>
          <a:p>
            <a:pPr algn="ctr">
              <a:lnSpc>
                <a:spcPts val="3657"/>
              </a:lnSpc>
            </a:pPr>
            <a:r>
              <a:rPr lang="en-US" sz="2438">
                <a:solidFill>
                  <a:srgbClr val="000000"/>
                </a:solidFill>
                <a:latin typeface="Balsamiq Sans"/>
                <a:ea typeface="Balsamiq Sans"/>
                <a:cs typeface="Balsamiq Sans"/>
                <a:sym typeface="Balsamiq Sans"/>
              </a:rPr>
              <a:t>-Thỏ lại đi tiếp. Trên đường đi , Thỏ gặp mèo đang ăn cá. Mèo vui vẻ mời Thỏ : « Thỏ ơi, mời bạn ăn cá cùng tôi ». Thỏ nói :</a:t>
            </a:r>
          </a:p>
          <a:p>
            <a:pPr algn="ctr">
              <a:lnSpc>
                <a:spcPts val="3657"/>
              </a:lnSpc>
            </a:pPr>
            <a:r>
              <a:rPr lang="en-US" sz="2438">
                <a:solidFill>
                  <a:srgbClr val="000000"/>
                </a:solidFill>
                <a:latin typeface="Balsamiq Sans"/>
                <a:ea typeface="Balsamiq Sans"/>
                <a:cs typeface="Balsamiq Sans"/>
                <a:sym typeface="Balsamiq Sans"/>
              </a:rPr>
              <a:t> « Cảm ơn Mèo con nhé, tôi không ăn được cá đâu ».</a:t>
            </a:r>
          </a:p>
          <a:p>
            <a:pPr algn="ctr">
              <a:lnSpc>
                <a:spcPts val="3657"/>
              </a:lnSpc>
            </a:pPr>
            <a:r>
              <a:rPr lang="en-US" sz="2438">
                <a:solidFill>
                  <a:srgbClr val="000000"/>
                </a:solidFill>
                <a:latin typeface="Balsamiq Sans"/>
                <a:ea typeface="Balsamiq Sans"/>
                <a:cs typeface="Balsamiq Sans"/>
                <a:sym typeface="Balsamiq Sans"/>
              </a:rPr>
              <a:t>  Thỏ lại tiếp tục bước đi, những bước đi nặng nề vì mệt và đói. Mêt quá, Thỏ con ngồi nghĩ dưới gốc cây và bật khóc : Hu...hu...</a:t>
            </a:r>
          </a:p>
          <a:p>
            <a:pPr algn="ctr">
              <a:lnSpc>
                <a:spcPts val="3657"/>
              </a:lnSpc>
            </a:pPr>
            <a:r>
              <a:rPr lang="en-US" sz="2438">
                <a:solidFill>
                  <a:srgbClr val="000000"/>
                </a:solidFill>
                <a:latin typeface="Balsamiq Sans"/>
                <a:ea typeface="Balsamiq Sans"/>
                <a:cs typeface="Balsamiq Sans"/>
                <a:sym typeface="Balsamiq Sans"/>
              </a:rPr>
              <a:t>    Vừa lúc đó Dê con xách làn rau đi qua. Dê mời Thỏ con hai củ cà rốt. Thỏ con mừng rỡ cám ơn Dê con và chú ăn cà rốt một cách ngon lành.</a:t>
            </a:r>
          </a:p>
          <a:p>
            <a:pPr algn="ctr">
              <a:lnSpc>
                <a:spcPts val="3657"/>
              </a:lnSpc>
            </a:pPr>
            <a:endParaRPr lang="en-US" sz="2438">
              <a:solidFill>
                <a:srgbClr val="000000"/>
              </a:solidFill>
              <a:latin typeface="Balsamiq Sans"/>
              <a:ea typeface="Balsamiq Sans"/>
              <a:cs typeface="Balsamiq Sans"/>
              <a:sym typeface="Balsamiq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F9FF"/>
        </a:solidFill>
        <a:effectLst/>
      </p:bgPr>
    </p:bg>
    <p:spTree>
      <p:nvGrpSpPr>
        <p:cNvPr id="1" name=""/>
        <p:cNvGrpSpPr/>
        <p:nvPr/>
      </p:nvGrpSpPr>
      <p:grpSpPr>
        <a:xfrm>
          <a:off x="0" y="0"/>
          <a:ext cx="0" cy="0"/>
          <a:chOff x="0" y="0"/>
          <a:chExt cx="0" cy="0"/>
        </a:xfrm>
      </p:grpSpPr>
      <p:sp>
        <p:nvSpPr>
          <p:cNvPr id="2" name="Freeform 2"/>
          <p:cNvSpPr/>
          <p:nvPr/>
        </p:nvSpPr>
        <p:spPr>
          <a:xfrm>
            <a:off x="14978765" y="5143500"/>
            <a:ext cx="3598656" cy="3288272"/>
          </a:xfrm>
          <a:custGeom>
            <a:avLst/>
            <a:gdLst/>
            <a:ahLst/>
            <a:cxnLst/>
            <a:rect l="l" t="t" r="r" b="b"/>
            <a:pathLst>
              <a:path w="3598656" h="3288272">
                <a:moveTo>
                  <a:pt x="0" y="0"/>
                </a:moveTo>
                <a:lnTo>
                  <a:pt x="3598656" y="0"/>
                </a:lnTo>
                <a:lnTo>
                  <a:pt x="3598656" y="3288272"/>
                </a:lnTo>
                <a:lnTo>
                  <a:pt x="0" y="32882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15900" y="6869736"/>
            <a:ext cx="18849437" cy="7634022"/>
          </a:xfrm>
          <a:custGeom>
            <a:avLst/>
            <a:gdLst/>
            <a:ahLst/>
            <a:cxnLst/>
            <a:rect l="l" t="t" r="r" b="b"/>
            <a:pathLst>
              <a:path w="18849437" h="7634022">
                <a:moveTo>
                  <a:pt x="0" y="0"/>
                </a:moveTo>
                <a:lnTo>
                  <a:pt x="18849437" y="0"/>
                </a:lnTo>
                <a:lnTo>
                  <a:pt x="18849437" y="7634022"/>
                </a:lnTo>
                <a:lnTo>
                  <a:pt x="0" y="76340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6001957" y="-3228097"/>
            <a:ext cx="20980721" cy="7448156"/>
          </a:xfrm>
          <a:custGeom>
            <a:avLst/>
            <a:gdLst/>
            <a:ahLst/>
            <a:cxnLst/>
            <a:rect l="l" t="t" r="r" b="b"/>
            <a:pathLst>
              <a:path w="20980721" h="7448156">
                <a:moveTo>
                  <a:pt x="0" y="0"/>
                </a:moveTo>
                <a:lnTo>
                  <a:pt x="20980722" y="0"/>
                </a:lnTo>
                <a:lnTo>
                  <a:pt x="20980722" y="7448156"/>
                </a:lnTo>
                <a:lnTo>
                  <a:pt x="0" y="74481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613818" y="-256414"/>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4089716" y="4220059"/>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5774314" y="1673007"/>
            <a:ext cx="7839504" cy="2880005"/>
          </a:xfrm>
          <a:prstGeom prst="rect">
            <a:avLst/>
          </a:prstGeom>
        </p:spPr>
        <p:txBody>
          <a:bodyPr wrap="square" lIns="0" tIns="0" rIns="0" bIns="0" rtlCol="0" anchor="t">
            <a:spAutoFit/>
          </a:bodyPr>
          <a:lstStyle/>
          <a:p>
            <a:pPr algn="ctr">
              <a:lnSpc>
                <a:spcPts val="7594"/>
              </a:lnSpc>
            </a:pPr>
            <a:endParaRPr dirty="0"/>
          </a:p>
          <a:p>
            <a:pPr algn="ctr">
              <a:lnSpc>
                <a:spcPts val="7594"/>
              </a:lnSpc>
              <a:spcBef>
                <a:spcPct val="0"/>
              </a:spcBef>
            </a:pPr>
            <a:r>
              <a:rPr lang="en-US" sz="5424" dirty="0">
                <a:solidFill>
                  <a:srgbClr val="000000"/>
                </a:solidFill>
                <a:latin typeface="Times New Roman"/>
                <a:ea typeface="Times New Roman"/>
                <a:cs typeface="Times New Roman"/>
                <a:sym typeface="Times New Roman"/>
              </a:rPr>
              <a:t>+ </a:t>
            </a:r>
            <a:r>
              <a:rPr lang="en-US" sz="5424" dirty="0" err="1">
                <a:solidFill>
                  <a:srgbClr val="000000"/>
                </a:solidFill>
                <a:latin typeface="Times New Roman"/>
                <a:ea typeface="Times New Roman"/>
                <a:cs typeface="Times New Roman"/>
                <a:sym typeface="Times New Roman"/>
              </a:rPr>
              <a:t>Hỏi</a:t>
            </a:r>
            <a:r>
              <a:rPr lang="en-US" sz="5424" dirty="0">
                <a:solidFill>
                  <a:srgbClr val="000000"/>
                </a:solidFill>
                <a:latin typeface="Times New Roman"/>
                <a:ea typeface="Times New Roman"/>
                <a:cs typeface="Times New Roman"/>
                <a:sym typeface="Times New Roman"/>
              </a:rPr>
              <a:t> </a:t>
            </a:r>
            <a:r>
              <a:rPr lang="en-US" sz="5424" dirty="0" err="1">
                <a:solidFill>
                  <a:srgbClr val="000000"/>
                </a:solidFill>
                <a:latin typeface="Times New Roman"/>
                <a:ea typeface="Times New Roman"/>
                <a:cs typeface="Times New Roman"/>
                <a:sym typeface="Times New Roman"/>
              </a:rPr>
              <a:t>tre</a:t>
            </a:r>
            <a:r>
              <a:rPr lang="en-US" sz="5424" dirty="0">
                <a:solidFill>
                  <a:srgbClr val="000000"/>
                </a:solidFill>
                <a:latin typeface="Times New Roman"/>
                <a:ea typeface="Times New Roman"/>
                <a:cs typeface="Times New Roman"/>
                <a:sym typeface="Times New Roman"/>
              </a:rPr>
              <a:t>̉ </a:t>
            </a:r>
            <a:r>
              <a:rPr lang="en-US" sz="5424" dirty="0" err="1">
                <a:solidFill>
                  <a:srgbClr val="000000"/>
                </a:solidFill>
                <a:latin typeface="Times New Roman"/>
                <a:ea typeface="Times New Roman"/>
                <a:cs typeface="Times New Roman"/>
                <a:sym typeface="Times New Roman"/>
              </a:rPr>
              <a:t>tên</a:t>
            </a:r>
            <a:r>
              <a:rPr lang="en-US" sz="5424" dirty="0">
                <a:solidFill>
                  <a:srgbClr val="000000"/>
                </a:solidFill>
                <a:latin typeface="Times New Roman"/>
                <a:ea typeface="Times New Roman"/>
                <a:cs typeface="Times New Roman"/>
                <a:sym typeface="Times New Roman"/>
              </a:rPr>
              <a:t> </a:t>
            </a:r>
            <a:r>
              <a:rPr lang="en-US" sz="5424" dirty="0" err="1">
                <a:solidFill>
                  <a:srgbClr val="000000"/>
                </a:solidFill>
                <a:latin typeface="Times New Roman"/>
                <a:ea typeface="Times New Roman"/>
                <a:cs typeface="Times New Roman"/>
                <a:sym typeface="Times New Roman"/>
              </a:rPr>
              <a:t>câu</a:t>
            </a:r>
            <a:r>
              <a:rPr lang="en-US" sz="5424" dirty="0">
                <a:solidFill>
                  <a:srgbClr val="000000"/>
                </a:solidFill>
                <a:latin typeface="Times New Roman"/>
                <a:ea typeface="Times New Roman"/>
                <a:cs typeface="Times New Roman"/>
                <a:sym typeface="Times New Roman"/>
              </a:rPr>
              <a:t> </a:t>
            </a:r>
            <a:r>
              <a:rPr lang="en-US" sz="5424" dirty="0" err="1">
                <a:solidFill>
                  <a:srgbClr val="000000"/>
                </a:solidFill>
                <a:latin typeface="Times New Roman"/>
                <a:ea typeface="Times New Roman"/>
                <a:cs typeface="Times New Roman"/>
                <a:sym typeface="Times New Roman"/>
              </a:rPr>
              <a:t>truyện</a:t>
            </a:r>
            <a:r>
              <a:rPr lang="en-US" sz="5424" dirty="0">
                <a:solidFill>
                  <a:srgbClr val="000000"/>
                </a:solidFill>
                <a:latin typeface="Times New Roman"/>
                <a:ea typeface="Times New Roman"/>
                <a:cs typeface="Times New Roman"/>
                <a:sym typeface="Times New Roman"/>
              </a:rPr>
              <a:t>.</a:t>
            </a:r>
          </a:p>
          <a:p>
            <a:pPr algn="ctr">
              <a:lnSpc>
                <a:spcPts val="7594"/>
              </a:lnSpc>
              <a:spcBef>
                <a:spcPct val="0"/>
              </a:spcBef>
            </a:pPr>
            <a:endParaRPr lang="en-US" sz="5424" dirty="0">
              <a:solidFill>
                <a:srgbClr val="000000"/>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F9FF"/>
        </a:solidFill>
        <a:effectLst/>
      </p:bgPr>
    </p:bg>
    <p:spTree>
      <p:nvGrpSpPr>
        <p:cNvPr id="1" name=""/>
        <p:cNvGrpSpPr/>
        <p:nvPr/>
      </p:nvGrpSpPr>
      <p:grpSpPr>
        <a:xfrm>
          <a:off x="0" y="0"/>
          <a:ext cx="0" cy="0"/>
          <a:chOff x="0" y="0"/>
          <a:chExt cx="0" cy="0"/>
        </a:xfrm>
      </p:grpSpPr>
      <p:sp>
        <p:nvSpPr>
          <p:cNvPr id="2" name="Freeform 2"/>
          <p:cNvSpPr/>
          <p:nvPr/>
        </p:nvSpPr>
        <p:spPr>
          <a:xfrm>
            <a:off x="14978765" y="5143500"/>
            <a:ext cx="3598656" cy="3288272"/>
          </a:xfrm>
          <a:custGeom>
            <a:avLst/>
            <a:gdLst/>
            <a:ahLst/>
            <a:cxnLst/>
            <a:rect l="l" t="t" r="r" b="b"/>
            <a:pathLst>
              <a:path w="3598656" h="3288272">
                <a:moveTo>
                  <a:pt x="0" y="0"/>
                </a:moveTo>
                <a:lnTo>
                  <a:pt x="3598656" y="0"/>
                </a:lnTo>
                <a:lnTo>
                  <a:pt x="3598656" y="3288272"/>
                </a:lnTo>
                <a:lnTo>
                  <a:pt x="0" y="32882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15900" y="6869736"/>
            <a:ext cx="18849437" cy="7634022"/>
          </a:xfrm>
          <a:custGeom>
            <a:avLst/>
            <a:gdLst/>
            <a:ahLst/>
            <a:cxnLst/>
            <a:rect l="l" t="t" r="r" b="b"/>
            <a:pathLst>
              <a:path w="18849437" h="7634022">
                <a:moveTo>
                  <a:pt x="0" y="0"/>
                </a:moveTo>
                <a:lnTo>
                  <a:pt x="18849437" y="0"/>
                </a:lnTo>
                <a:lnTo>
                  <a:pt x="18849437" y="7634022"/>
                </a:lnTo>
                <a:lnTo>
                  <a:pt x="0" y="76340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6001957" y="-3228097"/>
            <a:ext cx="20980721" cy="7448156"/>
          </a:xfrm>
          <a:custGeom>
            <a:avLst/>
            <a:gdLst/>
            <a:ahLst/>
            <a:cxnLst/>
            <a:rect l="l" t="t" r="r" b="b"/>
            <a:pathLst>
              <a:path w="20980721" h="7448156">
                <a:moveTo>
                  <a:pt x="0" y="0"/>
                </a:moveTo>
                <a:lnTo>
                  <a:pt x="20980722" y="0"/>
                </a:lnTo>
                <a:lnTo>
                  <a:pt x="20980722" y="7448156"/>
                </a:lnTo>
                <a:lnTo>
                  <a:pt x="0" y="74481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613818" y="-256414"/>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4089716" y="4220059"/>
            <a:ext cx="5685937" cy="3200972"/>
          </a:xfrm>
          <a:custGeom>
            <a:avLst/>
            <a:gdLst/>
            <a:ahLst/>
            <a:cxnLst/>
            <a:rect l="l" t="t" r="r" b="b"/>
            <a:pathLst>
              <a:path w="5685937" h="3200972">
                <a:moveTo>
                  <a:pt x="0" y="0"/>
                </a:moveTo>
                <a:lnTo>
                  <a:pt x="5685937" y="0"/>
                </a:lnTo>
                <a:lnTo>
                  <a:pt x="5685937" y="3200972"/>
                </a:lnTo>
                <a:lnTo>
                  <a:pt x="0" y="3200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5795065" y="3823183"/>
            <a:ext cx="7818753" cy="65883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Cô</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kê</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lần</a:t>
            </a:r>
            <a:r>
              <a:rPr lang="en-US" sz="3999" dirty="0">
                <a:solidFill>
                  <a:srgbClr val="000000"/>
                </a:solidFill>
                <a:latin typeface="Times New Roman"/>
                <a:ea typeface="Times New Roman"/>
                <a:cs typeface="Times New Roman"/>
                <a:sym typeface="Times New Roman"/>
              </a:rPr>
              <a:t> 2 </a:t>
            </a:r>
            <a:r>
              <a:rPr lang="en-US" sz="3999" dirty="0" err="1">
                <a:solidFill>
                  <a:srgbClr val="000000"/>
                </a:solidFill>
                <a:latin typeface="Times New Roman"/>
                <a:ea typeface="Times New Roman"/>
                <a:cs typeface="Times New Roman"/>
                <a:sym typeface="Times New Roman"/>
              </a:rPr>
              <a:t>bằng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tranh</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minh</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họa</a:t>
            </a:r>
            <a:r>
              <a:rPr lang="en-US" sz="3999" dirty="0">
                <a:solidFill>
                  <a:srgbClr val="000000"/>
                </a:solidFill>
                <a:latin typeface="Times New Roman"/>
                <a:ea typeface="Times New Roman"/>
                <a:cs typeface="Times New Roman"/>
                <a:sym typeface="Times New Roman"/>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sp>
      <p:sp>
        <p:nvSpPr>
          <p:cNvPr id="3" name="Freeform 3"/>
          <p:cNvSpPr/>
          <p:nvPr/>
        </p:nvSpPr>
        <p:spPr>
          <a:xfrm>
            <a:off x="3152831" y="8287143"/>
            <a:ext cx="3170400" cy="2132815"/>
          </a:xfrm>
          <a:custGeom>
            <a:avLst/>
            <a:gdLst/>
            <a:ahLst/>
            <a:cxnLst/>
            <a:rect l="l" t="t" r="r" b="b"/>
            <a:pathLst>
              <a:path w="3170400" h="2132815">
                <a:moveTo>
                  <a:pt x="0" y="0"/>
                </a:moveTo>
                <a:lnTo>
                  <a:pt x="3170400" y="0"/>
                </a:lnTo>
                <a:lnTo>
                  <a:pt x="3170400" y="2132814"/>
                </a:lnTo>
                <a:lnTo>
                  <a:pt x="0" y="2132814"/>
                </a:lnTo>
                <a:lnTo>
                  <a:pt x="0" y="0"/>
                </a:lnTo>
                <a:close/>
              </a:path>
            </a:pathLst>
          </a:custGeom>
          <a:blipFill>
            <a:blip r:embed="rId3"/>
            <a:stretch>
              <a:fillRect/>
            </a:stretch>
          </a:blipFill>
        </p:spPr>
      </p:sp>
      <p:sp>
        <p:nvSpPr>
          <p:cNvPr id="4" name="Freeform 4"/>
          <p:cNvSpPr/>
          <p:nvPr/>
        </p:nvSpPr>
        <p:spPr>
          <a:xfrm>
            <a:off x="-257794" y="7358281"/>
            <a:ext cx="4261363" cy="2928719"/>
          </a:xfrm>
          <a:custGeom>
            <a:avLst/>
            <a:gdLst/>
            <a:ahLst/>
            <a:cxnLst/>
            <a:rect l="l" t="t" r="r" b="b"/>
            <a:pathLst>
              <a:path w="4261363" h="2928719">
                <a:moveTo>
                  <a:pt x="0" y="0"/>
                </a:moveTo>
                <a:lnTo>
                  <a:pt x="4261363" y="0"/>
                </a:lnTo>
                <a:lnTo>
                  <a:pt x="4261363" y="2928719"/>
                </a:lnTo>
                <a:lnTo>
                  <a:pt x="0" y="2928719"/>
                </a:lnTo>
                <a:lnTo>
                  <a:pt x="0" y="0"/>
                </a:lnTo>
                <a:close/>
              </a:path>
            </a:pathLst>
          </a:custGeom>
          <a:blipFill>
            <a:blip r:embed="rId4"/>
            <a:stretch>
              <a:fillRect/>
            </a:stretch>
          </a:blipFill>
        </p:spPr>
      </p:sp>
      <p:sp>
        <p:nvSpPr>
          <p:cNvPr id="5" name="Freeform 5"/>
          <p:cNvSpPr/>
          <p:nvPr/>
        </p:nvSpPr>
        <p:spPr>
          <a:xfrm>
            <a:off x="11821847" y="8534103"/>
            <a:ext cx="3342747" cy="1829394"/>
          </a:xfrm>
          <a:custGeom>
            <a:avLst/>
            <a:gdLst/>
            <a:ahLst/>
            <a:cxnLst/>
            <a:rect l="l" t="t" r="r" b="b"/>
            <a:pathLst>
              <a:path w="3342747" h="1829394">
                <a:moveTo>
                  <a:pt x="0" y="0"/>
                </a:moveTo>
                <a:lnTo>
                  <a:pt x="3342747" y="0"/>
                </a:lnTo>
                <a:lnTo>
                  <a:pt x="3342747" y="1829394"/>
                </a:lnTo>
                <a:lnTo>
                  <a:pt x="0" y="1829394"/>
                </a:lnTo>
                <a:lnTo>
                  <a:pt x="0" y="0"/>
                </a:lnTo>
                <a:close/>
              </a:path>
            </a:pathLst>
          </a:custGeom>
          <a:blipFill>
            <a:blip r:embed="rId5"/>
            <a:stretch>
              <a:fillRect/>
            </a:stretch>
          </a:blipFill>
        </p:spPr>
      </p:sp>
      <p:sp>
        <p:nvSpPr>
          <p:cNvPr id="6" name="Freeform 6"/>
          <p:cNvSpPr/>
          <p:nvPr/>
        </p:nvSpPr>
        <p:spPr>
          <a:xfrm>
            <a:off x="14338259" y="7358281"/>
            <a:ext cx="4261363" cy="2928719"/>
          </a:xfrm>
          <a:custGeom>
            <a:avLst/>
            <a:gdLst/>
            <a:ahLst/>
            <a:cxnLst/>
            <a:rect l="l" t="t" r="r" b="b"/>
            <a:pathLst>
              <a:path w="4261363" h="2928719">
                <a:moveTo>
                  <a:pt x="0" y="0"/>
                </a:moveTo>
                <a:lnTo>
                  <a:pt x="4261364" y="0"/>
                </a:lnTo>
                <a:lnTo>
                  <a:pt x="4261364" y="2928719"/>
                </a:lnTo>
                <a:lnTo>
                  <a:pt x="0" y="2928719"/>
                </a:lnTo>
                <a:lnTo>
                  <a:pt x="0" y="0"/>
                </a:lnTo>
                <a:close/>
              </a:path>
            </a:pathLst>
          </a:custGeom>
          <a:blipFill>
            <a:blip r:embed="rId4"/>
            <a:stretch>
              <a:fillRect/>
            </a:stretch>
          </a:blipFill>
        </p:spPr>
      </p:sp>
      <p:sp>
        <p:nvSpPr>
          <p:cNvPr id="7" name="Freeform 7"/>
          <p:cNvSpPr/>
          <p:nvPr/>
        </p:nvSpPr>
        <p:spPr>
          <a:xfrm>
            <a:off x="15164594" y="645730"/>
            <a:ext cx="3657600" cy="1868701"/>
          </a:xfrm>
          <a:custGeom>
            <a:avLst/>
            <a:gdLst/>
            <a:ahLst/>
            <a:cxnLst/>
            <a:rect l="l" t="t" r="r" b="b"/>
            <a:pathLst>
              <a:path w="3657600" h="1868701">
                <a:moveTo>
                  <a:pt x="0" y="0"/>
                </a:moveTo>
                <a:lnTo>
                  <a:pt x="3657600" y="0"/>
                </a:lnTo>
                <a:lnTo>
                  <a:pt x="3657600" y="1868701"/>
                </a:lnTo>
                <a:lnTo>
                  <a:pt x="0" y="1868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854845" y="1112905"/>
            <a:ext cx="5486400" cy="2803052"/>
          </a:xfrm>
          <a:custGeom>
            <a:avLst/>
            <a:gdLst/>
            <a:ahLst/>
            <a:cxnLst/>
            <a:rect l="l" t="t" r="r" b="b"/>
            <a:pathLst>
              <a:path w="5486400" h="2803052">
                <a:moveTo>
                  <a:pt x="0" y="0"/>
                </a:moveTo>
                <a:lnTo>
                  <a:pt x="5486400" y="0"/>
                </a:lnTo>
                <a:lnTo>
                  <a:pt x="5486400" y="2803052"/>
                </a:lnTo>
                <a:lnTo>
                  <a:pt x="0" y="28030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9" name="Group 9"/>
          <p:cNvGrpSpPr/>
          <p:nvPr/>
        </p:nvGrpSpPr>
        <p:grpSpPr>
          <a:xfrm>
            <a:off x="4113071" y="2076281"/>
            <a:ext cx="5390642" cy="2149376"/>
            <a:chOff x="0" y="0"/>
            <a:chExt cx="2038505" cy="812800"/>
          </a:xfrm>
        </p:grpSpPr>
        <p:sp>
          <p:nvSpPr>
            <p:cNvPr id="10" name="Freeform 10"/>
            <p:cNvSpPr/>
            <p:nvPr/>
          </p:nvSpPr>
          <p:spPr>
            <a:xfrm>
              <a:off x="0" y="0"/>
              <a:ext cx="2038505" cy="812800"/>
            </a:xfrm>
            <a:custGeom>
              <a:avLst/>
              <a:gdLst/>
              <a:ahLst/>
              <a:cxnLst/>
              <a:rect l="l" t="t" r="r" b="b"/>
              <a:pathLst>
                <a:path w="2038505" h="812800">
                  <a:moveTo>
                    <a:pt x="1019252" y="0"/>
                  </a:moveTo>
                  <a:cubicBezTo>
                    <a:pt x="456335" y="0"/>
                    <a:pt x="0" y="181951"/>
                    <a:pt x="0" y="406400"/>
                  </a:cubicBezTo>
                  <a:cubicBezTo>
                    <a:pt x="0" y="630849"/>
                    <a:pt x="456335" y="812800"/>
                    <a:pt x="1019252" y="812800"/>
                  </a:cubicBezTo>
                  <a:cubicBezTo>
                    <a:pt x="1582170" y="812800"/>
                    <a:pt x="2038505" y="630849"/>
                    <a:pt x="2038505" y="406400"/>
                  </a:cubicBezTo>
                  <a:cubicBezTo>
                    <a:pt x="2038505" y="181951"/>
                    <a:pt x="1582170" y="0"/>
                    <a:pt x="1019252" y="0"/>
                  </a:cubicBezTo>
                  <a:close/>
                </a:path>
              </a:pathLst>
            </a:custGeom>
            <a:solidFill>
              <a:srgbClr val="FFFFFF"/>
            </a:solidFill>
            <a:ln w="38100" cap="sq">
              <a:solidFill>
                <a:srgbClr val="000000"/>
              </a:solidFill>
              <a:prstDash val="solid"/>
              <a:miter/>
            </a:ln>
          </p:spPr>
        </p:sp>
        <p:sp>
          <p:nvSpPr>
            <p:cNvPr id="11" name="TextBox 11"/>
            <p:cNvSpPr txBox="1"/>
            <p:nvPr/>
          </p:nvSpPr>
          <p:spPr>
            <a:xfrm>
              <a:off x="191110" y="38100"/>
              <a:ext cx="1656285" cy="69850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2847354" y="430380"/>
            <a:ext cx="3255336" cy="1884025"/>
          </a:xfrm>
          <a:custGeom>
            <a:avLst/>
            <a:gdLst/>
            <a:ahLst/>
            <a:cxnLst/>
            <a:rect l="l" t="t" r="r" b="b"/>
            <a:pathLst>
              <a:path w="3255336" h="1884025">
                <a:moveTo>
                  <a:pt x="0" y="0"/>
                </a:moveTo>
                <a:lnTo>
                  <a:pt x="3255335" y="0"/>
                </a:lnTo>
                <a:lnTo>
                  <a:pt x="3255335" y="1884026"/>
                </a:lnTo>
                <a:lnTo>
                  <a:pt x="0" y="1884026"/>
                </a:lnTo>
                <a:lnTo>
                  <a:pt x="0" y="0"/>
                </a:lnTo>
                <a:close/>
              </a:path>
            </a:pathLst>
          </a:custGeom>
          <a:blipFill>
            <a:blip r:embed="rId8"/>
            <a:stretch>
              <a:fillRect/>
            </a:stretch>
          </a:blipFill>
        </p:spPr>
      </p:sp>
      <p:sp>
        <p:nvSpPr>
          <p:cNvPr id="13" name="Freeform 13"/>
          <p:cNvSpPr/>
          <p:nvPr/>
        </p:nvSpPr>
        <p:spPr>
          <a:xfrm>
            <a:off x="12077135" y="616599"/>
            <a:ext cx="1873677" cy="1897832"/>
          </a:xfrm>
          <a:custGeom>
            <a:avLst/>
            <a:gdLst/>
            <a:ahLst/>
            <a:cxnLst/>
            <a:rect l="l" t="t" r="r" b="b"/>
            <a:pathLst>
              <a:path w="1873677" h="1897832">
                <a:moveTo>
                  <a:pt x="0" y="0"/>
                </a:moveTo>
                <a:lnTo>
                  <a:pt x="1873677" y="0"/>
                </a:lnTo>
                <a:lnTo>
                  <a:pt x="1873677" y="1897832"/>
                </a:lnTo>
                <a:lnTo>
                  <a:pt x="0" y="18978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p:cNvSpPr/>
          <p:nvPr/>
        </p:nvSpPr>
        <p:spPr>
          <a:xfrm>
            <a:off x="9503713" y="734661"/>
            <a:ext cx="2318134" cy="1341620"/>
          </a:xfrm>
          <a:custGeom>
            <a:avLst/>
            <a:gdLst/>
            <a:ahLst/>
            <a:cxnLst/>
            <a:rect l="l" t="t" r="r" b="b"/>
            <a:pathLst>
              <a:path w="2318134" h="1341620">
                <a:moveTo>
                  <a:pt x="0" y="0"/>
                </a:moveTo>
                <a:lnTo>
                  <a:pt x="2318134" y="0"/>
                </a:lnTo>
                <a:lnTo>
                  <a:pt x="2318134" y="1341620"/>
                </a:lnTo>
                <a:lnTo>
                  <a:pt x="0" y="1341620"/>
                </a:lnTo>
                <a:lnTo>
                  <a:pt x="0" y="0"/>
                </a:lnTo>
                <a:close/>
              </a:path>
            </a:pathLst>
          </a:custGeom>
          <a:blipFill>
            <a:blip r:embed="rId8"/>
            <a:stretch>
              <a:fillRect/>
            </a:stretch>
          </a:blipFill>
        </p:spPr>
      </p:sp>
      <p:sp>
        <p:nvSpPr>
          <p:cNvPr id="15" name="Freeform 15"/>
          <p:cNvSpPr/>
          <p:nvPr/>
        </p:nvSpPr>
        <p:spPr>
          <a:xfrm flipH="1">
            <a:off x="3277852" y="3915957"/>
            <a:ext cx="2394339" cy="4114800"/>
          </a:xfrm>
          <a:custGeom>
            <a:avLst/>
            <a:gdLst/>
            <a:ahLst/>
            <a:cxnLst/>
            <a:rect l="l" t="t" r="r" b="b"/>
            <a:pathLst>
              <a:path w="2394339" h="4114800">
                <a:moveTo>
                  <a:pt x="2394339" y="0"/>
                </a:moveTo>
                <a:lnTo>
                  <a:pt x="0" y="0"/>
                </a:lnTo>
                <a:lnTo>
                  <a:pt x="0" y="4114800"/>
                </a:lnTo>
                <a:lnTo>
                  <a:pt x="2394339" y="4114800"/>
                </a:lnTo>
                <a:lnTo>
                  <a:pt x="2394339"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6" name="Freeform 16"/>
          <p:cNvSpPr/>
          <p:nvPr/>
        </p:nvSpPr>
        <p:spPr>
          <a:xfrm>
            <a:off x="11392588" y="1818511"/>
            <a:ext cx="5037533" cy="4194891"/>
          </a:xfrm>
          <a:custGeom>
            <a:avLst/>
            <a:gdLst/>
            <a:ahLst/>
            <a:cxnLst/>
            <a:rect l="l" t="t" r="r" b="b"/>
            <a:pathLst>
              <a:path w="5037533" h="4194891">
                <a:moveTo>
                  <a:pt x="0" y="0"/>
                </a:moveTo>
                <a:lnTo>
                  <a:pt x="5037533" y="0"/>
                </a:lnTo>
                <a:lnTo>
                  <a:pt x="5037533" y="4194891"/>
                </a:lnTo>
                <a:lnTo>
                  <a:pt x="0" y="419489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a:off x="9503713" y="5727155"/>
            <a:ext cx="2444140" cy="2303602"/>
          </a:xfrm>
          <a:custGeom>
            <a:avLst/>
            <a:gdLst/>
            <a:ahLst/>
            <a:cxnLst/>
            <a:rect l="l" t="t" r="r" b="b"/>
            <a:pathLst>
              <a:path w="2444140" h="2303602">
                <a:moveTo>
                  <a:pt x="0" y="0"/>
                </a:moveTo>
                <a:lnTo>
                  <a:pt x="2444140" y="0"/>
                </a:lnTo>
                <a:lnTo>
                  <a:pt x="2444140" y="2303602"/>
                </a:lnTo>
                <a:lnTo>
                  <a:pt x="0" y="230360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Freeform 18"/>
          <p:cNvSpPr/>
          <p:nvPr/>
        </p:nvSpPr>
        <p:spPr>
          <a:xfrm rot="-5335329">
            <a:off x="8382855" y="6630014"/>
            <a:ext cx="957232" cy="1810368"/>
          </a:xfrm>
          <a:custGeom>
            <a:avLst/>
            <a:gdLst/>
            <a:ahLst/>
            <a:cxnLst/>
            <a:rect l="l" t="t" r="r" b="b"/>
            <a:pathLst>
              <a:path w="957232" h="1810368">
                <a:moveTo>
                  <a:pt x="0" y="0"/>
                </a:moveTo>
                <a:lnTo>
                  <a:pt x="957231" y="0"/>
                </a:lnTo>
                <a:lnTo>
                  <a:pt x="957231" y="1810368"/>
                </a:lnTo>
                <a:lnTo>
                  <a:pt x="0" y="1810368"/>
                </a:lnTo>
                <a:lnTo>
                  <a:pt x="0" y="0"/>
                </a:lnTo>
                <a:close/>
              </a:path>
            </a:pathLst>
          </a:custGeom>
          <a:blipFill>
            <a:blip r:embed="rId17"/>
            <a:stretch>
              <a:fillRect/>
            </a:stretch>
          </a:blipFill>
        </p:spPr>
      </p:sp>
      <p:sp>
        <p:nvSpPr>
          <p:cNvPr id="19" name="TextBox 19"/>
          <p:cNvSpPr txBox="1"/>
          <p:nvPr/>
        </p:nvSpPr>
        <p:spPr>
          <a:xfrm>
            <a:off x="4738031" y="2486160"/>
            <a:ext cx="4344965" cy="1429797"/>
          </a:xfrm>
          <a:prstGeom prst="rect">
            <a:avLst/>
          </a:prstGeom>
        </p:spPr>
        <p:txBody>
          <a:bodyPr lIns="0" tIns="0" rIns="0" bIns="0" rtlCol="0" anchor="t">
            <a:spAutoFit/>
          </a:bodyPr>
          <a:lstStyle/>
          <a:p>
            <a:pPr algn="ctr">
              <a:lnSpc>
                <a:spcPts val="3880"/>
              </a:lnSpc>
            </a:pPr>
            <a:r>
              <a:rPr lang="en-US" sz="2587">
                <a:solidFill>
                  <a:srgbClr val="000000"/>
                </a:solidFill>
                <a:latin typeface="Balsamiq Sans"/>
                <a:ea typeface="Balsamiq Sans"/>
                <a:cs typeface="Balsamiq Sans"/>
                <a:sym typeface="Balsamiq Sans"/>
              </a:rPr>
              <a:t>-Thỏ con nói : « Cảm ơn bạn, nhưng tôi không ăn được thóc vàng ». </a:t>
            </a:r>
          </a:p>
        </p:txBody>
      </p:sp>
      <p:sp>
        <p:nvSpPr>
          <p:cNvPr id="20" name="TextBox 20"/>
          <p:cNvSpPr txBox="1"/>
          <p:nvPr/>
        </p:nvSpPr>
        <p:spPr>
          <a:xfrm>
            <a:off x="11884850" y="3180679"/>
            <a:ext cx="3780091" cy="1209542"/>
          </a:xfrm>
          <a:prstGeom prst="rect">
            <a:avLst/>
          </a:prstGeom>
        </p:spPr>
        <p:txBody>
          <a:bodyPr lIns="0" tIns="0" rIns="0" bIns="0" rtlCol="0" anchor="t">
            <a:spAutoFit/>
          </a:bodyPr>
          <a:lstStyle/>
          <a:p>
            <a:pPr algn="ctr">
              <a:lnSpc>
                <a:spcPts val="3220"/>
              </a:lnSpc>
              <a:spcBef>
                <a:spcPct val="0"/>
              </a:spcBef>
            </a:pPr>
            <a:r>
              <a:rPr lang="en-US" sz="2300">
                <a:solidFill>
                  <a:srgbClr val="000000"/>
                </a:solidFill>
                <a:latin typeface="Balsamiq Sans"/>
                <a:ea typeface="Balsamiq Sans"/>
                <a:cs typeface="Balsamiq Sans"/>
                <a:sym typeface="Balsamiq Sans"/>
              </a:rPr>
              <a:t>-Gà Trống mời : « Bạn Thỏ ơi, tôi có nhiều thóc vàng, bạn hãy ăn cùng tôi ». </a:t>
            </a:r>
          </a:p>
        </p:txBody>
      </p:sp>
      <p:sp>
        <p:nvSpPr>
          <p:cNvPr id="21" name="TextBox 21"/>
          <p:cNvSpPr txBox="1"/>
          <p:nvPr/>
        </p:nvSpPr>
        <p:spPr>
          <a:xfrm>
            <a:off x="5905055" y="7973607"/>
            <a:ext cx="6901454" cy="1893019"/>
          </a:xfrm>
          <a:prstGeom prst="rect">
            <a:avLst/>
          </a:prstGeom>
        </p:spPr>
        <p:txBody>
          <a:bodyPr lIns="0" tIns="0" rIns="0" bIns="0" rtlCol="0" anchor="t">
            <a:spAutoFit/>
          </a:bodyPr>
          <a:lstStyle/>
          <a:p>
            <a:pPr algn="ctr">
              <a:lnSpc>
                <a:spcPts val="3810"/>
              </a:lnSpc>
              <a:spcBef>
                <a:spcPct val="0"/>
              </a:spcBef>
            </a:pPr>
            <a:r>
              <a:rPr lang="en-US" sz="2721">
                <a:solidFill>
                  <a:srgbClr val="000000"/>
                </a:solidFill>
                <a:latin typeface="Balsamiq Sans"/>
                <a:ea typeface="Balsamiq Sans"/>
                <a:cs typeface="Balsamiq Sans"/>
                <a:sym typeface="Balsamiq Sans"/>
              </a:rPr>
              <a:t>Vào một buổi sáng mùa xuân, Thỏ con đi lang thang trong rừng. Thỏ đi mãi, đi mãi mà chẳng tìm được cái gì để ăn .</a:t>
            </a:r>
          </a:p>
          <a:p>
            <a:pPr algn="ctr">
              <a:lnSpc>
                <a:spcPts val="3810"/>
              </a:lnSpc>
              <a:spcBef>
                <a:spcPct val="0"/>
              </a:spcBef>
            </a:pPr>
            <a:r>
              <a:rPr lang="en-US" sz="2721">
                <a:solidFill>
                  <a:srgbClr val="000000"/>
                </a:solidFill>
                <a:latin typeface="Balsamiq Sans"/>
                <a:ea typeface="Balsamiq Sans"/>
                <a:cs typeface="Balsamiq Sans"/>
                <a:sym typeface="Balsamiq Sans"/>
              </a:rPr>
              <a:t> Thỏ gặp Gà Trống đang mổ thóc.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sp>
      <p:sp>
        <p:nvSpPr>
          <p:cNvPr id="3" name="Freeform 3"/>
          <p:cNvSpPr/>
          <p:nvPr/>
        </p:nvSpPr>
        <p:spPr>
          <a:xfrm>
            <a:off x="2847354" y="8822641"/>
            <a:ext cx="3170400" cy="2132815"/>
          </a:xfrm>
          <a:custGeom>
            <a:avLst/>
            <a:gdLst/>
            <a:ahLst/>
            <a:cxnLst/>
            <a:rect l="l" t="t" r="r" b="b"/>
            <a:pathLst>
              <a:path w="3170400" h="2132815">
                <a:moveTo>
                  <a:pt x="0" y="0"/>
                </a:moveTo>
                <a:lnTo>
                  <a:pt x="3170400" y="0"/>
                </a:lnTo>
                <a:lnTo>
                  <a:pt x="3170400" y="2132814"/>
                </a:lnTo>
                <a:lnTo>
                  <a:pt x="0" y="2132814"/>
                </a:lnTo>
                <a:lnTo>
                  <a:pt x="0" y="0"/>
                </a:lnTo>
                <a:close/>
              </a:path>
            </a:pathLst>
          </a:custGeom>
          <a:blipFill>
            <a:blip r:embed="rId3"/>
            <a:stretch>
              <a:fillRect/>
            </a:stretch>
          </a:blipFill>
        </p:spPr>
      </p:sp>
      <p:sp>
        <p:nvSpPr>
          <p:cNvPr id="4" name="Freeform 4"/>
          <p:cNvSpPr/>
          <p:nvPr/>
        </p:nvSpPr>
        <p:spPr>
          <a:xfrm>
            <a:off x="-257794" y="7358281"/>
            <a:ext cx="4261363" cy="2928719"/>
          </a:xfrm>
          <a:custGeom>
            <a:avLst/>
            <a:gdLst/>
            <a:ahLst/>
            <a:cxnLst/>
            <a:rect l="l" t="t" r="r" b="b"/>
            <a:pathLst>
              <a:path w="4261363" h="2928719">
                <a:moveTo>
                  <a:pt x="0" y="0"/>
                </a:moveTo>
                <a:lnTo>
                  <a:pt x="4261363" y="0"/>
                </a:lnTo>
                <a:lnTo>
                  <a:pt x="4261363" y="2928719"/>
                </a:lnTo>
                <a:lnTo>
                  <a:pt x="0" y="2928719"/>
                </a:lnTo>
                <a:lnTo>
                  <a:pt x="0" y="0"/>
                </a:lnTo>
                <a:close/>
              </a:path>
            </a:pathLst>
          </a:custGeom>
          <a:blipFill>
            <a:blip r:embed="rId4"/>
            <a:stretch>
              <a:fillRect/>
            </a:stretch>
          </a:blipFill>
        </p:spPr>
      </p:sp>
      <p:sp>
        <p:nvSpPr>
          <p:cNvPr id="5" name="Freeform 5"/>
          <p:cNvSpPr/>
          <p:nvPr/>
        </p:nvSpPr>
        <p:spPr>
          <a:xfrm>
            <a:off x="11821847" y="8534103"/>
            <a:ext cx="3342747" cy="1829394"/>
          </a:xfrm>
          <a:custGeom>
            <a:avLst/>
            <a:gdLst/>
            <a:ahLst/>
            <a:cxnLst/>
            <a:rect l="l" t="t" r="r" b="b"/>
            <a:pathLst>
              <a:path w="3342747" h="1829394">
                <a:moveTo>
                  <a:pt x="0" y="0"/>
                </a:moveTo>
                <a:lnTo>
                  <a:pt x="3342747" y="0"/>
                </a:lnTo>
                <a:lnTo>
                  <a:pt x="3342747" y="1829394"/>
                </a:lnTo>
                <a:lnTo>
                  <a:pt x="0" y="1829394"/>
                </a:lnTo>
                <a:lnTo>
                  <a:pt x="0" y="0"/>
                </a:lnTo>
                <a:close/>
              </a:path>
            </a:pathLst>
          </a:custGeom>
          <a:blipFill>
            <a:blip r:embed="rId5"/>
            <a:stretch>
              <a:fillRect/>
            </a:stretch>
          </a:blipFill>
        </p:spPr>
      </p:sp>
      <p:sp>
        <p:nvSpPr>
          <p:cNvPr id="6" name="Freeform 6"/>
          <p:cNvSpPr/>
          <p:nvPr/>
        </p:nvSpPr>
        <p:spPr>
          <a:xfrm>
            <a:off x="14338259" y="7358281"/>
            <a:ext cx="4261363" cy="2928719"/>
          </a:xfrm>
          <a:custGeom>
            <a:avLst/>
            <a:gdLst/>
            <a:ahLst/>
            <a:cxnLst/>
            <a:rect l="l" t="t" r="r" b="b"/>
            <a:pathLst>
              <a:path w="4261363" h="2928719">
                <a:moveTo>
                  <a:pt x="0" y="0"/>
                </a:moveTo>
                <a:lnTo>
                  <a:pt x="4261364" y="0"/>
                </a:lnTo>
                <a:lnTo>
                  <a:pt x="4261364" y="2928719"/>
                </a:lnTo>
                <a:lnTo>
                  <a:pt x="0" y="2928719"/>
                </a:lnTo>
                <a:lnTo>
                  <a:pt x="0" y="0"/>
                </a:lnTo>
                <a:close/>
              </a:path>
            </a:pathLst>
          </a:custGeom>
          <a:blipFill>
            <a:blip r:embed="rId4"/>
            <a:stretch>
              <a:fillRect/>
            </a:stretch>
          </a:blipFill>
        </p:spPr>
      </p:sp>
      <p:sp>
        <p:nvSpPr>
          <p:cNvPr id="7" name="Freeform 7"/>
          <p:cNvSpPr/>
          <p:nvPr/>
        </p:nvSpPr>
        <p:spPr>
          <a:xfrm>
            <a:off x="15164594" y="645730"/>
            <a:ext cx="3657600" cy="1868701"/>
          </a:xfrm>
          <a:custGeom>
            <a:avLst/>
            <a:gdLst/>
            <a:ahLst/>
            <a:cxnLst/>
            <a:rect l="l" t="t" r="r" b="b"/>
            <a:pathLst>
              <a:path w="3657600" h="1868701">
                <a:moveTo>
                  <a:pt x="0" y="0"/>
                </a:moveTo>
                <a:lnTo>
                  <a:pt x="3657600" y="0"/>
                </a:lnTo>
                <a:lnTo>
                  <a:pt x="3657600" y="1868701"/>
                </a:lnTo>
                <a:lnTo>
                  <a:pt x="0" y="1868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854845" y="1112905"/>
            <a:ext cx="5486400" cy="2803052"/>
          </a:xfrm>
          <a:custGeom>
            <a:avLst/>
            <a:gdLst/>
            <a:ahLst/>
            <a:cxnLst/>
            <a:rect l="l" t="t" r="r" b="b"/>
            <a:pathLst>
              <a:path w="5486400" h="2803052">
                <a:moveTo>
                  <a:pt x="0" y="0"/>
                </a:moveTo>
                <a:lnTo>
                  <a:pt x="5486400" y="0"/>
                </a:lnTo>
                <a:lnTo>
                  <a:pt x="5486400" y="2803052"/>
                </a:lnTo>
                <a:lnTo>
                  <a:pt x="0" y="28030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9" name="Group 9"/>
          <p:cNvGrpSpPr/>
          <p:nvPr/>
        </p:nvGrpSpPr>
        <p:grpSpPr>
          <a:xfrm>
            <a:off x="12723907" y="2946573"/>
            <a:ext cx="4269487" cy="2040824"/>
            <a:chOff x="0" y="0"/>
            <a:chExt cx="1700411" cy="812800"/>
          </a:xfrm>
        </p:grpSpPr>
        <p:sp>
          <p:nvSpPr>
            <p:cNvPr id="10" name="Freeform 10"/>
            <p:cNvSpPr/>
            <p:nvPr/>
          </p:nvSpPr>
          <p:spPr>
            <a:xfrm>
              <a:off x="0" y="0"/>
              <a:ext cx="1700411" cy="812800"/>
            </a:xfrm>
            <a:custGeom>
              <a:avLst/>
              <a:gdLst/>
              <a:ahLst/>
              <a:cxnLst/>
              <a:rect l="l" t="t" r="r" b="b"/>
              <a:pathLst>
                <a:path w="1700411" h="812800">
                  <a:moveTo>
                    <a:pt x="850205" y="0"/>
                  </a:moveTo>
                  <a:cubicBezTo>
                    <a:pt x="380650" y="0"/>
                    <a:pt x="0" y="181951"/>
                    <a:pt x="0" y="406400"/>
                  </a:cubicBezTo>
                  <a:cubicBezTo>
                    <a:pt x="0" y="630849"/>
                    <a:pt x="380650" y="812800"/>
                    <a:pt x="850205" y="812800"/>
                  </a:cubicBezTo>
                  <a:cubicBezTo>
                    <a:pt x="1319761" y="812800"/>
                    <a:pt x="1700411" y="630849"/>
                    <a:pt x="1700411" y="406400"/>
                  </a:cubicBezTo>
                  <a:cubicBezTo>
                    <a:pt x="1700411" y="181951"/>
                    <a:pt x="1319761" y="0"/>
                    <a:pt x="850205" y="0"/>
                  </a:cubicBezTo>
                  <a:close/>
                </a:path>
              </a:pathLst>
            </a:custGeom>
            <a:solidFill>
              <a:srgbClr val="FFFFFF"/>
            </a:solidFill>
            <a:ln w="38100" cap="sq">
              <a:solidFill>
                <a:srgbClr val="000000"/>
              </a:solidFill>
              <a:prstDash val="solid"/>
              <a:miter/>
            </a:ln>
          </p:spPr>
        </p:sp>
        <p:sp>
          <p:nvSpPr>
            <p:cNvPr id="11" name="TextBox 11"/>
            <p:cNvSpPr txBox="1"/>
            <p:nvPr/>
          </p:nvSpPr>
          <p:spPr>
            <a:xfrm>
              <a:off x="159414" y="38100"/>
              <a:ext cx="1381584" cy="69850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2847354" y="430380"/>
            <a:ext cx="3255336" cy="1884025"/>
          </a:xfrm>
          <a:custGeom>
            <a:avLst/>
            <a:gdLst/>
            <a:ahLst/>
            <a:cxnLst/>
            <a:rect l="l" t="t" r="r" b="b"/>
            <a:pathLst>
              <a:path w="3255336" h="1884025">
                <a:moveTo>
                  <a:pt x="0" y="0"/>
                </a:moveTo>
                <a:lnTo>
                  <a:pt x="3255335" y="0"/>
                </a:lnTo>
                <a:lnTo>
                  <a:pt x="3255335" y="1884026"/>
                </a:lnTo>
                <a:lnTo>
                  <a:pt x="0" y="1884026"/>
                </a:lnTo>
                <a:lnTo>
                  <a:pt x="0" y="0"/>
                </a:lnTo>
                <a:close/>
              </a:path>
            </a:pathLst>
          </a:custGeom>
          <a:blipFill>
            <a:blip r:embed="rId8"/>
            <a:stretch>
              <a:fillRect/>
            </a:stretch>
          </a:blipFill>
        </p:spPr>
      </p:sp>
      <p:sp>
        <p:nvSpPr>
          <p:cNvPr id="13" name="Freeform 13"/>
          <p:cNvSpPr/>
          <p:nvPr/>
        </p:nvSpPr>
        <p:spPr>
          <a:xfrm>
            <a:off x="12077135" y="616599"/>
            <a:ext cx="1873677" cy="1897832"/>
          </a:xfrm>
          <a:custGeom>
            <a:avLst/>
            <a:gdLst/>
            <a:ahLst/>
            <a:cxnLst/>
            <a:rect l="l" t="t" r="r" b="b"/>
            <a:pathLst>
              <a:path w="1873677" h="1897832">
                <a:moveTo>
                  <a:pt x="0" y="0"/>
                </a:moveTo>
                <a:lnTo>
                  <a:pt x="1873677" y="0"/>
                </a:lnTo>
                <a:lnTo>
                  <a:pt x="1873677" y="1897832"/>
                </a:lnTo>
                <a:lnTo>
                  <a:pt x="0" y="18978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p:cNvSpPr/>
          <p:nvPr/>
        </p:nvSpPr>
        <p:spPr>
          <a:xfrm>
            <a:off x="9503713" y="734661"/>
            <a:ext cx="2318134" cy="1341620"/>
          </a:xfrm>
          <a:custGeom>
            <a:avLst/>
            <a:gdLst/>
            <a:ahLst/>
            <a:cxnLst/>
            <a:rect l="l" t="t" r="r" b="b"/>
            <a:pathLst>
              <a:path w="2318134" h="1341620">
                <a:moveTo>
                  <a:pt x="0" y="0"/>
                </a:moveTo>
                <a:lnTo>
                  <a:pt x="2318134" y="0"/>
                </a:lnTo>
                <a:lnTo>
                  <a:pt x="2318134" y="1341620"/>
                </a:lnTo>
                <a:lnTo>
                  <a:pt x="0" y="1341620"/>
                </a:lnTo>
                <a:lnTo>
                  <a:pt x="0" y="0"/>
                </a:lnTo>
                <a:close/>
              </a:path>
            </a:pathLst>
          </a:custGeom>
          <a:blipFill>
            <a:blip r:embed="rId8"/>
            <a:stretch>
              <a:fillRect/>
            </a:stretch>
          </a:blipFill>
        </p:spPr>
      </p:sp>
      <p:sp>
        <p:nvSpPr>
          <p:cNvPr id="15" name="Freeform 15"/>
          <p:cNvSpPr/>
          <p:nvPr/>
        </p:nvSpPr>
        <p:spPr>
          <a:xfrm flipH="1">
            <a:off x="4696918" y="4130560"/>
            <a:ext cx="2120574" cy="3644320"/>
          </a:xfrm>
          <a:custGeom>
            <a:avLst/>
            <a:gdLst/>
            <a:ahLst/>
            <a:cxnLst/>
            <a:rect l="l" t="t" r="r" b="b"/>
            <a:pathLst>
              <a:path w="2120574" h="3644320">
                <a:moveTo>
                  <a:pt x="2120575" y="0"/>
                </a:moveTo>
                <a:lnTo>
                  <a:pt x="0" y="0"/>
                </a:lnTo>
                <a:lnTo>
                  <a:pt x="0" y="3644320"/>
                </a:lnTo>
                <a:lnTo>
                  <a:pt x="2120575" y="3644320"/>
                </a:lnTo>
                <a:lnTo>
                  <a:pt x="2120575"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6" name="Freeform 16"/>
          <p:cNvSpPr/>
          <p:nvPr/>
        </p:nvSpPr>
        <p:spPr>
          <a:xfrm>
            <a:off x="16728177" y="6954307"/>
            <a:ext cx="1210311" cy="898656"/>
          </a:xfrm>
          <a:custGeom>
            <a:avLst/>
            <a:gdLst/>
            <a:ahLst/>
            <a:cxnLst/>
            <a:rect l="l" t="t" r="r" b="b"/>
            <a:pathLst>
              <a:path w="1210311" h="898656">
                <a:moveTo>
                  <a:pt x="0" y="0"/>
                </a:moveTo>
                <a:lnTo>
                  <a:pt x="1210311" y="0"/>
                </a:lnTo>
                <a:lnTo>
                  <a:pt x="1210311" y="898656"/>
                </a:lnTo>
                <a:lnTo>
                  <a:pt x="0" y="898656"/>
                </a:lnTo>
                <a:lnTo>
                  <a:pt x="0" y="0"/>
                </a:lnTo>
                <a:close/>
              </a:path>
            </a:pathLst>
          </a:custGeom>
          <a:blipFill>
            <a:blip r:embed="rId13"/>
            <a:stretch>
              <a:fillRect/>
            </a:stretch>
          </a:blipFill>
        </p:spPr>
      </p:sp>
      <p:sp>
        <p:nvSpPr>
          <p:cNvPr id="17" name="Freeform 17"/>
          <p:cNvSpPr/>
          <p:nvPr/>
        </p:nvSpPr>
        <p:spPr>
          <a:xfrm>
            <a:off x="6430595" y="1603595"/>
            <a:ext cx="4063517" cy="3383802"/>
          </a:xfrm>
          <a:custGeom>
            <a:avLst/>
            <a:gdLst/>
            <a:ahLst/>
            <a:cxnLst/>
            <a:rect l="l" t="t" r="r" b="b"/>
            <a:pathLst>
              <a:path w="4063517" h="3383802">
                <a:moveTo>
                  <a:pt x="0" y="0"/>
                </a:moveTo>
                <a:lnTo>
                  <a:pt x="4063517" y="0"/>
                </a:lnTo>
                <a:lnTo>
                  <a:pt x="4063517" y="3383801"/>
                </a:lnTo>
                <a:lnTo>
                  <a:pt x="0" y="338380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a:off x="1727418" y="6569547"/>
            <a:ext cx="1579749" cy="3082437"/>
          </a:xfrm>
          <a:custGeom>
            <a:avLst/>
            <a:gdLst/>
            <a:ahLst/>
            <a:cxnLst/>
            <a:rect l="l" t="t" r="r" b="b"/>
            <a:pathLst>
              <a:path w="1579749" h="3082437">
                <a:moveTo>
                  <a:pt x="0" y="0"/>
                </a:moveTo>
                <a:lnTo>
                  <a:pt x="1579748" y="0"/>
                </a:lnTo>
                <a:lnTo>
                  <a:pt x="1579748" y="3082436"/>
                </a:lnTo>
                <a:lnTo>
                  <a:pt x="0" y="3082436"/>
                </a:lnTo>
                <a:lnTo>
                  <a:pt x="0" y="0"/>
                </a:lnTo>
                <a:close/>
              </a:path>
            </a:pathLst>
          </a:custGeom>
          <a:blipFill>
            <a:blip r:embed="rId16"/>
            <a:stretch>
              <a:fillRect/>
            </a:stretch>
          </a:blipFill>
        </p:spPr>
      </p:sp>
      <p:sp>
        <p:nvSpPr>
          <p:cNvPr id="19" name="Freeform 19"/>
          <p:cNvSpPr/>
          <p:nvPr/>
        </p:nvSpPr>
        <p:spPr>
          <a:xfrm rot="1473826">
            <a:off x="13456087" y="741972"/>
            <a:ext cx="6185160" cy="1326998"/>
          </a:xfrm>
          <a:custGeom>
            <a:avLst/>
            <a:gdLst/>
            <a:ahLst/>
            <a:cxnLst/>
            <a:rect l="l" t="t" r="r" b="b"/>
            <a:pathLst>
              <a:path w="6185160" h="1326998">
                <a:moveTo>
                  <a:pt x="0" y="0"/>
                </a:moveTo>
                <a:lnTo>
                  <a:pt x="6185160" y="0"/>
                </a:lnTo>
                <a:lnTo>
                  <a:pt x="6185160" y="1326998"/>
                </a:lnTo>
                <a:lnTo>
                  <a:pt x="0" y="13269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0" name="Freeform 20"/>
          <p:cNvSpPr/>
          <p:nvPr/>
        </p:nvSpPr>
        <p:spPr>
          <a:xfrm flipH="1">
            <a:off x="11349520" y="5044509"/>
            <a:ext cx="2748774" cy="2808453"/>
          </a:xfrm>
          <a:custGeom>
            <a:avLst/>
            <a:gdLst/>
            <a:ahLst/>
            <a:cxnLst/>
            <a:rect l="l" t="t" r="r" b="b"/>
            <a:pathLst>
              <a:path w="2748774" h="2808453">
                <a:moveTo>
                  <a:pt x="2748774" y="0"/>
                </a:moveTo>
                <a:lnTo>
                  <a:pt x="0" y="0"/>
                </a:lnTo>
                <a:lnTo>
                  <a:pt x="0" y="2808454"/>
                </a:lnTo>
                <a:lnTo>
                  <a:pt x="2748774" y="2808454"/>
                </a:lnTo>
                <a:lnTo>
                  <a:pt x="2748774" y="0"/>
                </a:lnTo>
                <a:close/>
              </a:path>
            </a:pathLst>
          </a:custGeom>
          <a:blipFill>
            <a:blip r:embed="rId19"/>
            <a:stretch>
              <a:fillRect/>
            </a:stretch>
          </a:blipFill>
        </p:spPr>
      </p:sp>
      <p:sp>
        <p:nvSpPr>
          <p:cNvPr id="21" name="Freeform 21"/>
          <p:cNvSpPr/>
          <p:nvPr/>
        </p:nvSpPr>
        <p:spPr>
          <a:xfrm rot="678332">
            <a:off x="11225392" y="6035719"/>
            <a:ext cx="1192911" cy="533828"/>
          </a:xfrm>
          <a:custGeom>
            <a:avLst/>
            <a:gdLst/>
            <a:ahLst/>
            <a:cxnLst/>
            <a:rect l="l" t="t" r="r" b="b"/>
            <a:pathLst>
              <a:path w="1192911" h="533828">
                <a:moveTo>
                  <a:pt x="0" y="0"/>
                </a:moveTo>
                <a:lnTo>
                  <a:pt x="1192911" y="0"/>
                </a:lnTo>
                <a:lnTo>
                  <a:pt x="1192911" y="533828"/>
                </a:lnTo>
                <a:lnTo>
                  <a:pt x="0" y="533828"/>
                </a:lnTo>
                <a:lnTo>
                  <a:pt x="0" y="0"/>
                </a:lnTo>
                <a:close/>
              </a:path>
            </a:pathLst>
          </a:custGeom>
          <a:blipFill>
            <a:blip r:embed="rId20"/>
            <a:stretch>
              <a:fillRect/>
            </a:stretch>
          </a:blipFill>
        </p:spPr>
      </p:sp>
      <p:sp>
        <p:nvSpPr>
          <p:cNvPr id="22" name="TextBox 22"/>
          <p:cNvSpPr txBox="1"/>
          <p:nvPr/>
        </p:nvSpPr>
        <p:spPr>
          <a:xfrm>
            <a:off x="13493221" y="3218326"/>
            <a:ext cx="2592950" cy="1723251"/>
          </a:xfrm>
          <a:prstGeom prst="rect">
            <a:avLst/>
          </a:prstGeom>
        </p:spPr>
        <p:txBody>
          <a:bodyPr lIns="0" tIns="0" rIns="0" bIns="0" rtlCol="0" anchor="t">
            <a:spAutoFit/>
          </a:bodyPr>
          <a:lstStyle/>
          <a:p>
            <a:pPr algn="ctr">
              <a:lnSpc>
                <a:spcPts val="3478"/>
              </a:lnSpc>
            </a:pPr>
            <a:r>
              <a:rPr lang="en-US" sz="2318">
                <a:solidFill>
                  <a:srgbClr val="000000"/>
                </a:solidFill>
                <a:latin typeface="Balsamiq Sans"/>
                <a:ea typeface="Balsamiq Sans"/>
                <a:cs typeface="Balsamiq Sans"/>
                <a:sym typeface="Balsamiq Sans"/>
              </a:rPr>
              <a:t>Mèo vui vẻ mời Thỏ : « Thỏ ơi, mời bạn ăn cá cùng tôi ». Thỏ nói :</a:t>
            </a:r>
          </a:p>
        </p:txBody>
      </p:sp>
      <p:sp>
        <p:nvSpPr>
          <p:cNvPr id="23" name="TextBox 23"/>
          <p:cNvSpPr txBox="1"/>
          <p:nvPr/>
        </p:nvSpPr>
        <p:spPr>
          <a:xfrm>
            <a:off x="7349660" y="2000081"/>
            <a:ext cx="2225386" cy="2781300"/>
          </a:xfrm>
          <a:prstGeom prst="rect">
            <a:avLst/>
          </a:prstGeom>
        </p:spPr>
        <p:txBody>
          <a:bodyPr lIns="0" tIns="0" rIns="0" bIns="0" rtlCol="0" anchor="t">
            <a:spAutoFit/>
          </a:bodyPr>
          <a:lstStyle/>
          <a:p>
            <a:pPr algn="ctr">
              <a:lnSpc>
                <a:spcPts val="3749"/>
              </a:lnSpc>
            </a:pPr>
            <a:r>
              <a:rPr lang="en-US" sz="2499">
                <a:solidFill>
                  <a:srgbClr val="000000"/>
                </a:solidFill>
                <a:latin typeface="Balsamiq Sans"/>
                <a:ea typeface="Balsamiq Sans"/>
                <a:cs typeface="Balsamiq Sans"/>
                <a:sym typeface="Balsamiq Sans"/>
              </a:rPr>
              <a:t>Thỏ nói :</a:t>
            </a:r>
          </a:p>
          <a:p>
            <a:pPr algn="ctr">
              <a:lnSpc>
                <a:spcPts val="3749"/>
              </a:lnSpc>
            </a:pPr>
            <a:r>
              <a:rPr lang="en-US" sz="2499">
                <a:solidFill>
                  <a:srgbClr val="000000"/>
                </a:solidFill>
                <a:latin typeface="Balsamiq Sans"/>
                <a:ea typeface="Balsamiq Sans"/>
                <a:cs typeface="Balsamiq Sans"/>
                <a:sym typeface="Balsamiq Sans"/>
              </a:rPr>
              <a:t> « Cảm ơn Mèo con nhé, tôi không ăn được cá đâu ».</a:t>
            </a:r>
          </a:p>
          <a:p>
            <a:pPr algn="ctr">
              <a:lnSpc>
                <a:spcPts val="3749"/>
              </a:lnSpc>
            </a:pPr>
            <a:endParaRPr lang="en-US" sz="2499">
              <a:solidFill>
                <a:srgbClr val="000000"/>
              </a:solidFill>
              <a:latin typeface="Balsamiq Sans"/>
              <a:ea typeface="Balsamiq Sans"/>
              <a:cs typeface="Balsamiq Sans"/>
              <a:sym typeface="Balsamiq Sans"/>
            </a:endParaRPr>
          </a:p>
        </p:txBody>
      </p:sp>
      <p:sp>
        <p:nvSpPr>
          <p:cNvPr id="24" name="TextBox 24"/>
          <p:cNvSpPr txBox="1"/>
          <p:nvPr/>
        </p:nvSpPr>
        <p:spPr>
          <a:xfrm>
            <a:off x="4621590" y="8336804"/>
            <a:ext cx="7455545" cy="407942"/>
          </a:xfrm>
          <a:prstGeom prst="rect">
            <a:avLst/>
          </a:prstGeom>
        </p:spPr>
        <p:txBody>
          <a:bodyPr lIns="0" tIns="0" rIns="0" bIns="0" rtlCol="0" anchor="t">
            <a:spAutoFit/>
          </a:bodyPr>
          <a:lstStyle/>
          <a:p>
            <a:pPr algn="ctr">
              <a:lnSpc>
                <a:spcPts val="3239"/>
              </a:lnSpc>
              <a:spcBef>
                <a:spcPct val="0"/>
              </a:spcBef>
            </a:pPr>
            <a:r>
              <a:rPr lang="en-US" sz="2314">
                <a:solidFill>
                  <a:srgbClr val="000000"/>
                </a:solidFill>
                <a:latin typeface="Balsamiq Sans"/>
                <a:ea typeface="Balsamiq Sans"/>
                <a:cs typeface="Balsamiq Sans"/>
                <a:sym typeface="Balsamiq Sans"/>
              </a:rPr>
              <a:t>-Thỏ lại đi tiếp. Trên đường đi , Thỏ gặp mèo đang ăn cá.</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sp>
      <p:sp>
        <p:nvSpPr>
          <p:cNvPr id="3" name="Freeform 3"/>
          <p:cNvSpPr/>
          <p:nvPr/>
        </p:nvSpPr>
        <p:spPr>
          <a:xfrm>
            <a:off x="2847354" y="8822641"/>
            <a:ext cx="3170400" cy="2132815"/>
          </a:xfrm>
          <a:custGeom>
            <a:avLst/>
            <a:gdLst/>
            <a:ahLst/>
            <a:cxnLst/>
            <a:rect l="l" t="t" r="r" b="b"/>
            <a:pathLst>
              <a:path w="3170400" h="2132815">
                <a:moveTo>
                  <a:pt x="0" y="0"/>
                </a:moveTo>
                <a:lnTo>
                  <a:pt x="3170400" y="0"/>
                </a:lnTo>
                <a:lnTo>
                  <a:pt x="3170400" y="2132814"/>
                </a:lnTo>
                <a:lnTo>
                  <a:pt x="0" y="2132814"/>
                </a:lnTo>
                <a:lnTo>
                  <a:pt x="0" y="0"/>
                </a:lnTo>
                <a:close/>
              </a:path>
            </a:pathLst>
          </a:custGeom>
          <a:blipFill>
            <a:blip r:embed="rId3"/>
            <a:stretch>
              <a:fillRect/>
            </a:stretch>
          </a:blipFill>
        </p:spPr>
      </p:sp>
      <p:sp>
        <p:nvSpPr>
          <p:cNvPr id="4" name="Freeform 4"/>
          <p:cNvSpPr/>
          <p:nvPr/>
        </p:nvSpPr>
        <p:spPr>
          <a:xfrm>
            <a:off x="-257794" y="7358281"/>
            <a:ext cx="4261363" cy="2928719"/>
          </a:xfrm>
          <a:custGeom>
            <a:avLst/>
            <a:gdLst/>
            <a:ahLst/>
            <a:cxnLst/>
            <a:rect l="l" t="t" r="r" b="b"/>
            <a:pathLst>
              <a:path w="4261363" h="2928719">
                <a:moveTo>
                  <a:pt x="0" y="0"/>
                </a:moveTo>
                <a:lnTo>
                  <a:pt x="4261363" y="0"/>
                </a:lnTo>
                <a:lnTo>
                  <a:pt x="4261363" y="2928719"/>
                </a:lnTo>
                <a:lnTo>
                  <a:pt x="0" y="2928719"/>
                </a:lnTo>
                <a:lnTo>
                  <a:pt x="0" y="0"/>
                </a:lnTo>
                <a:close/>
              </a:path>
            </a:pathLst>
          </a:custGeom>
          <a:blipFill>
            <a:blip r:embed="rId4"/>
            <a:stretch>
              <a:fillRect/>
            </a:stretch>
          </a:blipFill>
        </p:spPr>
      </p:sp>
      <p:sp>
        <p:nvSpPr>
          <p:cNvPr id="5" name="Freeform 5"/>
          <p:cNvSpPr/>
          <p:nvPr/>
        </p:nvSpPr>
        <p:spPr>
          <a:xfrm>
            <a:off x="11821847" y="8534103"/>
            <a:ext cx="3342747" cy="1829394"/>
          </a:xfrm>
          <a:custGeom>
            <a:avLst/>
            <a:gdLst/>
            <a:ahLst/>
            <a:cxnLst/>
            <a:rect l="l" t="t" r="r" b="b"/>
            <a:pathLst>
              <a:path w="3342747" h="1829394">
                <a:moveTo>
                  <a:pt x="0" y="0"/>
                </a:moveTo>
                <a:lnTo>
                  <a:pt x="3342747" y="0"/>
                </a:lnTo>
                <a:lnTo>
                  <a:pt x="3342747" y="1829394"/>
                </a:lnTo>
                <a:lnTo>
                  <a:pt x="0" y="1829394"/>
                </a:lnTo>
                <a:lnTo>
                  <a:pt x="0" y="0"/>
                </a:lnTo>
                <a:close/>
              </a:path>
            </a:pathLst>
          </a:custGeom>
          <a:blipFill>
            <a:blip r:embed="rId5"/>
            <a:stretch>
              <a:fillRect/>
            </a:stretch>
          </a:blipFill>
        </p:spPr>
      </p:sp>
      <p:sp>
        <p:nvSpPr>
          <p:cNvPr id="6" name="Freeform 6"/>
          <p:cNvSpPr/>
          <p:nvPr/>
        </p:nvSpPr>
        <p:spPr>
          <a:xfrm>
            <a:off x="14338259" y="7358281"/>
            <a:ext cx="4261363" cy="2928719"/>
          </a:xfrm>
          <a:custGeom>
            <a:avLst/>
            <a:gdLst/>
            <a:ahLst/>
            <a:cxnLst/>
            <a:rect l="l" t="t" r="r" b="b"/>
            <a:pathLst>
              <a:path w="4261363" h="2928719">
                <a:moveTo>
                  <a:pt x="0" y="0"/>
                </a:moveTo>
                <a:lnTo>
                  <a:pt x="4261364" y="0"/>
                </a:lnTo>
                <a:lnTo>
                  <a:pt x="4261364" y="2928719"/>
                </a:lnTo>
                <a:lnTo>
                  <a:pt x="0" y="2928719"/>
                </a:lnTo>
                <a:lnTo>
                  <a:pt x="0" y="0"/>
                </a:lnTo>
                <a:close/>
              </a:path>
            </a:pathLst>
          </a:custGeom>
          <a:blipFill>
            <a:blip r:embed="rId4"/>
            <a:stretch>
              <a:fillRect/>
            </a:stretch>
          </a:blipFill>
        </p:spPr>
      </p:sp>
      <p:sp>
        <p:nvSpPr>
          <p:cNvPr id="7" name="Freeform 7"/>
          <p:cNvSpPr/>
          <p:nvPr/>
        </p:nvSpPr>
        <p:spPr>
          <a:xfrm>
            <a:off x="15164594" y="645730"/>
            <a:ext cx="3657600" cy="1868701"/>
          </a:xfrm>
          <a:custGeom>
            <a:avLst/>
            <a:gdLst/>
            <a:ahLst/>
            <a:cxnLst/>
            <a:rect l="l" t="t" r="r" b="b"/>
            <a:pathLst>
              <a:path w="3657600" h="1868701">
                <a:moveTo>
                  <a:pt x="0" y="0"/>
                </a:moveTo>
                <a:lnTo>
                  <a:pt x="3657600" y="0"/>
                </a:lnTo>
                <a:lnTo>
                  <a:pt x="3657600" y="1868701"/>
                </a:lnTo>
                <a:lnTo>
                  <a:pt x="0" y="1868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854845" y="1112905"/>
            <a:ext cx="5486400" cy="2803052"/>
          </a:xfrm>
          <a:custGeom>
            <a:avLst/>
            <a:gdLst/>
            <a:ahLst/>
            <a:cxnLst/>
            <a:rect l="l" t="t" r="r" b="b"/>
            <a:pathLst>
              <a:path w="5486400" h="2803052">
                <a:moveTo>
                  <a:pt x="0" y="0"/>
                </a:moveTo>
                <a:lnTo>
                  <a:pt x="5486400" y="0"/>
                </a:lnTo>
                <a:lnTo>
                  <a:pt x="5486400" y="2803052"/>
                </a:lnTo>
                <a:lnTo>
                  <a:pt x="0" y="28030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2847354" y="430380"/>
            <a:ext cx="3255336" cy="1884025"/>
          </a:xfrm>
          <a:custGeom>
            <a:avLst/>
            <a:gdLst/>
            <a:ahLst/>
            <a:cxnLst/>
            <a:rect l="l" t="t" r="r" b="b"/>
            <a:pathLst>
              <a:path w="3255336" h="1884025">
                <a:moveTo>
                  <a:pt x="0" y="0"/>
                </a:moveTo>
                <a:lnTo>
                  <a:pt x="3255335" y="0"/>
                </a:lnTo>
                <a:lnTo>
                  <a:pt x="3255335" y="1884026"/>
                </a:lnTo>
                <a:lnTo>
                  <a:pt x="0" y="1884026"/>
                </a:lnTo>
                <a:lnTo>
                  <a:pt x="0" y="0"/>
                </a:lnTo>
                <a:close/>
              </a:path>
            </a:pathLst>
          </a:custGeom>
          <a:blipFill>
            <a:blip r:embed="rId8"/>
            <a:stretch>
              <a:fillRect/>
            </a:stretch>
          </a:blipFill>
        </p:spPr>
      </p:sp>
      <p:sp>
        <p:nvSpPr>
          <p:cNvPr id="10" name="Freeform 10"/>
          <p:cNvSpPr/>
          <p:nvPr/>
        </p:nvSpPr>
        <p:spPr>
          <a:xfrm>
            <a:off x="12077135" y="616599"/>
            <a:ext cx="1873677" cy="1897832"/>
          </a:xfrm>
          <a:custGeom>
            <a:avLst/>
            <a:gdLst/>
            <a:ahLst/>
            <a:cxnLst/>
            <a:rect l="l" t="t" r="r" b="b"/>
            <a:pathLst>
              <a:path w="1873677" h="1897832">
                <a:moveTo>
                  <a:pt x="0" y="0"/>
                </a:moveTo>
                <a:lnTo>
                  <a:pt x="1873677" y="0"/>
                </a:lnTo>
                <a:lnTo>
                  <a:pt x="1873677" y="1897832"/>
                </a:lnTo>
                <a:lnTo>
                  <a:pt x="0" y="18978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9503713" y="734661"/>
            <a:ext cx="2318134" cy="1341620"/>
          </a:xfrm>
          <a:custGeom>
            <a:avLst/>
            <a:gdLst/>
            <a:ahLst/>
            <a:cxnLst/>
            <a:rect l="l" t="t" r="r" b="b"/>
            <a:pathLst>
              <a:path w="2318134" h="1341620">
                <a:moveTo>
                  <a:pt x="0" y="0"/>
                </a:moveTo>
                <a:lnTo>
                  <a:pt x="2318134" y="0"/>
                </a:lnTo>
                <a:lnTo>
                  <a:pt x="2318134" y="1341620"/>
                </a:lnTo>
                <a:lnTo>
                  <a:pt x="0" y="1341620"/>
                </a:lnTo>
                <a:lnTo>
                  <a:pt x="0" y="0"/>
                </a:lnTo>
                <a:close/>
              </a:path>
            </a:pathLst>
          </a:custGeom>
          <a:blipFill>
            <a:blip r:embed="rId8"/>
            <a:stretch>
              <a:fillRect/>
            </a:stretch>
          </a:blipFill>
        </p:spPr>
      </p:sp>
      <p:sp>
        <p:nvSpPr>
          <p:cNvPr id="12" name="Freeform 12"/>
          <p:cNvSpPr/>
          <p:nvPr/>
        </p:nvSpPr>
        <p:spPr>
          <a:xfrm flipH="1">
            <a:off x="4696918" y="4130560"/>
            <a:ext cx="2120574" cy="3644320"/>
          </a:xfrm>
          <a:custGeom>
            <a:avLst/>
            <a:gdLst/>
            <a:ahLst/>
            <a:cxnLst/>
            <a:rect l="l" t="t" r="r" b="b"/>
            <a:pathLst>
              <a:path w="2120574" h="3644320">
                <a:moveTo>
                  <a:pt x="2120575" y="0"/>
                </a:moveTo>
                <a:lnTo>
                  <a:pt x="0" y="0"/>
                </a:lnTo>
                <a:lnTo>
                  <a:pt x="0" y="3644320"/>
                </a:lnTo>
                <a:lnTo>
                  <a:pt x="2120575" y="3644320"/>
                </a:lnTo>
                <a:lnTo>
                  <a:pt x="2120575"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6728177" y="6954307"/>
            <a:ext cx="1210311" cy="898656"/>
          </a:xfrm>
          <a:custGeom>
            <a:avLst/>
            <a:gdLst/>
            <a:ahLst/>
            <a:cxnLst/>
            <a:rect l="l" t="t" r="r" b="b"/>
            <a:pathLst>
              <a:path w="1210311" h="898656">
                <a:moveTo>
                  <a:pt x="0" y="0"/>
                </a:moveTo>
                <a:lnTo>
                  <a:pt x="1210311" y="0"/>
                </a:lnTo>
                <a:lnTo>
                  <a:pt x="1210311" y="898656"/>
                </a:lnTo>
                <a:lnTo>
                  <a:pt x="0" y="898656"/>
                </a:lnTo>
                <a:lnTo>
                  <a:pt x="0" y="0"/>
                </a:lnTo>
                <a:close/>
              </a:path>
            </a:pathLst>
          </a:custGeom>
          <a:blipFill>
            <a:blip r:embed="rId13"/>
            <a:stretch>
              <a:fillRect/>
            </a:stretch>
          </a:blipFill>
        </p:spPr>
      </p:sp>
      <p:sp>
        <p:nvSpPr>
          <p:cNvPr id="14" name="Freeform 14"/>
          <p:cNvSpPr/>
          <p:nvPr/>
        </p:nvSpPr>
        <p:spPr>
          <a:xfrm>
            <a:off x="6430595" y="1603595"/>
            <a:ext cx="4063517" cy="3383802"/>
          </a:xfrm>
          <a:custGeom>
            <a:avLst/>
            <a:gdLst/>
            <a:ahLst/>
            <a:cxnLst/>
            <a:rect l="l" t="t" r="r" b="b"/>
            <a:pathLst>
              <a:path w="4063517" h="3383802">
                <a:moveTo>
                  <a:pt x="0" y="0"/>
                </a:moveTo>
                <a:lnTo>
                  <a:pt x="4063517" y="0"/>
                </a:lnTo>
                <a:lnTo>
                  <a:pt x="4063517" y="3383801"/>
                </a:lnTo>
                <a:lnTo>
                  <a:pt x="0" y="338380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a:off x="1727418" y="6569547"/>
            <a:ext cx="1579749" cy="3082437"/>
          </a:xfrm>
          <a:custGeom>
            <a:avLst/>
            <a:gdLst/>
            <a:ahLst/>
            <a:cxnLst/>
            <a:rect l="l" t="t" r="r" b="b"/>
            <a:pathLst>
              <a:path w="1579749" h="3082437">
                <a:moveTo>
                  <a:pt x="0" y="0"/>
                </a:moveTo>
                <a:lnTo>
                  <a:pt x="1579748" y="0"/>
                </a:lnTo>
                <a:lnTo>
                  <a:pt x="1579748" y="3082436"/>
                </a:lnTo>
                <a:lnTo>
                  <a:pt x="0" y="3082436"/>
                </a:lnTo>
                <a:lnTo>
                  <a:pt x="0" y="0"/>
                </a:lnTo>
                <a:close/>
              </a:path>
            </a:pathLst>
          </a:custGeom>
          <a:blipFill>
            <a:blip r:embed="rId16"/>
            <a:stretch>
              <a:fillRect/>
            </a:stretch>
          </a:blipFill>
        </p:spPr>
      </p:sp>
      <p:sp>
        <p:nvSpPr>
          <p:cNvPr id="16" name="Freeform 16"/>
          <p:cNvSpPr/>
          <p:nvPr/>
        </p:nvSpPr>
        <p:spPr>
          <a:xfrm rot="1473826">
            <a:off x="13456087" y="741972"/>
            <a:ext cx="6185160" cy="1326998"/>
          </a:xfrm>
          <a:custGeom>
            <a:avLst/>
            <a:gdLst/>
            <a:ahLst/>
            <a:cxnLst/>
            <a:rect l="l" t="t" r="r" b="b"/>
            <a:pathLst>
              <a:path w="6185160" h="1326998">
                <a:moveTo>
                  <a:pt x="0" y="0"/>
                </a:moveTo>
                <a:lnTo>
                  <a:pt x="6185160" y="0"/>
                </a:lnTo>
                <a:lnTo>
                  <a:pt x="6185160" y="1326998"/>
                </a:lnTo>
                <a:lnTo>
                  <a:pt x="0" y="13269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7" name="Freeform 17"/>
          <p:cNvSpPr/>
          <p:nvPr/>
        </p:nvSpPr>
        <p:spPr>
          <a:xfrm rot="-441336">
            <a:off x="5479867" y="5993025"/>
            <a:ext cx="1615473" cy="1153044"/>
          </a:xfrm>
          <a:custGeom>
            <a:avLst/>
            <a:gdLst/>
            <a:ahLst/>
            <a:cxnLst/>
            <a:rect l="l" t="t" r="r" b="b"/>
            <a:pathLst>
              <a:path w="1615473" h="1153044">
                <a:moveTo>
                  <a:pt x="0" y="0"/>
                </a:moveTo>
                <a:lnTo>
                  <a:pt x="1615473" y="0"/>
                </a:lnTo>
                <a:lnTo>
                  <a:pt x="1615473" y="1153044"/>
                </a:lnTo>
                <a:lnTo>
                  <a:pt x="0" y="1153044"/>
                </a:lnTo>
                <a:lnTo>
                  <a:pt x="0" y="0"/>
                </a:lnTo>
                <a:close/>
              </a:path>
            </a:pathLst>
          </a:custGeom>
          <a:blipFill>
            <a:blip r:embed="rId19"/>
            <a:stretch>
              <a:fillRect/>
            </a:stretch>
          </a:blipFill>
        </p:spPr>
      </p:sp>
      <p:sp>
        <p:nvSpPr>
          <p:cNvPr id="18" name="TextBox 18"/>
          <p:cNvSpPr txBox="1"/>
          <p:nvPr/>
        </p:nvSpPr>
        <p:spPr>
          <a:xfrm>
            <a:off x="7278327" y="2870373"/>
            <a:ext cx="2225386" cy="914400"/>
          </a:xfrm>
          <a:prstGeom prst="rect">
            <a:avLst/>
          </a:prstGeom>
        </p:spPr>
        <p:txBody>
          <a:bodyPr lIns="0" tIns="0" rIns="0" bIns="0" rtlCol="0" anchor="t">
            <a:spAutoFit/>
          </a:bodyPr>
          <a:lstStyle/>
          <a:p>
            <a:pPr algn="ctr">
              <a:lnSpc>
                <a:spcPts val="3749"/>
              </a:lnSpc>
            </a:pPr>
            <a:r>
              <a:rPr lang="en-US" sz="2499">
                <a:solidFill>
                  <a:srgbClr val="000000"/>
                </a:solidFill>
                <a:latin typeface="Balsamiq Sans"/>
                <a:ea typeface="Balsamiq Sans"/>
                <a:cs typeface="Balsamiq Sans"/>
                <a:sym typeface="Balsamiq Sans"/>
              </a:rPr>
              <a:t>huhu</a:t>
            </a:r>
          </a:p>
          <a:p>
            <a:pPr algn="ctr">
              <a:lnSpc>
                <a:spcPts val="3749"/>
              </a:lnSpc>
            </a:pPr>
            <a:endParaRPr lang="en-US" sz="2499">
              <a:solidFill>
                <a:srgbClr val="000000"/>
              </a:solidFill>
              <a:latin typeface="Balsamiq Sans"/>
              <a:ea typeface="Balsamiq Sans"/>
              <a:cs typeface="Balsamiq Sans"/>
              <a:sym typeface="Balsamiq Sans"/>
            </a:endParaRPr>
          </a:p>
        </p:txBody>
      </p:sp>
      <p:sp>
        <p:nvSpPr>
          <p:cNvPr id="19" name="TextBox 19"/>
          <p:cNvSpPr txBox="1"/>
          <p:nvPr/>
        </p:nvSpPr>
        <p:spPr>
          <a:xfrm>
            <a:off x="4495666" y="8136830"/>
            <a:ext cx="8654094" cy="909179"/>
          </a:xfrm>
          <a:prstGeom prst="rect">
            <a:avLst/>
          </a:prstGeom>
        </p:spPr>
        <p:txBody>
          <a:bodyPr lIns="0" tIns="0" rIns="0" bIns="0" rtlCol="0" anchor="t">
            <a:spAutoFit/>
          </a:bodyPr>
          <a:lstStyle/>
          <a:p>
            <a:pPr algn="ctr">
              <a:lnSpc>
                <a:spcPts val="3685"/>
              </a:lnSpc>
              <a:spcBef>
                <a:spcPct val="0"/>
              </a:spcBef>
            </a:pPr>
            <a:r>
              <a:rPr lang="en-US" sz="2456">
                <a:solidFill>
                  <a:srgbClr val="000000"/>
                </a:solidFill>
                <a:latin typeface="Balsamiq Sans"/>
                <a:ea typeface="Balsamiq Sans"/>
                <a:cs typeface="Balsamiq Sans"/>
                <a:sym typeface="Balsamiq Sans"/>
              </a:rPr>
              <a:t>Thỏ lại tiếp tục bước đi, những bước đi nặng nề vì mệt và đói. </a:t>
            </a:r>
          </a:p>
          <a:p>
            <a:pPr algn="ctr">
              <a:lnSpc>
                <a:spcPts val="3685"/>
              </a:lnSpc>
              <a:spcBef>
                <a:spcPct val="0"/>
              </a:spcBef>
            </a:pPr>
            <a:r>
              <a:rPr lang="en-US" sz="2456">
                <a:solidFill>
                  <a:srgbClr val="000000"/>
                </a:solidFill>
                <a:latin typeface="Balsamiq Sans"/>
                <a:ea typeface="Balsamiq Sans"/>
                <a:cs typeface="Balsamiq Sans"/>
                <a:sym typeface="Balsamiq Sans"/>
              </a:rPr>
              <a:t>Mêt quá, Thỏ con ngồi nghĩ dưới gốc cây và bật khóc</a:t>
            </a:r>
          </a:p>
        </p:txBody>
      </p:sp>
      <p:sp>
        <p:nvSpPr>
          <p:cNvPr id="20" name="TextBox 20"/>
          <p:cNvSpPr txBox="1"/>
          <p:nvPr/>
        </p:nvSpPr>
        <p:spPr>
          <a:xfrm>
            <a:off x="8960160" y="4881562"/>
            <a:ext cx="367680" cy="447675"/>
          </a:xfrm>
          <a:prstGeom prst="rect">
            <a:avLst/>
          </a:prstGeom>
        </p:spPr>
        <p:txBody>
          <a:bodyPr lIns="0" tIns="0" rIns="0" bIns="0" rtlCol="0" anchor="t">
            <a:spAutoFit/>
          </a:bodyPr>
          <a:lstStyle/>
          <a:p>
            <a:pPr algn="ctr">
              <a:lnSpc>
                <a:spcPts val="3749"/>
              </a:lnSpc>
              <a:spcBef>
                <a:spcPct val="0"/>
              </a:spcBef>
            </a:pPr>
            <a:r>
              <a:rPr lang="en-US" sz="2499">
                <a:solidFill>
                  <a:srgbClr val="000000"/>
                </a:solidFill>
                <a:latin typeface="Balsamiq Sans"/>
                <a:ea typeface="Balsamiq Sans"/>
                <a:cs typeface="Balsamiq Sans"/>
                <a:sym typeface="Balsamiq Sans"/>
              </a:rPr>
              <a:t>hỏ</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698</Words>
  <Application>Microsoft Office PowerPoint</Application>
  <PresentationFormat>Custom</PresentationFormat>
  <Paragraphs>45</Paragraphs>
  <Slides>15</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Times New Roman</vt:lpstr>
      <vt:lpstr>Arial</vt:lpstr>
      <vt:lpstr>Times New Roman Bold</vt:lpstr>
      <vt:lpstr>Boldoa</vt:lpstr>
      <vt:lpstr>Calibri</vt:lpstr>
      <vt:lpstr>Balsamiq Sans</vt:lpstr>
      <vt:lpstr>Agbalumo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LÀM QUEN VĂN HỌC</dc:title>
  <dc:creator>Administrator</dc:creator>
  <cp:lastModifiedBy>Techsi.vn</cp:lastModifiedBy>
  <cp:revision>3</cp:revision>
  <dcterms:created xsi:type="dcterms:W3CDTF">2006-08-16T00:00:00Z</dcterms:created>
  <dcterms:modified xsi:type="dcterms:W3CDTF">2026-01-05T02:25:51Z</dcterms:modified>
  <dc:identifier>DAG9d4riI4M</dc:identifier>
</cp:coreProperties>
</file>