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302" r:id="rId2"/>
    <p:sldId id="258" r:id="rId3"/>
    <p:sldId id="259" r:id="rId4"/>
    <p:sldId id="285" r:id="rId5"/>
    <p:sldId id="281" r:id="rId6"/>
    <p:sldId id="284" r:id="rId7"/>
    <p:sldId id="283" r:id="rId8"/>
    <p:sldId id="276" r:id="rId9"/>
    <p:sldId id="265" r:id="rId10"/>
    <p:sldId id="261" r:id="rId11"/>
    <p:sldId id="279" r:id="rId12"/>
    <p:sldId id="266" r:id="rId13"/>
    <p:sldId id="260" r:id="rId14"/>
    <p:sldId id="287" r:id="rId15"/>
    <p:sldId id="289" r:id="rId16"/>
    <p:sldId id="274" r:id="rId17"/>
    <p:sldId id="271" r:id="rId18"/>
    <p:sldId id="262" r:id="rId19"/>
    <p:sldId id="291" r:id="rId20"/>
    <p:sldId id="295" r:id="rId21"/>
    <p:sldId id="299" r:id="rId22"/>
    <p:sldId id="301" r:id="rId23"/>
    <p:sldId id="270" r:id="rId24"/>
    <p:sldId id="268" r:id="rId25"/>
    <p:sldId id="293" r:id="rId26"/>
    <p:sldId id="296" r:id="rId27"/>
    <p:sldId id="297" r:id="rId28"/>
    <p:sldId id="272" r:id="rId29"/>
    <p:sldId id="273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FF9933"/>
    <a:srgbClr val="FF9900"/>
    <a:srgbClr val="F8B3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91" d="100"/>
          <a:sy n="91" d="100"/>
        </p:scale>
        <p:origin x="378" y="-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452DCF-0F42-430C-8185-A8CFC21CAACC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D25CD7-1DC5-4A46-A6C6-963DE485BE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0777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0F6C80-F435-46D2-A4DA-E6A9A96A0B60}" type="slidenum">
              <a:rPr lang="vi-VN" smtClean="0"/>
              <a:t>15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569031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3A711-C25A-4456-8E6A-CA57AD6879AC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8B093-FDA1-4DCF-AD61-6F510F4EED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2050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3A711-C25A-4456-8E6A-CA57AD6879AC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8B093-FDA1-4DCF-AD61-6F510F4EED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4217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3A711-C25A-4456-8E6A-CA57AD6879AC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8B093-FDA1-4DCF-AD61-6F510F4EED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0329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3A711-C25A-4456-8E6A-CA57AD6879AC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8B093-FDA1-4DCF-AD61-6F510F4EED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8334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3A711-C25A-4456-8E6A-CA57AD6879AC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8B093-FDA1-4DCF-AD61-6F510F4EED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7307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3A711-C25A-4456-8E6A-CA57AD6879AC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8B093-FDA1-4DCF-AD61-6F510F4EED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0221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3A711-C25A-4456-8E6A-CA57AD6879AC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8B093-FDA1-4DCF-AD61-6F510F4EED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714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3A711-C25A-4456-8E6A-CA57AD6879AC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8B093-FDA1-4DCF-AD61-6F510F4EED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7413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3A711-C25A-4456-8E6A-CA57AD6879AC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8B093-FDA1-4DCF-AD61-6F510F4EED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9095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3A711-C25A-4456-8E6A-CA57AD6879AC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8B093-FDA1-4DCF-AD61-6F510F4EED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1124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3A711-C25A-4456-8E6A-CA57AD6879AC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8B093-FDA1-4DCF-AD61-6F510F4EED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4721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13A711-C25A-4456-8E6A-CA57AD6879AC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E8B093-FDA1-4DCF-AD61-6F510F4EED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036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5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6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4a"/><Relationship Id="rId13" Type="http://schemas.openxmlformats.org/officeDocument/2006/relationships/image" Target="../media/image10.png"/><Relationship Id="rId18" Type="http://schemas.openxmlformats.org/officeDocument/2006/relationships/image" Target="../media/image6.png"/><Relationship Id="rId3" Type="http://schemas.microsoft.com/office/2007/relationships/media" Target="../media/media2.m4a"/><Relationship Id="rId7" Type="http://schemas.microsoft.com/office/2007/relationships/media" Target="../media/media4.m4a"/><Relationship Id="rId12" Type="http://schemas.openxmlformats.org/officeDocument/2006/relationships/image" Target="../media/image9.png"/><Relationship Id="rId17" Type="http://schemas.openxmlformats.org/officeDocument/2006/relationships/image" Target="../media/image12.png"/><Relationship Id="rId2" Type="http://schemas.openxmlformats.org/officeDocument/2006/relationships/audio" Target="../media/media1.m4a"/><Relationship Id="rId16" Type="http://schemas.microsoft.com/office/2007/relationships/hdphoto" Target="../media/hdphoto2.wdp"/><Relationship Id="rId1" Type="http://schemas.microsoft.com/office/2007/relationships/media" Target="../media/media1.m4a"/><Relationship Id="rId6" Type="http://schemas.openxmlformats.org/officeDocument/2006/relationships/audio" Target="../media/media3.m4a"/><Relationship Id="rId11" Type="http://schemas.openxmlformats.org/officeDocument/2006/relationships/audio" Target="../media/audio2.wav"/><Relationship Id="rId5" Type="http://schemas.microsoft.com/office/2007/relationships/media" Target="../media/media3.m4a"/><Relationship Id="rId15" Type="http://schemas.openxmlformats.org/officeDocument/2006/relationships/image" Target="../media/image11.png"/><Relationship Id="rId10" Type="http://schemas.openxmlformats.org/officeDocument/2006/relationships/audio" Target="../media/audio1.wav"/><Relationship Id="rId4" Type="http://schemas.openxmlformats.org/officeDocument/2006/relationships/audio" Target="../media/media2.m4a"/><Relationship Id="rId9" Type="http://schemas.openxmlformats.org/officeDocument/2006/relationships/slideLayout" Target="../slideLayouts/slideLayout7.xml"/><Relationship Id="rId1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7.xml"/><Relationship Id="rId7" Type="http://schemas.microsoft.com/office/2007/relationships/hdphoto" Target="../media/hdphoto4.wdp"/><Relationship Id="rId12" Type="http://schemas.openxmlformats.org/officeDocument/2006/relationships/image" Target="../media/image12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6.png"/><Relationship Id="rId11" Type="http://schemas.microsoft.com/office/2007/relationships/hdphoto" Target="../media/hdphoto6.wdp"/><Relationship Id="rId5" Type="http://schemas.microsoft.com/office/2007/relationships/hdphoto" Target="../media/hdphoto3.wdp"/><Relationship Id="rId10" Type="http://schemas.openxmlformats.org/officeDocument/2006/relationships/image" Target="../media/image18.png"/><Relationship Id="rId4" Type="http://schemas.openxmlformats.org/officeDocument/2006/relationships/image" Target="../media/image15.png"/><Relationship Id="rId9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" y="0"/>
            <a:ext cx="1219157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245149" y="642340"/>
            <a:ext cx="58139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PHƯỜNG PHÚC LỢI</a:t>
            </a:r>
            <a:b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TRƯỜNG MẦM NON BAN MAI XANH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6039890" y="6176963"/>
            <a:ext cx="112219" cy="107950"/>
          </a:xfr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1817" y="2641260"/>
            <a:ext cx="9144793" cy="96325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439110" y="3557390"/>
            <a:ext cx="7830205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b="1" dirty="0" smtClean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LĨNH VỰC: PHÁT TRIỂN NGÔN NGỮ</a:t>
            </a:r>
          </a:p>
          <a:p>
            <a:pPr algn="ctr"/>
            <a:r>
              <a:rPr lang="en-US" sz="3200" b="1" dirty="0" err="1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dirty="0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200" b="1" dirty="0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3200" b="1" dirty="0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b="1" dirty="0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h, k</a:t>
            </a:r>
          </a:p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endParaRPr lang="en-US" sz="24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endParaRPr lang="en-US" sz="24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2025 - 2026</a:t>
            </a:r>
          </a:p>
          <a:p>
            <a:pPr algn="ctr"/>
            <a:endParaRPr lang="en-US" sz="20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792" y="1527492"/>
            <a:ext cx="1354414" cy="1276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869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48" y="0"/>
            <a:ext cx="12193057" cy="68585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85935" y="-178615"/>
            <a:ext cx="6943946" cy="81388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6212" y="1690688"/>
            <a:ext cx="2054530" cy="2816596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3999344" y="365125"/>
            <a:ext cx="3935965" cy="662781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endParaRPr lang="en-US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071637" y="4969164"/>
            <a:ext cx="1927707" cy="489527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4862687" y="4907407"/>
            <a:ext cx="2391333" cy="563419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8277158" y="4895271"/>
            <a:ext cx="2501678" cy="563419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2447" y="1762390"/>
            <a:ext cx="2221573" cy="320677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1284" y="674085"/>
            <a:ext cx="1151540" cy="115154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218696" y="4823037"/>
            <a:ext cx="18642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165839" y="4873915"/>
            <a:ext cx="22280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484863" y="4867907"/>
            <a:ext cx="28518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8468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0" grpId="0" animBg="1"/>
      <p:bldP spid="11" grpId="0" animBg="1"/>
      <p:bldP spid="14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2764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87614" y="588579"/>
            <a:ext cx="2416046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k</a:t>
            </a:r>
            <a:endParaRPr lang="en-US" sz="30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1284" y="674085"/>
            <a:ext cx="1151540" cy="1151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314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6" grpId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6" y="0"/>
            <a:ext cx="12182764" cy="685800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7889904" y="590437"/>
            <a:ext cx="3463896" cy="1942812"/>
          </a:xfrm>
          <a:prstGeom prst="cloudCallout">
            <a:avLst>
              <a:gd name="adj1" fmla="val -21491"/>
              <a:gd name="adj2" fmla="val 691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386619" y="961678"/>
            <a:ext cx="26231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Ôn lại cấu tạo chữ k</a:t>
            </a:r>
            <a:endParaRPr lang="en-US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9296" y="1690688"/>
            <a:ext cx="467407" cy="26605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7739" y="2179621"/>
            <a:ext cx="1193061" cy="90231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8705" y="3081937"/>
            <a:ext cx="1162095" cy="126934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079" y="148999"/>
            <a:ext cx="1151540" cy="1151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22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4184073" y="876733"/>
            <a:ext cx="3500582" cy="535709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657600" y="1108364"/>
            <a:ext cx="4276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0352" y="2119269"/>
            <a:ext cx="1414703" cy="24656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76677" y="115606"/>
            <a:ext cx="6407451" cy="738899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448076" y="798326"/>
            <a:ext cx="31422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kiểu chữ k</a:t>
            </a:r>
            <a:endParaRPr lang="en-US" sz="36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948873" y="4904509"/>
            <a:ext cx="2155450" cy="61883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5035196" y="4858197"/>
            <a:ext cx="2160930" cy="61883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5758" y="4855187"/>
            <a:ext cx="2405223" cy="62184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049127" y="1257134"/>
            <a:ext cx="2229801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k</a:t>
            </a:r>
            <a:endParaRPr lang="en-US" sz="25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1284" y="674085"/>
            <a:ext cx="1151540" cy="115154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218696" y="4823037"/>
            <a:ext cx="18642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4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hoa</a:t>
            </a:r>
            <a:endParaRPr lang="en-US" sz="4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204164" y="4855187"/>
            <a:ext cx="20886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thường</a:t>
            </a:r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183053" y="4855187"/>
            <a:ext cx="2327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thường</a:t>
            </a:r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484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/>
      <p:bldP spid="11" grpId="0" animBg="1"/>
      <p:bldP spid="12" grpId="0" animBg="1"/>
      <p:bldP spid="14" grpId="0"/>
      <p:bldP spid="16" grpId="0"/>
      <p:bldP spid="17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 flipH="1">
            <a:off x="7379855" y="869725"/>
            <a:ext cx="1893454" cy="2794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17000" b="1" smtClean="0">
                <a:solidFill>
                  <a:srgbClr val="0000FF"/>
                </a:solidFill>
                <a:latin typeface=".VnAvant" pitchFamily="34" charset="0"/>
                <a:cs typeface="Arial" panose="020B0604020202020204" pitchFamily="34" charset="0"/>
              </a:rPr>
              <a:t>k</a:t>
            </a:r>
            <a:endParaRPr lang="vi-VN" sz="17000" b="1" dirty="0"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 flipH="1">
            <a:off x="2855640" y="956134"/>
            <a:ext cx="504056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0" b="1" smtClean="0">
                <a:solidFill>
                  <a:srgbClr val="FF0000"/>
                </a:solidFill>
                <a:latin typeface=".VnAvant"/>
              </a:rPr>
              <a:t>h</a:t>
            </a:r>
            <a:endParaRPr lang="en-US" sz="17000" b="1" dirty="0">
              <a:solidFill>
                <a:srgbClr val="FF0000"/>
              </a:solidFill>
              <a:latin typeface=".VnAvan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24000" y="188641"/>
            <a:ext cx="9144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Giới thiệu lại chữ </a:t>
            </a:r>
            <a:r>
              <a:rPr lang="en-US" sz="2600" b="1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h, k </a:t>
            </a:r>
            <a:r>
              <a:rPr lang="en-US" sz="2600" b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in thường và viết thường</a:t>
            </a:r>
            <a:endParaRPr lang="vi-VN" sz="2600" b="1">
              <a:solidFill>
                <a:srgbClr val="66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5640" y="4046581"/>
            <a:ext cx="1752790" cy="21442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04775" y="3736777"/>
            <a:ext cx="1912781" cy="222360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09717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717"/>
    </mc:Choice>
    <mc:Fallback xmlns="">
      <p:transition spd="slow" advTm="237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24000" y="519063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Cấu</a:t>
            </a:r>
            <a:r>
              <a:rPr lang="en-US" sz="2800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h, k </a:t>
            </a:r>
            <a:r>
              <a:rPr lang="en-US" sz="2800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800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endParaRPr lang="vi-VN" sz="2800" b="1" dirty="0">
              <a:solidFill>
                <a:srgbClr val="66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5263" y="2189755"/>
            <a:ext cx="2583899" cy="31580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61018" y="2189755"/>
            <a:ext cx="2447637" cy="31580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84182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764"/>
    </mc:Choice>
    <mc:Fallback xmlns="">
      <p:transition spd="slow" advTm="267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29066" y="967413"/>
            <a:ext cx="747221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h- k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1284" y="674085"/>
            <a:ext cx="1151540" cy="11515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6077" y="2776709"/>
            <a:ext cx="2561195" cy="275647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2707291"/>
            <a:ext cx="2783032" cy="282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791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16" y="0"/>
            <a:ext cx="12193057" cy="68585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5115" y="1825625"/>
            <a:ext cx="2561195" cy="27564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3225" y="2862306"/>
            <a:ext cx="4333943" cy="3169196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4466123" y="759046"/>
            <a:ext cx="5736138" cy="96101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8023" y="644712"/>
            <a:ext cx="1151540" cy="115154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520892" y="759868"/>
            <a:ext cx="57971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cách tô h</a:t>
            </a:r>
            <a:endParaRPr lang="en-US" sz="4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1621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ô h chuẩn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478121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4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6956" y="1002506"/>
            <a:ext cx="3822523" cy="9144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0340" y="2305689"/>
            <a:ext cx="3225064" cy="30299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7986" y="1116727"/>
            <a:ext cx="4377307" cy="9144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78976" y="2241291"/>
            <a:ext cx="3115326" cy="302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749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2299854" y="2055813"/>
            <a:ext cx="7869382" cy="217372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863273" y="2466109"/>
            <a:ext cx="66132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 bài hát: ABC </a:t>
            </a:r>
            <a:endParaRPr lang="en-US" sz="6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1284" y="674085"/>
            <a:ext cx="1151540" cy="1151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935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h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"/>
            <a:ext cx="12192000" cy="6858000"/>
          </a:xfrm>
        </p:spPr>
      </p:pic>
      <p:sp>
        <p:nvSpPr>
          <p:cNvPr id="10" name="Rounded Rectangle 9"/>
          <p:cNvSpPr/>
          <p:nvPr/>
        </p:nvSpPr>
        <p:spPr>
          <a:xfrm>
            <a:off x="2678545" y="147782"/>
            <a:ext cx="6640946" cy="88012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8841" y="51349"/>
            <a:ext cx="640280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26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41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637" y="1825625"/>
            <a:ext cx="3120725" cy="4351338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519" y="1045302"/>
            <a:ext cx="4348791" cy="530931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606473" y="182563"/>
            <a:ext cx="31126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mẫu</a:t>
            </a:r>
            <a:endParaRPr lang="en-US" sz="40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224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73527" cy="6857999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3777673" y="382878"/>
            <a:ext cx="5024582" cy="76171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9781" y="1708441"/>
            <a:ext cx="7813963" cy="462121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051877" y="407438"/>
            <a:ext cx="51411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 hành tô chữ </a:t>
            </a:r>
            <a:endParaRPr lang="en-US" sz="44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7664" y="407438"/>
            <a:ext cx="1151540" cy="1151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558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4150" y="2016052"/>
            <a:ext cx="2783032" cy="2825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8254" y="3122498"/>
            <a:ext cx="4096327" cy="2995439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4533499" y="772031"/>
            <a:ext cx="5571083" cy="94817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5590" y="621373"/>
            <a:ext cx="1151540" cy="11515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482803" y="874447"/>
            <a:ext cx="56595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cách tô k</a:t>
            </a:r>
            <a:endParaRPr lang="en-US" sz="4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6167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ô chữ k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</p:spPr>
      </p:pic>
    </p:spTree>
    <p:extLst>
      <p:ext uri="{BB962C8B-B14F-4D97-AF65-F5344CB8AC3E}">
        <p14:creationId xmlns:p14="http://schemas.microsoft.com/office/powerpoint/2010/main" val="3927685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8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6956" y="1002506"/>
            <a:ext cx="3822523" cy="9144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0340" y="2305689"/>
            <a:ext cx="3225064" cy="30299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7986" y="1116727"/>
            <a:ext cx="4377307" cy="9144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78976" y="2241291"/>
            <a:ext cx="3115326" cy="302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076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k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08873" cy="6858000"/>
          </a:xfrm>
        </p:spPr>
      </p:pic>
      <p:sp>
        <p:nvSpPr>
          <p:cNvPr id="5" name="Rounded Rectangle 4"/>
          <p:cNvSpPr/>
          <p:nvPr/>
        </p:nvSpPr>
        <p:spPr>
          <a:xfrm>
            <a:off x="2678545" y="147782"/>
            <a:ext cx="6640946" cy="88012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509819" y="147782"/>
            <a:ext cx="48029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 chữ k trên không</a:t>
            </a:r>
            <a:endParaRPr lang="en-US" sz="40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7239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 animBg="1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637" y="1825625"/>
            <a:ext cx="3120725" cy="4351338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519" y="1045302"/>
            <a:ext cx="4348791" cy="530931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606473" y="182563"/>
            <a:ext cx="31126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mẫu</a:t>
            </a:r>
            <a:endParaRPr lang="en-US" sz="40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6781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73527" cy="6857999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3777673" y="382878"/>
            <a:ext cx="5024582" cy="76171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9781" y="1708441"/>
            <a:ext cx="7813963" cy="462121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051877" y="407438"/>
            <a:ext cx="51411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 hành tô chữ </a:t>
            </a:r>
            <a:endParaRPr lang="en-US" sz="44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7664" y="407438"/>
            <a:ext cx="1151540" cy="1151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008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5590" y="365125"/>
            <a:ext cx="1151540" cy="1151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186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331" y="1825625"/>
            <a:ext cx="4351338" cy="4351338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14945" y="3429000"/>
            <a:ext cx="85621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1: Ôn chữ cái h, k đã học</a:t>
            </a:r>
            <a:endParaRPr lang="en-US" sz="4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1284" y="674085"/>
            <a:ext cx="1151540" cy="1151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285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617076" y="1944414"/>
            <a:ext cx="7630510" cy="2049517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984938" y="2320539"/>
            <a:ext cx="67266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ái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cam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1284" y="674085"/>
            <a:ext cx="1151540" cy="1151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123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Library of cartoon apple tree clip transparent library png files ...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6977" y="-4910"/>
            <a:ext cx="6308092" cy="6645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7" name="Group 46"/>
          <p:cNvGrpSpPr/>
          <p:nvPr/>
        </p:nvGrpSpPr>
        <p:grpSpPr>
          <a:xfrm>
            <a:off x="547379" y="4996701"/>
            <a:ext cx="2912128" cy="2224891"/>
            <a:chOff x="547379" y="4996701"/>
            <a:chExt cx="2912128" cy="2224891"/>
          </a:xfrm>
        </p:grpSpPr>
        <p:pic>
          <p:nvPicPr>
            <p:cNvPr id="48" name="Picture 6" descr="An Empty Wicker Basket Isolated Over White Background. Stock Photo ...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4734" b="84326" l="11769" r="9738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83" t="14530" r="6229" b="18096"/>
            <a:stretch/>
          </p:blipFill>
          <p:spPr bwMode="auto">
            <a:xfrm>
              <a:off x="547379" y="4996701"/>
              <a:ext cx="2912128" cy="22248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6" name="TextBox 45"/>
            <p:cNvSpPr txBox="1"/>
            <p:nvPr/>
          </p:nvSpPr>
          <p:spPr>
            <a:xfrm>
              <a:off x="1590261" y="6068547"/>
              <a:ext cx="646331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b="1" dirty="0" smtClean="0">
                  <a:solidFill>
                    <a:srgbClr val="FF0000"/>
                  </a:solidFill>
                  <a:latin typeface=".VnAvant" panose="020B7200000000000000" pitchFamily="34" charset="0"/>
                </a:rPr>
                <a:t>h</a:t>
              </a:r>
              <a:endParaRPr lang="en-US" sz="6000" b="1" dirty="0">
                <a:solidFill>
                  <a:srgbClr val="FF0000"/>
                </a:solidFill>
                <a:latin typeface=".VnAvant" panose="020B7200000000000000" pitchFamily="34" charset="0"/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8750849" y="4942256"/>
            <a:ext cx="2912128" cy="2224891"/>
            <a:chOff x="8717155" y="4996702"/>
            <a:chExt cx="2912128" cy="2224891"/>
          </a:xfrm>
        </p:grpSpPr>
        <p:pic>
          <p:nvPicPr>
            <p:cNvPr id="52" name="Picture 6" descr="An Empty Wicker Basket Isolated Over White Background. Stock Photo ...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4734" b="84326" l="11769" r="9738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83" t="14530" r="6229" b="18096"/>
            <a:stretch/>
          </p:blipFill>
          <p:spPr bwMode="auto">
            <a:xfrm>
              <a:off x="8717155" y="4996702"/>
              <a:ext cx="2912128" cy="22248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4" name="TextBox 53"/>
            <p:cNvSpPr txBox="1"/>
            <p:nvPr/>
          </p:nvSpPr>
          <p:spPr>
            <a:xfrm>
              <a:off x="9928818" y="6062763"/>
              <a:ext cx="630301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b="1" dirty="0" smtClean="0">
                  <a:solidFill>
                    <a:srgbClr val="FF0000"/>
                  </a:solidFill>
                  <a:latin typeface=".VnAvant" panose="020B7200000000000000" pitchFamily="34" charset="0"/>
                </a:rPr>
                <a:t>k</a:t>
              </a:r>
              <a:endParaRPr lang="en-US" sz="6000" b="1" dirty="0">
                <a:solidFill>
                  <a:srgbClr val="FF0000"/>
                </a:solidFill>
                <a:latin typeface=".VnAvant" panose="020B7200000000000000" pitchFamily="34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4283664" y="1879655"/>
            <a:ext cx="341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6463125" y="216231"/>
            <a:ext cx="1315872" cy="1161591"/>
            <a:chOff x="6463125" y="216231"/>
            <a:chExt cx="1315872" cy="1161591"/>
          </a:xfrm>
        </p:grpSpPr>
        <p:pic>
          <p:nvPicPr>
            <p:cNvPr id="1026" name="Picture 2" descr="Moro” and “Sanguinello” Orange: from Sicily to Japan | Italian ...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63125" y="216231"/>
              <a:ext cx="1315872" cy="11615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6673664" y="362159"/>
              <a:ext cx="21696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b="1" dirty="0">
                  <a:solidFill>
                    <a:srgbClr val="002060"/>
                  </a:solidFill>
                  <a:latin typeface=".VnAvant" panose="020B7200000000000000" pitchFamily="34" charset="0"/>
                </a:rPr>
                <a:t>h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2652443" y="2906916"/>
            <a:ext cx="1315872" cy="1224898"/>
            <a:chOff x="5222498" y="3115522"/>
            <a:chExt cx="1315872" cy="1224898"/>
          </a:xfrm>
        </p:grpSpPr>
        <p:pic>
          <p:nvPicPr>
            <p:cNvPr id="25" name="Picture 2" descr="Moro” and “Sanguinello” Orange: from Sicily to Japan | Italian ...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2498" y="3115522"/>
              <a:ext cx="1315872" cy="11615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TextBox 27"/>
            <p:cNvSpPr txBox="1"/>
            <p:nvPr/>
          </p:nvSpPr>
          <p:spPr>
            <a:xfrm>
              <a:off x="5471084" y="3140091"/>
              <a:ext cx="21696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7200" b="1" dirty="0">
                <a:solidFill>
                  <a:srgbClr val="002060"/>
                </a:solidFill>
                <a:latin typeface="French Script MT" panose="03020402040607040605" pitchFamily="66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7845972" y="3262077"/>
            <a:ext cx="1315872" cy="1161591"/>
            <a:chOff x="7899097" y="3154339"/>
            <a:chExt cx="1315872" cy="1161591"/>
          </a:xfrm>
        </p:grpSpPr>
        <p:pic>
          <p:nvPicPr>
            <p:cNvPr id="17" name="Picture 2" descr="Moro” and “Sanguinello” Orange: from Sicily to Japan | Italian ...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99097" y="3154339"/>
              <a:ext cx="1315872" cy="11615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TextBox 28"/>
            <p:cNvSpPr txBox="1"/>
            <p:nvPr/>
          </p:nvSpPr>
          <p:spPr>
            <a:xfrm>
              <a:off x="8146038" y="3230136"/>
              <a:ext cx="21696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b="1" dirty="0" smtClean="0">
                  <a:solidFill>
                    <a:srgbClr val="002060"/>
                  </a:solidFill>
                  <a:latin typeface=".VnAvant" panose="020B7200000000000000" pitchFamily="34" charset="0"/>
                </a:rPr>
                <a:t>k</a:t>
              </a:r>
              <a:endParaRPr lang="en-US" sz="6000" b="1" dirty="0">
                <a:solidFill>
                  <a:srgbClr val="002060"/>
                </a:solidFill>
                <a:latin typeface=".VnAvant" panose="020B7200000000000000" pitchFamily="34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5370421" y="1525357"/>
            <a:ext cx="1315872" cy="1161591"/>
            <a:chOff x="5370421" y="1525357"/>
            <a:chExt cx="1315872" cy="1161591"/>
          </a:xfrm>
        </p:grpSpPr>
        <p:pic>
          <p:nvPicPr>
            <p:cNvPr id="19" name="Picture 2" descr="Moro” and “Sanguinello” Orange: from Sicily to Japan | Italian ...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0421" y="1525357"/>
              <a:ext cx="1315872" cy="11615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TextBox 29"/>
            <p:cNvSpPr txBox="1"/>
            <p:nvPr/>
          </p:nvSpPr>
          <p:spPr>
            <a:xfrm>
              <a:off x="5538194" y="1640152"/>
              <a:ext cx="21696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b="1" dirty="0">
                  <a:solidFill>
                    <a:srgbClr val="002060"/>
                  </a:solidFill>
                  <a:latin typeface=".VnAvant" panose="020B7200000000000000" pitchFamily="34" charset="0"/>
                </a:rPr>
                <a:t>h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4694812" y="405598"/>
            <a:ext cx="1315872" cy="1161591"/>
            <a:chOff x="4694812" y="405598"/>
            <a:chExt cx="1315872" cy="1161591"/>
          </a:xfrm>
        </p:grpSpPr>
        <p:pic>
          <p:nvPicPr>
            <p:cNvPr id="20" name="Picture 2" descr="Moro” and “Sanguinello” Orange: from Sicily to Japan | Italian ...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4812" y="405598"/>
              <a:ext cx="1315872" cy="11615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TextBox 30"/>
            <p:cNvSpPr txBox="1"/>
            <p:nvPr/>
          </p:nvSpPr>
          <p:spPr>
            <a:xfrm>
              <a:off x="4927237" y="539956"/>
              <a:ext cx="21696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b="1" dirty="0" smtClean="0">
                  <a:solidFill>
                    <a:srgbClr val="002060"/>
                  </a:solidFill>
                  <a:latin typeface=".VnAvant" panose="020B7200000000000000" pitchFamily="34" charset="0"/>
                </a:rPr>
                <a:t>k</a:t>
              </a:r>
              <a:endParaRPr lang="en-US" sz="6000" b="1" dirty="0">
                <a:solidFill>
                  <a:srgbClr val="002060"/>
                </a:solidFill>
                <a:latin typeface=".VnAvant" panose="020B7200000000000000" pitchFamily="34" charset="0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3438376" y="986393"/>
            <a:ext cx="1315872" cy="1161591"/>
            <a:chOff x="3438376" y="986393"/>
            <a:chExt cx="1315872" cy="1161591"/>
          </a:xfrm>
        </p:grpSpPr>
        <p:pic>
          <p:nvPicPr>
            <p:cNvPr id="24" name="Picture 2" descr="Moro” and “Sanguinello” Orange: from Sicily to Japan | Italian ...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38376" y="986393"/>
              <a:ext cx="1315872" cy="11615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TextBox 31"/>
            <p:cNvSpPr txBox="1"/>
            <p:nvPr/>
          </p:nvSpPr>
          <p:spPr>
            <a:xfrm>
              <a:off x="3643931" y="1059356"/>
              <a:ext cx="21696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b="1" dirty="0" smtClean="0">
                  <a:solidFill>
                    <a:srgbClr val="002060"/>
                  </a:solidFill>
                  <a:latin typeface=".VnAvant" panose="020B7200000000000000" pitchFamily="34" charset="0"/>
                </a:rPr>
                <a:t>h</a:t>
              </a:r>
              <a:endParaRPr lang="en-US" sz="6000" b="1" dirty="0">
                <a:solidFill>
                  <a:srgbClr val="002060"/>
                </a:solidFill>
                <a:latin typeface=".VnAvant" panose="020B7200000000000000" pitchFamily="34" charset="0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4011432" y="2598487"/>
            <a:ext cx="1315872" cy="1161591"/>
            <a:chOff x="2940203" y="2287982"/>
            <a:chExt cx="1315872" cy="1161591"/>
          </a:xfrm>
        </p:grpSpPr>
        <p:pic>
          <p:nvPicPr>
            <p:cNvPr id="22" name="Picture 2" descr="Moro” and “Sanguinello” Orange: from Sicily to Japan | Italian ...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0203" y="2287982"/>
              <a:ext cx="1315872" cy="11615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TextBox 32"/>
            <p:cNvSpPr txBox="1"/>
            <p:nvPr/>
          </p:nvSpPr>
          <p:spPr>
            <a:xfrm>
              <a:off x="3125077" y="2411589"/>
              <a:ext cx="41768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b="1" dirty="0" smtClean="0">
                  <a:solidFill>
                    <a:srgbClr val="002060"/>
                  </a:solidFill>
                  <a:latin typeface=".VnAvant" panose="020B7200000000000000" pitchFamily="34" charset="0"/>
                </a:rPr>
                <a:t>k</a:t>
              </a:r>
              <a:endParaRPr lang="en-US" sz="6000" b="1" dirty="0">
                <a:solidFill>
                  <a:srgbClr val="002060"/>
                </a:solidFill>
                <a:latin typeface=".VnAvant" panose="020B7200000000000000" pitchFamily="34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5435626" y="3039193"/>
            <a:ext cx="1315872" cy="1161591"/>
            <a:chOff x="3715415" y="3515415"/>
            <a:chExt cx="1315872" cy="1161591"/>
          </a:xfrm>
        </p:grpSpPr>
        <p:pic>
          <p:nvPicPr>
            <p:cNvPr id="21" name="Picture 2" descr="Moro” and “Sanguinello” Orange: from Sicily to Japan | Italian ...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15415" y="3515415"/>
              <a:ext cx="1315872" cy="11615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TextBox 33"/>
            <p:cNvSpPr txBox="1"/>
            <p:nvPr/>
          </p:nvSpPr>
          <p:spPr>
            <a:xfrm>
              <a:off x="3869211" y="3627818"/>
              <a:ext cx="34850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b="1" dirty="0">
                  <a:solidFill>
                    <a:srgbClr val="002060"/>
                  </a:solidFill>
                  <a:latin typeface=".VnAvant" panose="020B7200000000000000" pitchFamily="34" charset="0"/>
                </a:rPr>
                <a:t>k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8092913" y="1047788"/>
            <a:ext cx="1315872" cy="1161591"/>
            <a:chOff x="8269697" y="1377822"/>
            <a:chExt cx="1315872" cy="1161591"/>
          </a:xfrm>
        </p:grpSpPr>
        <p:pic>
          <p:nvPicPr>
            <p:cNvPr id="16" name="Picture 2" descr="Moro” and “Sanguinello” Orange: from Sicily to Japan | Italian ...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69697" y="1377822"/>
              <a:ext cx="1315872" cy="11615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Box 26"/>
            <p:cNvSpPr txBox="1"/>
            <p:nvPr/>
          </p:nvSpPr>
          <p:spPr>
            <a:xfrm>
              <a:off x="8450103" y="1523750"/>
              <a:ext cx="21696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b="1" dirty="0">
                  <a:solidFill>
                    <a:srgbClr val="002060"/>
                  </a:solidFill>
                  <a:latin typeface=".VnAvant" panose="020B7200000000000000" pitchFamily="34" charset="0"/>
                </a:rPr>
                <a:t>k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6833725" y="2106152"/>
            <a:ext cx="1315872" cy="1161591"/>
            <a:chOff x="6833725" y="2106152"/>
            <a:chExt cx="1315872" cy="1161591"/>
          </a:xfrm>
        </p:grpSpPr>
        <p:pic>
          <p:nvPicPr>
            <p:cNvPr id="18" name="Picture 2" descr="Moro” and “Sanguinello” Orange: from Sicily to Japan | Italian ...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3725" y="2106152"/>
              <a:ext cx="1315872" cy="11615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TextBox 34"/>
            <p:cNvSpPr txBox="1"/>
            <p:nvPr/>
          </p:nvSpPr>
          <p:spPr>
            <a:xfrm>
              <a:off x="7085503" y="2209379"/>
              <a:ext cx="21696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b="1" dirty="0" smtClean="0">
                  <a:solidFill>
                    <a:srgbClr val="002060"/>
                  </a:solidFill>
                  <a:latin typeface=".VnAvant" panose="020B7200000000000000" pitchFamily="34" charset="0"/>
                </a:rPr>
                <a:t>H</a:t>
              </a:r>
              <a:endParaRPr lang="en-US" sz="6000" b="1" dirty="0">
                <a:solidFill>
                  <a:srgbClr val="002060"/>
                </a:solidFill>
                <a:latin typeface=".VnAvant" panose="020B7200000000000000" pitchFamily="34" charset="0"/>
              </a:endParaRPr>
            </a:p>
          </p:txBody>
        </p:sp>
      </p:grpSp>
      <p:pic>
        <p:nvPicPr>
          <p:cNvPr id="7" name="6hkpq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355877" y="216231"/>
            <a:ext cx="450728" cy="450728"/>
          </a:xfrm>
          <a:prstGeom prst="rect">
            <a:avLst/>
          </a:prstGeom>
        </p:spPr>
      </p:pic>
      <p:pic>
        <p:nvPicPr>
          <p:cNvPr id="8" name="chữ h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270091" y="1127894"/>
            <a:ext cx="427725" cy="427725"/>
          </a:xfrm>
          <a:prstGeom prst="rect">
            <a:avLst/>
          </a:prstGeom>
        </p:spPr>
      </p:pic>
      <p:pic>
        <p:nvPicPr>
          <p:cNvPr id="43" name="chữ h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878195" y="1250742"/>
            <a:ext cx="245373" cy="245373"/>
          </a:xfrm>
          <a:prstGeom prst="rect">
            <a:avLst/>
          </a:prstGeom>
        </p:spPr>
      </p:pic>
      <p:pic>
        <p:nvPicPr>
          <p:cNvPr id="9" name="6a hkpq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887386" y="216231"/>
            <a:ext cx="283111" cy="283111"/>
          </a:xfrm>
          <a:prstGeom prst="rect">
            <a:avLst/>
          </a:prstGeom>
        </p:spPr>
      </p:pic>
      <p:pic>
        <p:nvPicPr>
          <p:cNvPr id="49" name="chữ h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355877" y="1678427"/>
            <a:ext cx="427725" cy="427725"/>
          </a:xfrm>
          <a:prstGeom prst="rect">
            <a:avLst/>
          </a:prstGeom>
        </p:spPr>
      </p:pic>
      <p:pic>
        <p:nvPicPr>
          <p:cNvPr id="51" name="chữ h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827376" y="1701547"/>
            <a:ext cx="427725" cy="427725"/>
          </a:xfrm>
          <a:prstGeom prst="rect">
            <a:avLst/>
          </a:prstGeom>
        </p:spPr>
      </p:pic>
      <p:pic>
        <p:nvPicPr>
          <p:cNvPr id="10" name="Chữ k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38203" y="2567087"/>
            <a:ext cx="324589" cy="324589"/>
          </a:xfrm>
          <a:prstGeom prst="rect">
            <a:avLst/>
          </a:prstGeom>
        </p:spPr>
      </p:pic>
      <p:pic>
        <p:nvPicPr>
          <p:cNvPr id="53" name="Chữ k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892391" y="2553268"/>
            <a:ext cx="324589" cy="324589"/>
          </a:xfrm>
          <a:prstGeom prst="rect">
            <a:avLst/>
          </a:prstGeom>
        </p:spPr>
      </p:pic>
      <p:pic>
        <p:nvPicPr>
          <p:cNvPr id="55" name="Chữ k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07444" y="3151596"/>
            <a:ext cx="324589" cy="324589"/>
          </a:xfrm>
          <a:prstGeom prst="rect">
            <a:avLst/>
          </a:prstGeom>
        </p:spPr>
      </p:pic>
      <p:pic>
        <p:nvPicPr>
          <p:cNvPr id="56" name="Chữ k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845908" y="3203832"/>
            <a:ext cx="324589" cy="324589"/>
          </a:xfrm>
          <a:prstGeom prst="rect">
            <a:avLst/>
          </a:prstGeom>
        </p:spPr>
      </p:pic>
      <p:pic>
        <p:nvPicPr>
          <p:cNvPr id="57" name="Chữ k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01015" y="3774825"/>
            <a:ext cx="324589" cy="324589"/>
          </a:xfrm>
          <a:prstGeom prst="rect">
            <a:avLst/>
          </a:prstGeom>
        </p:spPr>
      </p:pic>
      <p:sp>
        <p:nvSpPr>
          <p:cNvPr id="58" name="TextBox 57"/>
          <p:cNvSpPr txBox="1"/>
          <p:nvPr/>
        </p:nvSpPr>
        <p:spPr>
          <a:xfrm>
            <a:off x="2901029" y="3020589"/>
            <a:ext cx="2169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rgbClr val="002060"/>
                </a:solidFill>
                <a:latin typeface=".VnAvant" panose="020B7200000000000000" pitchFamily="34" charset="0"/>
              </a:rPr>
              <a:t>h</a:t>
            </a:r>
            <a:endParaRPr lang="en-US" sz="6000" b="1" dirty="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2391" y="42176"/>
            <a:ext cx="1151540" cy="1151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840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7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794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338 0.08473 L -0.05338 0.08496 C -0.05455 0.08889 -0.05585 0.09306 -0.05703 0.09746 C -0.05742 0.09908 -0.05742 0.10116 -0.05794 0.10232 C -0.0595 0.10602 -0.06158 0.1088 -0.06341 0.11227 C -0.06432 0.11389 -0.06536 0.11528 -0.06614 0.11713 C -0.06914 0.1257 -0.0694 0.12755 -0.07343 0.13357 C -0.07421 0.13496 -0.07526 0.13588 -0.07604 0.13681 C -0.07734 0.14005 -0.07825 0.14375 -0.07981 0.14676 C -0.08046 0.14815 -0.08164 0.14885 -0.08255 0.15 C -0.08945 0.16065 -0.08112 0.15024 -0.08789 0.15811 C -0.0901 0.16412 -0.09153 0.16852 -0.09518 0.17292 C -0.09622 0.17408 -0.09713 0.175 -0.09791 0.17616 C -0.1052 0.18797 -0.10052 0.18426 -0.10612 0.18774 C -0.10677 0.18936 -0.10716 0.19144 -0.10794 0.1926 C -0.11406 0.20348 -0.10768 0.18774 -0.1125 0.20093 C -0.11354 0.20649 -0.11341 0.20741 -0.11614 0.2125 C -0.11692 0.21366 -0.11796 0.21459 -0.11888 0.21551 C -0.12083 0.22616 -0.11822 0.21482 -0.12252 0.22547 C -0.1233 0.22778 -0.12474 0.23496 -0.12604 0.23681 C -0.12682 0.23797 -0.12799 0.23797 -0.12877 0.23866 C -0.12916 0.24075 -0.12916 0.24329 -0.12981 0.24514 C -0.13203 0.25348 -0.13203 0.25047 -0.13515 0.2551 C -0.13619 0.25649 -0.13697 0.25857 -0.13789 0.25996 C -0.14101 0.26482 -0.14101 0.26227 -0.14427 0.26829 C -0.14518 0.26968 -0.14531 0.27153 -0.14622 0.27315 C -0.14726 0.27477 -0.14856 0.27639 -0.14974 0.27801 C -0.15078 0.27963 -0.15143 0.28149 -0.15247 0.28287 C -0.15416 0.28542 -0.15794 0.28936 -0.15794 0.28959 C -0.15859 0.29121 -0.15924 0.29283 -0.15976 0.29422 C -0.16067 0.29653 -0.16184 0.29862 -0.1625 0.30093 C -0.16549 0.31181 -0.16184 0.30463 -0.16419 0.3095 L -0.1625 0.3095 " pathEditMode="relative" rAng="0" ptsTypes="AAAAAAAAAAAAAAAAAAAAAAAAAAAAAAAAA">
                                      <p:cBhvr>
                                        <p:cTn id="13" dur="1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47" y="1122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26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51 0.08472 L -0.03451 0.08496 C -0.03529 0.0956 -0.03542 0.10209 -0.03672 0.11227 C -0.03724 0.1169 -0.03802 0.12153 -0.03867 0.12616 C -0.03906 0.12871 -0.03933 0.13148 -0.03959 0.13403 C -0.04037 0.1382 -0.04128 0.1419 -0.0418 0.14607 C -0.04219 0.14931 -0.04219 0.15278 -0.04271 0.15602 C -0.04336 0.15996 -0.04466 0.16806 -0.04466 0.16829 C -0.04505 0.17523 -0.04492 0.18264 -0.04584 0.18982 C -0.04597 0.19213 -0.0474 0.19352 -0.04779 0.19584 C -0.04844 0.20023 -0.04844 0.20509 -0.04883 0.20972 C -0.04909 0.21181 -0.04961 0.21366 -0.04974 0.21574 C -0.05065 0.2213 -0.05104 0.22755 -0.05196 0.23334 C -0.05352 0.24584 -0.05209 0.23287 -0.05482 0.24537 C -0.05586 0.24908 -0.05599 0.25347 -0.05703 0.25718 C -0.05755 0.25996 -0.05847 0.2625 -0.05899 0.26528 C -0.05938 0.26713 -0.05964 0.26922 -0.0599 0.2713 C -0.06198 0.28033 -0.06237 0.27871 -0.06406 0.28912 C -0.06654 0.30533 -0.06289 0.29352 -0.0681 0.30695 C -0.06888 0.31389 -0.07071 0.33218 -0.07318 0.34074 C -0.07396 0.34375 -0.07513 0.34607 -0.07617 0.34884 C -0.07943 0.36713 -0.07422 0.33982 -0.08021 0.36042 C -0.08099 0.36297 -0.08073 0.36597 -0.08125 0.36852 C -0.08177 0.3706 -0.08268 0.37222 -0.08334 0.37454 C -0.08659 0.3875 -0.08151 0.37315 -0.08633 0.38634 C -0.08737 0.38912 -0.08841 0.39167 -0.08946 0.39445 C -0.09076 0.39815 -0.09349 0.40625 -0.09349 0.40648 C -0.09662 0.43125 -0.09258 0.40023 -0.09545 0.42014 C -0.09571 0.4213 -0.09688 0.43241 -0.09753 0.43403 C -0.09831 0.43658 -0.09961 0.43797 -0.10052 0.44005 C -0.10143 0.4419 -0.10196 0.44398 -0.10261 0.44607 C -0.10313 0.45047 -0.10469 0.46297 -0.1056 0.46597 L -0.10768 0.47199 C -0.10795 0.47454 -0.10821 0.47732 -0.10873 0.47986 C -0.10938 0.48334 -0.11146 0.49051 -0.11276 0.49352 C -0.11367 0.49584 -0.11472 0.49769 -0.11576 0.49954 C -0.11654 0.5044 -0.1168 0.50764 -0.11888 0.51158 C -0.1267 0.52709 -0.11654 0.50185 -0.12487 0.52153 C -0.12565 0.52338 -0.12617 0.5257 -0.12696 0.52732 C -0.12787 0.52963 -0.12917 0.53125 -0.12995 0.53334 C -0.13073 0.53519 -0.13112 0.53773 -0.13203 0.53935 C -0.13295 0.54097 -0.13412 0.5419 -0.13503 0.54329 C -0.1405 0.55926 -0.13334 0.54005 -0.14011 0.55324 C -0.14102 0.55509 -0.14141 0.55741 -0.14219 0.55926 C -0.14414 0.56343 -0.14623 0.56713 -0.14818 0.5713 L -0.15443 0.5831 L -0.15834 0.59121 C -0.15964 0.59375 -0.16068 0.59792 -0.16237 0.59908 L -0.1655 0.60116 C -0.16654 0.60371 -0.16719 0.60695 -0.16849 0.60903 C -0.17005 0.61158 -0.17357 0.61366 -0.17565 0.61505 C -0.17891 0.62107 -0.17722 0.62084 -0.17956 0.62084 L -0.17956 0.62107 " pathEditMode="relative" rAng="0" ptsTypes="AAAAAAAAAAAAAAAAAAAAAAAAAAAAAAAAAAAAAAAAAAAAAAAAAAAAA">
                                      <p:cBhvr>
                                        <p:cTn id="2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53" y="268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267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463 0.12569 L -0.2668 0.52731 L -0.2668 0.52754 " pathEditMode="relative" rAng="0" ptsTypes="AAA">
                                      <p:cBhvr>
                                        <p:cTn id="2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15" y="200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267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096 0.09676 L -0.40442 0.6125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80" y="2578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267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912 0.0618 L 0.39154 0.37037 L 0.39154 0.3706 " pathEditMode="relative" rAng="0" ptsTypes="AAA">
                                      <p:cBhvr>
                                        <p:cTn id="41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15" y="154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39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357 0.03611 L 0.33997 0.33842 L 0.33997 0.33866 " pathEditMode="relative" rAng="0" ptsTypes="AAA">
                                      <p:cBhvr>
                                        <p:cTn id="4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20" y="151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392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33333E-6 L 0.20937 0.23819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69" y="118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392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888 0.04329 L 0.36055 0.57685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83" y="2666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392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0 L 0.14479 0.49074 L 0.14479 0.4912 " pathEditMode="relative" rAng="0" ptsTypes="AAA">
                                      <p:cBhvr>
                                        <p:cTn id="6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40" y="2456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392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Âm thanh sai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6524" y="2401735"/>
            <a:ext cx="8086675" cy="205453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85847" y="2967335"/>
            <a:ext cx="79773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2:Thi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1284" y="674085"/>
            <a:ext cx="1151540" cy="1151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144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661038" y="787989"/>
            <a:ext cx="1247457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b="1" dirty="0" smtClean="0">
                <a:solidFill>
                  <a:srgbClr val="FF3300"/>
                </a:solidFill>
                <a:latin typeface=".VnAvant" panose="020B7200000000000000" pitchFamily="34" charset="0"/>
              </a:rPr>
              <a:t>h</a:t>
            </a:r>
            <a:endParaRPr lang="en-US" sz="13800" b="1" dirty="0">
              <a:solidFill>
                <a:srgbClr val="FF3300"/>
              </a:solidFill>
              <a:latin typeface=".VnAvant" panose="020B7200000000000000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61038" y="4257632"/>
            <a:ext cx="1210588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b="1" dirty="0" smtClean="0">
                <a:solidFill>
                  <a:srgbClr val="FF3300"/>
                </a:solidFill>
                <a:latin typeface=".VnAvant" panose="020B7200000000000000" pitchFamily="34" charset="0"/>
              </a:rPr>
              <a:t>k</a:t>
            </a:r>
            <a:endParaRPr lang="en-US" sz="13800" b="1" dirty="0">
              <a:solidFill>
                <a:srgbClr val="FF3300"/>
              </a:solidFill>
              <a:latin typeface=".VnAvant" panose="020B7200000000000000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77528" y="-413018"/>
            <a:ext cx="2878096" cy="3416998"/>
            <a:chOff x="577528" y="-413018"/>
            <a:chExt cx="2878096" cy="3416998"/>
          </a:xfrm>
        </p:grpSpPr>
        <p:sp>
          <p:nvSpPr>
            <p:cNvPr id="3" name="TextBox 2"/>
            <p:cNvSpPr txBox="1"/>
            <p:nvPr/>
          </p:nvSpPr>
          <p:spPr>
            <a:xfrm>
              <a:off x="853422" y="2234539"/>
              <a:ext cx="225895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dirty="0" err="1" smtClean="0">
                  <a:solidFill>
                    <a:srgbClr val="FF3300"/>
                  </a:solidFill>
                  <a:latin typeface=".VnAvant" panose="020B7200000000000000" pitchFamily="34" charset="0"/>
                  <a:cs typeface="Times New Roman" panose="02020603050405020304" pitchFamily="18" charset="0"/>
                </a:rPr>
                <a:t>c¸i</a:t>
              </a:r>
              <a:r>
                <a:rPr lang="en-US" sz="4400" b="1" dirty="0" smtClean="0">
                  <a:solidFill>
                    <a:srgbClr val="FF3300"/>
                  </a:solidFill>
                  <a:latin typeface=".VnAvant" panose="020B72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 smtClean="0">
                  <a:solidFill>
                    <a:srgbClr val="FF3300"/>
                  </a:solidFill>
                  <a:latin typeface=".VnAvant" panose="020B7200000000000000" pitchFamily="34" charset="0"/>
                  <a:cs typeface="Times New Roman" panose="02020603050405020304" pitchFamily="18" charset="0"/>
                </a:rPr>
                <a:t>kÐo</a:t>
              </a:r>
              <a:endParaRPr lang="en-US" sz="4400" b="1" dirty="0">
                <a:solidFill>
                  <a:srgbClr val="FF3300"/>
                </a:solidFill>
                <a:latin typeface=".VnAvant" panose="020B7200000000000000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2052" name="Picture 4" descr="Kéo cắt thực phẩm, vải, giấy đa năng (đỏ to tốt) | Shopee Việt Nam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77528" y="-413018"/>
              <a:ext cx="2878096" cy="28780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Group 9"/>
          <p:cNvGrpSpPr/>
          <p:nvPr/>
        </p:nvGrpSpPr>
        <p:grpSpPr>
          <a:xfrm>
            <a:off x="389846" y="3278657"/>
            <a:ext cx="2821606" cy="3306731"/>
            <a:chOff x="389846" y="3278657"/>
            <a:chExt cx="2821606" cy="3306731"/>
          </a:xfrm>
        </p:grpSpPr>
        <p:sp>
          <p:nvSpPr>
            <p:cNvPr id="4" name="TextBox 3"/>
            <p:cNvSpPr txBox="1"/>
            <p:nvPr/>
          </p:nvSpPr>
          <p:spPr>
            <a:xfrm>
              <a:off x="389846" y="5815947"/>
              <a:ext cx="2821606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dirty="0" err="1" smtClean="0">
                  <a:solidFill>
                    <a:srgbClr val="FF3300"/>
                  </a:solidFill>
                  <a:latin typeface=".VnAvant" panose="020B7200000000000000" pitchFamily="34" charset="0"/>
                  <a:cs typeface="Times New Roman" panose="02020603050405020304" pitchFamily="18" charset="0"/>
                </a:rPr>
                <a:t>hoa</a:t>
              </a:r>
              <a:r>
                <a:rPr lang="en-US" sz="4400" b="1" dirty="0" smtClean="0">
                  <a:solidFill>
                    <a:srgbClr val="FF3300"/>
                  </a:solidFill>
                  <a:latin typeface=".VnAvant" panose="020B72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 smtClean="0">
                  <a:solidFill>
                    <a:srgbClr val="FF3300"/>
                  </a:solidFill>
                  <a:latin typeface=".VnAvant" panose="020B7200000000000000" pitchFamily="34" charset="0"/>
                  <a:cs typeface="Times New Roman" panose="02020603050405020304" pitchFamily="18" charset="0"/>
                </a:rPr>
                <a:t>hång</a:t>
              </a:r>
              <a:r>
                <a:rPr lang="en-US" sz="4400" b="1" dirty="0" smtClean="0">
                  <a:solidFill>
                    <a:srgbClr val="00B050"/>
                  </a:solidFill>
                  <a:latin typeface=".VnAvant" panose="020B7200000000000000" pitchFamily="34" charset="0"/>
                  <a:cs typeface="Times New Roman" panose="02020603050405020304" pitchFamily="18" charset="0"/>
                </a:rPr>
                <a:t>­</a:t>
              </a:r>
              <a:endParaRPr lang="en-US" sz="4400" b="1" dirty="0">
                <a:solidFill>
                  <a:srgbClr val="00B050"/>
                </a:solidFill>
                <a:latin typeface=".VnAvant" panose="020B7200000000000000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2054" name="Picture 6" descr="Nguyên Lý Duyên Sinh - Phật Học Cơ Bản - THƯ VIỆN HOA SEN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38" b="99375" l="930" r="9953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329760">
              <a:off x="956488" y="3278657"/>
              <a:ext cx="1842864" cy="2742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Group 4"/>
          <p:cNvGrpSpPr/>
          <p:nvPr/>
        </p:nvGrpSpPr>
        <p:grpSpPr>
          <a:xfrm>
            <a:off x="9263858" y="0"/>
            <a:ext cx="2928142" cy="2945333"/>
            <a:chOff x="9263858" y="0"/>
            <a:chExt cx="2928142" cy="2945333"/>
          </a:xfrm>
        </p:grpSpPr>
        <p:sp>
          <p:nvSpPr>
            <p:cNvPr id="8" name="TextBox 7"/>
            <p:cNvSpPr txBox="1"/>
            <p:nvPr/>
          </p:nvSpPr>
          <p:spPr>
            <a:xfrm>
              <a:off x="9746871" y="2175892"/>
              <a:ext cx="2044149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dirty="0" err="1" smtClean="0">
                  <a:solidFill>
                    <a:srgbClr val="FF3300"/>
                  </a:solidFill>
                  <a:latin typeface=".VnAvant" panose="020B7200000000000000" pitchFamily="34" charset="0"/>
                  <a:cs typeface="Times New Roman" panose="02020603050405020304" pitchFamily="18" charset="0"/>
                </a:rPr>
                <a:t>su</a:t>
              </a:r>
              <a:r>
                <a:rPr lang="en-US" sz="4400" b="1" dirty="0" smtClean="0">
                  <a:solidFill>
                    <a:srgbClr val="FF3300"/>
                  </a:solidFill>
                  <a:latin typeface=".VnAvant" panose="020B72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 smtClean="0">
                  <a:solidFill>
                    <a:srgbClr val="FF3300"/>
                  </a:solidFill>
                  <a:latin typeface=".VnAvant" panose="020B7200000000000000" pitchFamily="34" charset="0"/>
                  <a:cs typeface="Times New Roman" panose="02020603050405020304" pitchFamily="18" charset="0"/>
                </a:rPr>
                <a:t>hµo</a:t>
              </a:r>
              <a:endParaRPr lang="en-US" sz="4400" b="1" dirty="0">
                <a:solidFill>
                  <a:srgbClr val="FF3300"/>
                </a:solidFill>
                <a:latin typeface=".VnAvant" panose="020B7200000000000000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2058" name="Picture 10" descr="ORGA - Siêu thị trái cây sạchORGA - Siêu thị trái cây sạchCủ su hào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391" r="9941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63858" y="0"/>
              <a:ext cx="2928142" cy="21961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/>
          <p:cNvGrpSpPr/>
          <p:nvPr/>
        </p:nvGrpSpPr>
        <p:grpSpPr>
          <a:xfrm>
            <a:off x="8781145" y="3542044"/>
            <a:ext cx="3410855" cy="3043344"/>
            <a:chOff x="8781145" y="3542044"/>
            <a:chExt cx="3410855" cy="3043344"/>
          </a:xfrm>
        </p:grpSpPr>
        <p:sp>
          <p:nvSpPr>
            <p:cNvPr id="9" name="TextBox 8"/>
            <p:cNvSpPr txBox="1"/>
            <p:nvPr/>
          </p:nvSpPr>
          <p:spPr>
            <a:xfrm>
              <a:off x="9347531" y="5815947"/>
              <a:ext cx="256352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dirty="0" smtClean="0">
                  <a:solidFill>
                    <a:srgbClr val="FF3300"/>
                  </a:solidFill>
                  <a:latin typeface=".VnAvant" panose="020B7200000000000000" pitchFamily="34" charset="0"/>
                  <a:cs typeface="Times New Roman" panose="02020603050405020304" pitchFamily="18" charset="0"/>
                </a:rPr>
                <a:t>con </a:t>
              </a:r>
              <a:r>
                <a:rPr lang="en-US" sz="4400" b="1" dirty="0" err="1" smtClean="0">
                  <a:solidFill>
                    <a:srgbClr val="FF3300"/>
                  </a:solidFill>
                  <a:latin typeface=".VnAvant" panose="020B7200000000000000" pitchFamily="34" charset="0"/>
                  <a:cs typeface="Times New Roman" panose="02020603050405020304" pitchFamily="18" charset="0"/>
                </a:rPr>
                <a:t>kiÕn</a:t>
              </a:r>
              <a:endParaRPr lang="en-US" sz="4400" b="1" dirty="0">
                <a:solidFill>
                  <a:srgbClr val="FF3300"/>
                </a:solidFill>
                <a:latin typeface=".VnAvant" panose="020B7200000000000000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2060" name="Picture 12" descr="14 sự thật thú vị về loài kiến. - 360do.vn: Website học tập dành ...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1000" r="100000">
                          <a14:backgroundMark x1="35000" y1="77500" x2="43000" y2="61000"/>
                          <a14:backgroundMark x1="43667" y1="77500" x2="56333" y2="62000"/>
                          <a14:backgroundMark x1="69000" y1="77000" x2="74667" y2="70000"/>
                          <a14:backgroundMark x1="78000" y1="79000" x2="76667" y2="71000"/>
                          <a14:backgroundMark x1="37667" y1="80000" x2="37667" y2="80000"/>
                          <a14:backgroundMark x1="33000" y1="77000" x2="33000" y2="77000"/>
                          <a14:backgroundMark x1="14333" y1="34000" x2="16667" y2="37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81145" y="3542044"/>
              <a:ext cx="3410855" cy="22739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10hkpq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12506" y="126123"/>
            <a:ext cx="478279" cy="47827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-121224"/>
            <a:ext cx="1152244" cy="114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975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3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6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4" fill="hold" grpId="0" nodeType="withEffect">
                                  <p:stCondLst>
                                    <p:cond delay="16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16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6" y="0"/>
            <a:ext cx="12182764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708634" y="756745"/>
            <a:ext cx="256452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h</a:t>
            </a:r>
            <a:endParaRPr lang="en-US" sz="30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1284" y="674085"/>
            <a:ext cx="1151540" cy="1151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252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4" grpId="2"/>
      <p:bldP spid="4" grpId="3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6" y="0"/>
            <a:ext cx="12182764" cy="6858000"/>
          </a:xfrm>
          <a:prstGeom prst="rect">
            <a:avLst/>
          </a:prstGeom>
        </p:spPr>
      </p:pic>
      <p:sp>
        <p:nvSpPr>
          <p:cNvPr id="6" name="Cloud Callout 5"/>
          <p:cNvSpPr/>
          <p:nvPr/>
        </p:nvSpPr>
        <p:spPr>
          <a:xfrm>
            <a:off x="7961745" y="685800"/>
            <a:ext cx="3066473" cy="1955799"/>
          </a:xfrm>
          <a:prstGeom prst="cloudCallout">
            <a:avLst>
              <a:gd name="adj1" fmla="val -23544"/>
              <a:gd name="adj2" fmla="val 7856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386619" y="961678"/>
            <a:ext cx="26231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Ôn lại cấu tạo chữ h</a:t>
            </a:r>
            <a:endParaRPr lang="en-US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1619" y="1723697"/>
            <a:ext cx="619871" cy="31636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1490" y="2417379"/>
            <a:ext cx="1492469" cy="24699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975" y="110030"/>
            <a:ext cx="1151540" cy="1151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268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|2.3|2.4|3|2.5|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3|6.4|6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374</TotalTime>
  <Words>188</Words>
  <Application>Microsoft Office PowerPoint</Application>
  <PresentationFormat>Widescreen</PresentationFormat>
  <Paragraphs>57</Paragraphs>
  <Slides>29</Slides>
  <Notes>1</Notes>
  <HiddenSlides>0</HiddenSlides>
  <MMClips>16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6" baseType="lpstr">
      <vt:lpstr>.VnAvant</vt:lpstr>
      <vt:lpstr>Arial</vt:lpstr>
      <vt:lpstr>Calibri</vt:lpstr>
      <vt:lpstr>Calibri Light</vt:lpstr>
      <vt:lpstr>French Script MT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KHANH PRO</dc:creator>
  <cp:lastModifiedBy>PC</cp:lastModifiedBy>
  <cp:revision>36</cp:revision>
  <dcterms:created xsi:type="dcterms:W3CDTF">2024-06-10T11:34:58Z</dcterms:created>
  <dcterms:modified xsi:type="dcterms:W3CDTF">2026-01-05T02:46:50Z</dcterms:modified>
</cp:coreProperties>
</file>