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2" d="100"/>
          <a:sy n="82" d="100"/>
        </p:scale>
        <p:origin x="9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7C319-D366-4043-817E-9F584800AA28}"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286506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7C319-D366-4043-817E-9F584800AA28}"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252125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7C319-D366-4043-817E-9F584800AA28}"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8693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7C319-D366-4043-817E-9F584800AA28}"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389387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77C319-D366-4043-817E-9F584800AA28}"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104031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7C319-D366-4043-817E-9F584800AA28}"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158841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7C319-D366-4043-817E-9F584800AA28}"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229288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7C319-D366-4043-817E-9F584800AA28}"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95652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7C319-D366-4043-817E-9F584800AA28}"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19375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77C319-D366-4043-817E-9F584800AA28}"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193875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77C319-D366-4043-817E-9F584800AA28}"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F6EBF-16D8-4FE2-8ED1-898055E2F68B}" type="slidenum">
              <a:rPr lang="en-US" smtClean="0"/>
              <a:t>‹#›</a:t>
            </a:fld>
            <a:endParaRPr lang="en-US"/>
          </a:p>
        </p:txBody>
      </p:sp>
    </p:spTree>
    <p:extLst>
      <p:ext uri="{BB962C8B-B14F-4D97-AF65-F5344CB8AC3E}">
        <p14:creationId xmlns:p14="http://schemas.microsoft.com/office/powerpoint/2010/main" val="97535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7C319-D366-4043-817E-9F584800AA28}" type="datetimeFigureOut">
              <a:rPr lang="en-US" smtClean="0"/>
              <a:t>1/12/2026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F6EBF-16D8-4FE2-8ED1-898055E2F68B}" type="slidenum">
              <a:rPr lang="en-US" smtClean="0"/>
              <a:t>‹#›</a:t>
            </a:fld>
            <a:endParaRPr lang="en-US"/>
          </a:p>
        </p:txBody>
      </p:sp>
    </p:spTree>
    <p:extLst>
      <p:ext uri="{BB962C8B-B14F-4D97-AF65-F5344CB8AC3E}">
        <p14:creationId xmlns:p14="http://schemas.microsoft.com/office/powerpoint/2010/main" val="205455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38400" y="0"/>
            <a:ext cx="7889631" cy="707886"/>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ỦY BAN NHÂN DÂN PHƯỜNG PHÚC LỢI</a:t>
            </a: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BAN MAI XANH</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403" y="906786"/>
            <a:ext cx="1288793" cy="1179922"/>
          </a:xfrm>
          <a:prstGeom prst="rect">
            <a:avLst/>
          </a:prstGeom>
        </p:spPr>
      </p:pic>
      <p:sp>
        <p:nvSpPr>
          <p:cNvPr id="6" name="TextBox 5"/>
          <p:cNvSpPr txBox="1"/>
          <p:nvPr/>
        </p:nvSpPr>
        <p:spPr>
          <a:xfrm>
            <a:off x="1582615" y="2215661"/>
            <a:ext cx="9050216" cy="1754326"/>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LĨNH VỰC PHÁT TRIỂN NHẬN THỨC</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3600" b="1" dirty="0" err="1" smtClean="0">
                <a:solidFill>
                  <a:srgbClr val="FF0000"/>
                </a:solidFill>
                <a:latin typeface="Times New Roman" panose="02020603050405020304" pitchFamily="18" charset="0"/>
                <a:cs typeface="Times New Roman" panose="02020603050405020304" pitchFamily="18" charset="0"/>
              </a:rPr>
              <a:t>Đề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NBTN: </a:t>
            </a:r>
            <a:r>
              <a:rPr lang="en-US" sz="3600" b="1" dirty="0" err="1" smtClean="0">
                <a:solidFill>
                  <a:srgbClr val="FF0000"/>
                </a:solidFill>
                <a:latin typeface="Times New Roman" panose="02020603050405020304" pitchFamily="18" charset="0"/>
                <a:cs typeface="Times New Roman" panose="02020603050405020304" pitchFamily="18" charset="0"/>
              </a:rPr>
              <a:t>Quả</a:t>
            </a:r>
            <a:r>
              <a:rPr lang="en-US" sz="3600" b="1" dirty="0" smtClean="0">
                <a:solidFill>
                  <a:srgbClr val="FF0000"/>
                </a:solidFill>
                <a:latin typeface="Times New Roman" panose="02020603050405020304" pitchFamily="18" charset="0"/>
                <a:cs typeface="Times New Roman" panose="02020603050405020304" pitchFamily="18" charset="0"/>
              </a:rPr>
              <a:t> cam, </a:t>
            </a:r>
            <a:r>
              <a:rPr lang="en-US" sz="3600" b="1" dirty="0" err="1" smtClean="0">
                <a:solidFill>
                  <a:srgbClr val="FF0000"/>
                </a:solidFill>
                <a:latin typeface="Times New Roman" panose="02020603050405020304" pitchFamily="18" charset="0"/>
                <a:cs typeface="Times New Roman" panose="02020603050405020304" pitchFamily="18" charset="0"/>
              </a:rPr>
              <a:t>quả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táo</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3600" b="1" dirty="0" err="1" smtClean="0">
                <a:solidFill>
                  <a:srgbClr val="002060"/>
                </a:solidFill>
                <a:latin typeface="Times New Roman" panose="02020603050405020304" pitchFamily="18" charset="0"/>
                <a:cs typeface="Times New Roman" panose="02020603050405020304" pitchFamily="18" charset="0"/>
              </a:rPr>
              <a:t>Lứa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tuổi</a:t>
            </a:r>
            <a:r>
              <a:rPr lang="en-US" sz="3600" b="1" dirty="0" smtClean="0">
                <a:solidFill>
                  <a:srgbClr val="002060"/>
                </a:solidFill>
                <a:latin typeface="Times New Roman" panose="02020603050405020304" pitchFamily="18" charset="0"/>
                <a:cs typeface="Times New Roman" panose="02020603050405020304" pitchFamily="18" charset="0"/>
              </a:rPr>
              <a:t>: 24-36 </a:t>
            </a:r>
            <a:r>
              <a:rPr lang="en-US" sz="3600" b="1" dirty="0" err="1" smtClean="0">
                <a:solidFill>
                  <a:srgbClr val="002060"/>
                </a:solidFill>
                <a:latin typeface="Times New Roman" panose="02020603050405020304" pitchFamily="18" charset="0"/>
                <a:cs typeface="Times New Roman" panose="02020603050405020304" pitchFamily="18" charset="0"/>
              </a:rPr>
              <a:t>tháng</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29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b="1" dirty="0" err="1" smtClean="0">
                <a:solidFill>
                  <a:srgbClr val="FF0000"/>
                </a:solidFill>
              </a:rPr>
              <a:t>Kết</a:t>
            </a:r>
            <a:r>
              <a:rPr lang="en-US" sz="8000" b="1" dirty="0" smtClean="0">
                <a:solidFill>
                  <a:srgbClr val="FF0000"/>
                </a:solidFill>
              </a:rPr>
              <a:t> </a:t>
            </a:r>
            <a:r>
              <a:rPr lang="en-US" sz="8000" b="1" dirty="0" err="1" smtClean="0">
                <a:solidFill>
                  <a:srgbClr val="FF0000"/>
                </a:solidFill>
              </a:rPr>
              <a:t>thúc</a:t>
            </a:r>
            <a:endParaRPr lang="en-US" sz="8000" b="1" dirty="0">
              <a:solidFill>
                <a:srgbClr val="FF0000"/>
              </a:solidFill>
            </a:endParaRPr>
          </a:p>
        </p:txBody>
      </p:sp>
    </p:spTree>
    <p:extLst>
      <p:ext uri="{BB962C8B-B14F-4D97-AF65-F5344CB8AC3E}">
        <p14:creationId xmlns:p14="http://schemas.microsoft.com/office/powerpoint/2010/main" val="83936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28092" y="1886634"/>
            <a:ext cx="7526216" cy="1754326"/>
          </a:xfrm>
          <a:prstGeom prst="rect">
            <a:avLst/>
          </a:prstGeom>
        </p:spPr>
        <p:txBody>
          <a:bodyPr wrap="square">
            <a:spAutoFit/>
          </a:bodyPr>
          <a:lstStyle/>
          <a:p>
            <a:pPr algn="ctr"/>
            <a:r>
              <a:rPr lang="en-US" sz="3600" b="1" dirty="0" smtClean="0">
                <a:solidFill>
                  <a:srgbClr val="FF0000"/>
                </a:solidFill>
                <a:latin typeface="Times New Roman" panose="02020603050405020304" pitchFamily="18" charset="0"/>
                <a:ea typeface="SimSun" panose="02010600030101010101" pitchFamily="2" charset="-122"/>
              </a:rPr>
              <a:t>-</a:t>
            </a:r>
            <a:r>
              <a:rPr lang="en-US" sz="3600" b="1" dirty="0" err="1" smtClean="0">
                <a:solidFill>
                  <a:srgbClr val="FF0000"/>
                </a:solidFill>
                <a:latin typeface="Times New Roman" panose="02020603050405020304" pitchFamily="18" charset="0"/>
                <a:ea typeface="SimSun" panose="02010600030101010101" pitchFamily="2" charset="-122"/>
              </a:rPr>
              <a:t>Cô</a:t>
            </a:r>
            <a:r>
              <a:rPr lang="en-US" sz="3600" b="1" dirty="0" smtClean="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và</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trẻ</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hát</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vận</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động</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bài</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Quả</a:t>
            </a:r>
            <a:r>
              <a:rPr lang="en-US" sz="3600" b="1" dirty="0" smtClean="0">
                <a:solidFill>
                  <a:srgbClr val="FF0000"/>
                </a:solidFill>
                <a:latin typeface="Times New Roman" panose="02020603050405020304" pitchFamily="18" charset="0"/>
                <a:ea typeface="SimSun" panose="02010600030101010101" pitchFamily="2" charset="-122"/>
              </a:rPr>
              <a:t>”.</a:t>
            </a:r>
          </a:p>
          <a:p>
            <a:pPr algn="ct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Cô</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trò</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chuyện</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với</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trẻ</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về</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nội</a:t>
            </a:r>
            <a:r>
              <a:rPr lang="en-US" sz="3600" b="1" dirty="0">
                <a:solidFill>
                  <a:srgbClr val="FF0000"/>
                </a:solidFill>
                <a:latin typeface="Times New Roman" panose="02020603050405020304" pitchFamily="18" charset="0"/>
                <a:ea typeface="SimSun" panose="02010600030101010101" pitchFamily="2" charset="-122"/>
              </a:rPr>
              <a:t> dung </a:t>
            </a:r>
            <a:r>
              <a:rPr lang="en-US" sz="3600" b="1" dirty="0" err="1">
                <a:solidFill>
                  <a:srgbClr val="FF0000"/>
                </a:solidFill>
                <a:latin typeface="Times New Roman" panose="02020603050405020304" pitchFamily="18" charset="0"/>
                <a:ea typeface="SimSun" panose="02010600030101010101" pitchFamily="2" charset="-122"/>
              </a:rPr>
              <a:t>bài</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hát</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Cô</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dẫn</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dắt</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trẻ</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vào</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bài</a:t>
            </a:r>
            <a:r>
              <a:rPr lang="en-US" sz="3600" b="1" dirty="0">
                <a:solidFill>
                  <a:srgbClr val="FF0000"/>
                </a:solidFill>
                <a:latin typeface="Times New Roman" panose="02020603050405020304" pitchFamily="18" charset="0"/>
                <a:ea typeface="SimSun" panose="02010600030101010101" pitchFamily="2" charset="-122"/>
              </a:rPr>
              <a:t>.</a:t>
            </a:r>
            <a:endParaRPr lang="en-US" sz="3600" b="1" dirty="0">
              <a:solidFill>
                <a:srgbClr val="FF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083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86155" y="-93785"/>
            <a:ext cx="5509845" cy="4893647"/>
          </a:xfrm>
          <a:prstGeom prst="rect">
            <a:avLst/>
          </a:prstGeom>
        </p:spPr>
        <p:txBody>
          <a:bodyPr wrap="square">
            <a:spAutoFit/>
          </a:bodyPr>
          <a:lstStyle/>
          <a:p>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Quan sát quả cam: </a:t>
            </a:r>
            <a:endParaRPr lang="en-US" sz="2400" b="1" dirty="0" smtClean="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Cho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trẻ</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quan</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sát</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quả</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cam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và</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hỏi</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trẻ</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b="1"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Đây</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là</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2060"/>
                </a:solidFill>
                <a:latin typeface="Times New Roman" panose="02020603050405020304" pitchFamily="18" charset="0"/>
                <a:ea typeface="SimSun" panose="02010600030101010101" pitchFamily="2" charset="-122"/>
                <a:cs typeface="Times New Roman" panose="02020603050405020304" pitchFamily="18" charset="0"/>
              </a:rPr>
              <a:t>quả</a:t>
            </a:r>
            <a:r>
              <a:rPr 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gì</a:t>
            </a:r>
            <a:r>
              <a:rPr lang="en-US"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Quả</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Quả</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màu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2060"/>
                </a:solidFill>
                <a:latin typeface="Times New Roman" panose="02020603050405020304" pitchFamily="18" charset="0"/>
                <a:cs typeface="Times New Roman" panose="02020603050405020304" pitchFamily="18" charset="0"/>
              </a:rPr>
              <a:t>- Cho </a:t>
            </a:r>
            <a:r>
              <a:rPr lang="en-US" sz="2400" b="1" dirty="0" err="1">
                <a:solidFill>
                  <a:srgbClr val="002060"/>
                </a:solidFill>
                <a:latin typeface="Times New Roman" panose="02020603050405020304" pitchFamily="18" charset="0"/>
                <a:cs typeface="Times New Roman" panose="02020603050405020304" pitchFamily="18" charset="0"/>
              </a:rPr>
              <a:t>trẻ</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sờ</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quả</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Cô</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dao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bổ</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quả</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trẻ</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vỏ</a:t>
            </a:r>
            <a:r>
              <a:rPr lang="en-US" sz="2400" b="1" dirty="0">
                <a:solidFill>
                  <a:srgbClr val="002060"/>
                </a:solidFill>
                <a:latin typeface="Times New Roman" panose="02020603050405020304" pitchFamily="18" charset="0"/>
                <a:cs typeface="Times New Roman" panose="02020603050405020304" pitchFamily="18" charset="0"/>
              </a:rPr>
              <a:t> cam</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Vỏ</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mùi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 </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 ( </a:t>
            </a:r>
            <a:r>
              <a:rPr lang="en-US" sz="2400" b="1" dirty="0" err="1">
                <a:solidFill>
                  <a:srgbClr val="002060"/>
                </a:solidFill>
                <a:latin typeface="Times New Roman" panose="02020603050405020304" pitchFamily="18" charset="0"/>
                <a:cs typeface="Times New Roman" panose="02020603050405020304" pitchFamily="18" charset="0"/>
              </a:rPr>
              <a:t>múi</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xem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hạt</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đâu</a:t>
            </a:r>
            <a:r>
              <a:rPr lang="en-US" sz="2400" b="1" dirty="0">
                <a:solidFill>
                  <a:srgbClr val="002060"/>
                </a:solidFill>
                <a:latin typeface="Times New Roman" panose="02020603050405020304" pitchFamily="18" charset="0"/>
                <a:cs typeface="Times New Roman"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Qủa</a:t>
            </a:r>
            <a:r>
              <a:rPr lang="en-US" sz="2400" b="1" dirty="0">
                <a:solidFill>
                  <a:srgbClr val="002060"/>
                </a:solidFill>
                <a:latin typeface="Times New Roman" panose="02020603050405020304" pitchFamily="18" charset="0"/>
                <a:cs typeface="Times New Roman" panose="02020603050405020304" pitchFamily="18" charset="0"/>
              </a:rPr>
              <a:t> cam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gì</a:t>
            </a:r>
            <a:r>
              <a:rPr lang="en-US" sz="2400" b="1" dirty="0">
                <a:solidFill>
                  <a:srgbClr val="002060"/>
                </a:solidFill>
                <a:latin typeface="Times New Roman" panose="02020603050405020304" pitchFamily="18" charset="0"/>
                <a:cs typeface="Times New Roman" panose="02020603050405020304" pitchFamily="18" charset="0"/>
              </a:rPr>
              <a:t>?</a:t>
            </a:r>
          </a:p>
          <a:p>
            <a:pPr algn="just"/>
            <a:endParaRPr lang="en-US" sz="24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30" name="Picture 6" descr="Các loại cam ngon, được ưa chuộng trên thị trườ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54241" y="926122"/>
            <a:ext cx="7345876" cy="582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79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98077" y="1659285"/>
            <a:ext cx="7795846" cy="3539430"/>
          </a:xfrm>
          <a:prstGeom prst="rect">
            <a:avLst/>
          </a:prstGeom>
        </p:spPr>
        <p:txBody>
          <a:bodyPr wrap="square">
            <a:spAutoFit/>
          </a:bodyPr>
          <a:lstStyle/>
          <a:p>
            <a:pPr algn="just"/>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Cô</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chốt</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lại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Đây</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dạng</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hình</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tròn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bên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ngoài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lớp</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vỏ</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bên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trong</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phần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cùi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múi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hạt</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nhiều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loại</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với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các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màu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sắc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khác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nhau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màu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vàng</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màu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xanh</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loại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vị</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chua</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loại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vị</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ngọt</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có</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chứa</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nhiều</a:t>
            </a:r>
            <a:r>
              <a:rPr lang="en-US" sz="3200" b="1" dirty="0">
                <a:solidFill>
                  <a:srgbClr val="002060"/>
                </a:solidFill>
                <a:latin typeface="Times New Roman" panose="02020603050405020304" pitchFamily="18" charset="0"/>
                <a:ea typeface="SimSun" panose="02010600030101010101" pitchFamily="2" charset="-122"/>
              </a:rPr>
              <a:t> vitamin C</a:t>
            </a:r>
            <a:endParaRPr lang="en-US" sz="3200" b="1"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9315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03384" y="72857"/>
            <a:ext cx="6096000" cy="3785652"/>
          </a:xfrm>
          <a:prstGeom prst="rect">
            <a:avLst/>
          </a:prstGeom>
        </p:spPr>
        <p:txBody>
          <a:bodyPr>
            <a:spAutoFit/>
          </a:bodyPr>
          <a:lstStyle/>
          <a:p>
            <a:pPr marL="342900" indent="-342900" algn="just">
              <a:buFont typeface="Arial" panose="020B0604020202020204" pitchFamily="34" charset="0"/>
              <a:buChar char="•"/>
            </a:pPr>
            <a:r>
              <a:rPr lang="en-US" sz="2400" b="1" dirty="0" err="1" smtClean="0">
                <a:solidFill>
                  <a:srgbClr val="002060"/>
                </a:solidFill>
                <a:latin typeface="Times New Roman" panose="02020603050405020304" pitchFamily="18" charset="0"/>
                <a:ea typeface="SimSun" panose="02010600030101010101" pitchFamily="2" charset="-122"/>
              </a:rPr>
              <a:t>Nhận</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biết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endParaRPr lang="en-US" sz="2400" b="1" dirty="0" smtClean="0">
              <a:solidFill>
                <a:srgbClr val="002060"/>
              </a:solidFill>
              <a:latin typeface="Times New Roman" panose="02020603050405020304" pitchFamily="18" charset="0"/>
              <a:ea typeface="SimSun" panose="02010600030101010101" pitchFamily="2" charset="-122"/>
            </a:endParaRPr>
          </a:p>
          <a:p>
            <a:pPr algn="just"/>
            <a:r>
              <a:rPr lang="en-US" sz="2400" b="1" dirty="0" smtClean="0">
                <a:solidFill>
                  <a:srgbClr val="002060"/>
                </a:solidFill>
                <a:latin typeface="Times New Roman" panose="02020603050405020304" pitchFamily="18" charset="0"/>
                <a:ea typeface="SimSun" panose="02010600030101010101" pitchFamily="2" charset="-122"/>
              </a:rPr>
              <a:t>Cho </a:t>
            </a:r>
            <a:r>
              <a:rPr lang="en-US" sz="2400" b="1" dirty="0" err="1">
                <a:solidFill>
                  <a:srgbClr val="002060"/>
                </a:solidFill>
                <a:latin typeface="Times New Roman" panose="02020603050405020304" pitchFamily="18" charset="0"/>
                <a:ea typeface="SimSun" panose="02010600030101010101" pitchFamily="2" charset="-122"/>
              </a:rPr>
              <a:t>trẻ</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quan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sát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hỏi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trẻ</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Đây</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là</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gì</a:t>
            </a:r>
            <a:r>
              <a:rPr lang="en-US" sz="2400" b="1" dirty="0">
                <a:solidFill>
                  <a:srgbClr val="002060"/>
                </a:solidFill>
                <a:latin typeface="Times New Roman" panose="02020603050405020304" pitchFamily="18" charset="0"/>
                <a:ea typeface="SimSun" panose="02010600030101010101" pitchFamily="2" charset="-122"/>
              </a:rPr>
              <a:t>? </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err="1" smtClean="0">
                <a:solidFill>
                  <a:srgbClr val="002060"/>
                </a:solidFill>
                <a:latin typeface="Times New Roman" panose="02020603050405020304" pitchFamily="18" charset="0"/>
                <a:ea typeface="SimSun" panose="02010600030101010101" pitchFamily="2" charset="-122"/>
              </a:rPr>
              <a:t>Quả</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dạng</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hình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gì</a:t>
            </a:r>
            <a:r>
              <a:rPr lang="en-US" sz="2400" b="1" dirty="0">
                <a:solidFill>
                  <a:srgbClr val="002060"/>
                </a:solidFill>
                <a:latin typeface="Times New Roman" panose="02020603050405020304" pitchFamily="18" charset="0"/>
                <a:ea typeface="SimSun" panose="02010600030101010101" pitchFamily="2" charset="-122"/>
              </a:rPr>
              <a:t>? </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err="1" smtClean="0">
                <a:solidFill>
                  <a:srgbClr val="002060"/>
                </a:solidFill>
                <a:latin typeface="Times New Roman" panose="02020603050405020304" pitchFamily="18" charset="0"/>
                <a:ea typeface="SimSun" panose="02010600030101010101" pitchFamily="2" charset="-122"/>
              </a:rPr>
              <a:t>Quả</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màu</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gì</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err="1" smtClean="0">
                <a:solidFill>
                  <a:srgbClr val="002060"/>
                </a:solidFill>
                <a:latin typeface="Times New Roman" panose="02020603050405020304" pitchFamily="18" charset="0"/>
                <a:ea typeface="SimSun" panose="02010600030101010101" pitchFamily="2" charset="-122"/>
              </a:rPr>
              <a:t>Cô</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chỉ</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phần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bên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ngoài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của</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nói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Đây</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là</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vỏ</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err="1" smtClean="0">
                <a:solidFill>
                  <a:srgbClr val="002060"/>
                </a:solidFill>
                <a:latin typeface="Times New Roman" panose="02020603050405020304" pitchFamily="18" charset="0"/>
                <a:ea typeface="SimSun" panose="02010600030101010101" pitchFamily="2" charset="-122"/>
              </a:rPr>
              <a:t>Bên</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trong</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xem</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gì</a:t>
            </a:r>
            <a:r>
              <a:rPr lang="en-US" sz="2400" b="1" dirty="0" smtClean="0">
                <a:solidFill>
                  <a:srgbClr val="002060"/>
                </a:solidFill>
                <a:latin typeface="Times New Roman" panose="02020603050405020304" pitchFamily="18" charset="0"/>
                <a:ea typeface="SimSun" panose="02010600030101010101" pitchFamily="2" charset="-122"/>
              </a:rPr>
              <a:t>.</a:t>
            </a:r>
          </a:p>
          <a:p>
            <a:pPr algn="just"/>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a:solidFill>
                  <a:srgbClr val="002060"/>
                </a:solidFill>
                <a:latin typeface="Times New Roman" panose="02020603050405020304" pitchFamily="18" charset="0"/>
                <a:ea typeface="SimSun" panose="02010600030101010101" pitchFamily="2" charset="-122"/>
              </a:rPr>
              <a:t>(</a:t>
            </a:r>
            <a:r>
              <a:rPr lang="en-US" sz="2400" b="1" dirty="0" err="1">
                <a:solidFill>
                  <a:srgbClr val="002060"/>
                </a:solidFill>
                <a:latin typeface="Times New Roman" panose="02020603050405020304" pitchFamily="18" charset="0"/>
                <a:ea typeface="SimSun" panose="02010600030101010101" pitchFamily="2" charset="-122"/>
              </a:rPr>
              <a:t>phần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cùi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hạt</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smtClean="0">
                <a:solidFill>
                  <a:srgbClr val="002060"/>
                </a:solidFill>
                <a:latin typeface="Times New Roman" panose="02020603050405020304" pitchFamily="18" charset="0"/>
                <a:ea typeface="SimSun" panose="02010600030101010101" pitchFamily="2" charset="-122"/>
              </a:rPr>
              <a:t>Ăn</a:t>
            </a:r>
            <a:r>
              <a:rPr lang="en-US" sz="2400" b="1" dirty="0" smtClean="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con </a:t>
            </a:r>
            <a:r>
              <a:rPr lang="en-US" sz="2400" b="1" dirty="0" err="1">
                <a:solidFill>
                  <a:srgbClr val="002060"/>
                </a:solidFill>
                <a:latin typeface="Times New Roman" panose="02020603050405020304" pitchFamily="18" charset="0"/>
                <a:ea typeface="SimSun" panose="02010600030101010101" pitchFamily="2" charset="-122"/>
              </a:rPr>
              <a:t>thấy</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vị</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gì</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a:solidFill>
                <a:srgbClr val="002060"/>
              </a:solidFill>
              <a:effectLst/>
              <a:latin typeface="Times New Roman" panose="02020603050405020304" pitchFamily="18" charset="0"/>
              <a:ea typeface="SimSun" panose="02010600030101010101" pitchFamily="2" charset="-122"/>
            </a:endParaRPr>
          </a:p>
        </p:txBody>
      </p:sp>
      <p:pic>
        <p:nvPicPr>
          <p:cNvPr id="2056" name="Picture 8" descr="Hình ảnh Quả Táo Cắt Nửa Tươi Không Có Nền PNG , Táo Tươi Không Có Nền, Quả  Táo, Tươi PNG trong suốt và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492" y="1383323"/>
            <a:ext cx="4958862" cy="495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7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20815" y="1900535"/>
            <a:ext cx="7350369" cy="2862322"/>
          </a:xfrm>
          <a:prstGeom prst="rect">
            <a:avLst/>
          </a:prstGeom>
        </p:spPr>
        <p:txBody>
          <a:bodyPr wrap="square">
            <a:spAutoFit/>
          </a:bodyPr>
          <a:lstStyle/>
          <a:p>
            <a:r>
              <a:rPr lang="vi-VN" sz="3600" b="1" dirty="0">
                <a:solidFill>
                  <a:srgbClr val="002060"/>
                </a:solidFill>
                <a:latin typeface="Times New Roman" panose="02020603050405020304" pitchFamily="18" charset="0"/>
                <a:ea typeface="SimSun" panose="02010600030101010101" pitchFamily="2" charset="-122"/>
              </a:rPr>
              <a:t>- Cô chốt lại: Đây là quả táo. Quả táo có dạng hình tròn và to, phần vỏ màu đỏ, bên trong gồm có cùi và hạt. Quả táo ăn rất ngon, cũng chứa vitamin và khoáng chất.</a:t>
            </a:r>
            <a:endParaRPr lang="en-US" sz="3600" b="1" dirty="0">
              <a:solidFill>
                <a:srgbClr val="002060"/>
              </a:solidFill>
            </a:endParaRPr>
          </a:p>
        </p:txBody>
      </p:sp>
    </p:spTree>
    <p:extLst>
      <p:ext uri="{BB962C8B-B14F-4D97-AF65-F5344CB8AC3E}">
        <p14:creationId xmlns:p14="http://schemas.microsoft.com/office/powerpoint/2010/main" val="364510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2738" y="0"/>
            <a:ext cx="7971693" cy="830997"/>
          </a:xfrm>
          <a:prstGeom prst="rect">
            <a:avLst/>
          </a:prstGeom>
        </p:spPr>
        <p:txBody>
          <a:bodyPr wrap="square">
            <a:spAutoFit/>
          </a:bodyPr>
          <a:lstStyle/>
          <a:p>
            <a:pPr algn="just"/>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Mở</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rộng</a:t>
            </a:r>
            <a:r>
              <a:rPr lang="en-US" sz="2400" b="1" dirty="0">
                <a:solidFill>
                  <a:srgbClr val="002060"/>
                </a:solidFill>
                <a:latin typeface="Times New Roman" panose="02020603050405020304" pitchFamily="18" charset="0"/>
                <a:ea typeface="SimSun" panose="02010600030101010101" pitchFamily="2" charset="-122"/>
              </a:rPr>
              <a:t>: Cho </a:t>
            </a:r>
            <a:r>
              <a:rPr lang="en-US" sz="2400" b="1" dirty="0" err="1">
                <a:solidFill>
                  <a:srgbClr val="002060"/>
                </a:solidFill>
                <a:latin typeface="Times New Roman" panose="02020603050405020304" pitchFamily="18" charset="0"/>
                <a:ea typeface="SimSun" panose="02010600030101010101" pitchFamily="2" charset="-122"/>
              </a:rPr>
              <a:t>trẻ</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quan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sát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hình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ảnh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một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số</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loại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bưởi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dưa</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hấu</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khế</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vải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xoài</a:t>
            </a:r>
            <a:r>
              <a:rPr lang="en-US" sz="2400" b="1" dirty="0">
                <a:solidFill>
                  <a:srgbClr val="002060"/>
                </a:solidFill>
                <a:latin typeface="Times New Roman" panose="02020603050405020304" pitchFamily="18" charset="0"/>
                <a:ea typeface="SimSun" panose="02010600030101010101" pitchFamily="2" charset="-122"/>
              </a:rPr>
              <a:t>...</a:t>
            </a:r>
            <a:endParaRPr lang="en-US" sz="2400" b="1" dirty="0">
              <a:solidFill>
                <a:srgbClr val="002060"/>
              </a:solidFill>
              <a:effectLst/>
              <a:latin typeface="Times New Roman" panose="02020603050405020304" pitchFamily="18" charset="0"/>
              <a:ea typeface="SimSun" panose="02010600030101010101" pitchFamily="2" charset="-122"/>
            </a:endParaRPr>
          </a:p>
        </p:txBody>
      </p:sp>
      <p:pic>
        <p:nvPicPr>
          <p:cNvPr id="3074" name="Picture 2" descr="Quả xoài đực hay quả xoài cái ngon hơ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31" l="6806" r="90000"/>
                    </a14:imgEffect>
                  </a14:imgLayer>
                </a14:imgProps>
              </a:ext>
              <a:ext uri="{28A0092B-C50C-407E-A947-70E740481C1C}">
                <a14:useLocalDpi xmlns:a14="http://schemas.microsoft.com/office/drawing/2010/main" val="0"/>
              </a:ext>
            </a:extLst>
          </a:blip>
          <a:srcRect/>
          <a:stretch>
            <a:fillRect/>
          </a:stretch>
        </p:blipFill>
        <p:spPr bwMode="auto">
          <a:xfrm>
            <a:off x="0" y="862255"/>
            <a:ext cx="4563102" cy="2566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ua quả bưởi đừng lấy quả lớn sẽ không ngon, không mọng nước"/>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05" b="93833" l="0" r="100000"/>
                    </a14:imgEffect>
                  </a14:imgLayer>
                </a14:imgProps>
              </a:ext>
              <a:ext uri="{28A0092B-C50C-407E-A947-70E740481C1C}">
                <a14:useLocalDpi xmlns:a14="http://schemas.microsoft.com/office/drawing/2010/main" val="0"/>
              </a:ext>
            </a:extLst>
          </a:blip>
          <a:srcRect/>
          <a:stretch>
            <a:fillRect/>
          </a:stretch>
        </p:blipFill>
        <p:spPr bwMode="auto">
          <a:xfrm>
            <a:off x="4302369" y="830997"/>
            <a:ext cx="2848708" cy="27798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ư viện ảnh đẹp về quả dưa hấu với khoản 100.619 tấm ảnh chất lượng cực  cao - Hỗ trợ mua hình ảnh shutte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7" b="94693" l="4222" r="96000"/>
                    </a14:imgEffect>
                  </a14:imgLayer>
                </a14:imgProps>
              </a:ext>
              <a:ext uri="{28A0092B-C50C-407E-A947-70E740481C1C}">
                <a14:useLocalDpi xmlns:a14="http://schemas.microsoft.com/office/drawing/2010/main" val="0"/>
              </a:ext>
            </a:extLst>
          </a:blip>
          <a:srcRect/>
          <a:stretch>
            <a:fillRect/>
          </a:stretch>
        </p:blipFill>
        <p:spPr bwMode="auto">
          <a:xfrm>
            <a:off x="7518888" y="3271238"/>
            <a:ext cx="4063512" cy="3232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ây khế ngọt 60-80cm, cây đang cho hoa chuẩn bị trái"/>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830" b="89834" l="9943" r="89915"/>
                    </a14:imgEffect>
                  </a14:imgLayer>
                </a14:imgProps>
              </a:ext>
              <a:ext uri="{28A0092B-C50C-407E-A947-70E740481C1C}">
                <a14:useLocalDpi xmlns:a14="http://schemas.microsoft.com/office/drawing/2010/main" val="0"/>
              </a:ext>
            </a:extLst>
          </a:blip>
          <a:srcRect/>
          <a:stretch>
            <a:fillRect/>
          </a:stretch>
        </p:blipFill>
        <p:spPr bwMode="auto">
          <a:xfrm>
            <a:off x="6813586" y="862255"/>
            <a:ext cx="3936476" cy="26951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ơn 28.300 Lychee ảnh, hình chụp &amp; hình ảnh trả phí bản quyền một lần sẵn  có - iStock"/>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79184" y="3258296"/>
            <a:ext cx="4114257" cy="274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1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38753" y="2008220"/>
            <a:ext cx="7514493" cy="2554545"/>
          </a:xfrm>
          <a:prstGeom prst="rect">
            <a:avLst/>
          </a:prstGeom>
        </p:spPr>
        <p:txBody>
          <a:bodyPr wrap="square">
            <a:spAutoFit/>
          </a:bodyPr>
          <a:lstStyle/>
          <a:p>
            <a:pPr algn="just"/>
            <a:r>
              <a:rPr lang="en-US" sz="3200" b="1" dirty="0">
                <a:solidFill>
                  <a:srgbClr val="002060"/>
                </a:solidFill>
                <a:latin typeface="Times New Roman" panose="02020603050405020304" pitchFamily="18" charset="0"/>
                <a:ea typeface="SimSun" panose="02010600030101010101" pitchFamily="2" charset="-122"/>
              </a:rPr>
              <a:t>=&gt; </a:t>
            </a:r>
            <a:r>
              <a:rPr lang="en-US" sz="3200" b="1" dirty="0" err="1">
                <a:solidFill>
                  <a:srgbClr val="002060"/>
                </a:solidFill>
                <a:latin typeface="Times New Roman" panose="02020603050405020304" pitchFamily="18" charset="0"/>
                <a:ea typeface="SimSun" panose="02010600030101010101" pitchFamily="2" charset="-122"/>
              </a:rPr>
              <a:t>Giáo</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dục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cam,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táo</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nhiều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loại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khác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đều</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chứa</a:t>
            </a:r>
            <a:r>
              <a:rPr lang="en-US" sz="3200" b="1" dirty="0">
                <a:solidFill>
                  <a:srgbClr val="002060"/>
                </a:solidFill>
                <a:latin typeface="Times New Roman" panose="02020603050405020304" pitchFamily="18" charset="0"/>
                <a:ea typeface="SimSun" panose="02010600030101010101" pitchFamily="2" charset="-122"/>
              </a:rPr>
              <a:t> vitamin </a:t>
            </a:r>
            <a:r>
              <a:rPr lang="en-US" sz="3200" b="1" dirty="0" err="1">
                <a:solidFill>
                  <a:srgbClr val="002060"/>
                </a:solidFill>
                <a:latin typeface="Times New Roman" panose="02020603050405020304" pitchFamily="18" charset="0"/>
                <a:ea typeface="SimSun" panose="02010600030101010101" pitchFamily="2" charset="-122"/>
              </a:rPr>
              <a:t>và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khoáng</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chất</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giúp</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cho</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cơ</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thể</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chúng</a:t>
            </a:r>
            <a:r>
              <a:rPr lang="en-US" sz="3200" b="1" dirty="0">
                <a:solidFill>
                  <a:srgbClr val="002060"/>
                </a:solidFill>
                <a:latin typeface="Times New Roman" panose="02020603050405020304" pitchFamily="18" charset="0"/>
                <a:ea typeface="SimSun" panose="02010600030101010101" pitchFamily="2" charset="-122"/>
              </a:rPr>
              <a:t> ta </a:t>
            </a:r>
            <a:r>
              <a:rPr lang="en-US" sz="3200" b="1" dirty="0" err="1">
                <a:solidFill>
                  <a:srgbClr val="002060"/>
                </a:solidFill>
                <a:latin typeface="Times New Roman" panose="02020603050405020304" pitchFamily="18" charset="0"/>
                <a:ea typeface="SimSun" panose="02010600030101010101" pitchFamily="2" charset="-122"/>
              </a:rPr>
              <a:t>khỏe</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mạnh</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cao</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lớn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và</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thông</a:t>
            </a:r>
            <a:r>
              <a:rPr lang="en-US" sz="3200" b="1" dirty="0">
                <a:solidFill>
                  <a:srgbClr val="002060"/>
                </a:solidFill>
                <a:latin typeface="Times New Roman" panose="02020603050405020304" pitchFamily="18" charset="0"/>
                <a:ea typeface="SimSun" panose="02010600030101010101" pitchFamily="2" charset="-122"/>
              </a:rPr>
              <a:t> minh </a:t>
            </a:r>
            <a:r>
              <a:rPr lang="en-US" sz="3200" b="1" dirty="0" err="1">
                <a:solidFill>
                  <a:srgbClr val="002060"/>
                </a:solidFill>
                <a:latin typeface="Times New Roman" panose="02020603050405020304" pitchFamily="18" charset="0"/>
                <a:ea typeface="SimSun" panose="02010600030101010101" pitchFamily="2" charset="-122"/>
              </a:rPr>
              <a:t>vì</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vậy</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các</a:t>
            </a:r>
            <a:r>
              <a:rPr lang="en-US" sz="3200" b="1" dirty="0">
                <a:solidFill>
                  <a:srgbClr val="002060"/>
                </a:solidFill>
                <a:latin typeface="Times New Roman" panose="02020603050405020304" pitchFamily="18" charset="0"/>
                <a:ea typeface="SimSun" panose="02010600030101010101" pitchFamily="2" charset="-122"/>
              </a:rPr>
              <a:t> con </a:t>
            </a:r>
            <a:r>
              <a:rPr lang="en-US" sz="3200" b="1" dirty="0" err="1">
                <a:solidFill>
                  <a:srgbClr val="002060"/>
                </a:solidFill>
                <a:latin typeface="Times New Roman" panose="02020603050405020304" pitchFamily="18" charset="0"/>
                <a:ea typeface="SimSun" panose="02010600030101010101" pitchFamily="2" charset="-122"/>
              </a:rPr>
              <a:t>nên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ăn</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đầy</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đủ</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các</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loại</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quả</a:t>
            </a:r>
            <a:r>
              <a:rPr lang="en-US" sz="3200" b="1" dirty="0">
                <a:solidFill>
                  <a:srgbClr val="002060"/>
                </a:solidFill>
                <a:latin typeface="Times New Roman" panose="02020603050405020304" pitchFamily="18" charset="0"/>
                <a:ea typeface="SimSun" panose="02010600030101010101" pitchFamily="2" charset="-122"/>
              </a:rPr>
              <a:t> </a:t>
            </a:r>
            <a:r>
              <a:rPr lang="en-US" sz="3200" b="1" dirty="0" err="1">
                <a:solidFill>
                  <a:srgbClr val="002060"/>
                </a:solidFill>
                <a:latin typeface="Times New Roman" panose="02020603050405020304" pitchFamily="18" charset="0"/>
                <a:ea typeface="SimSun" panose="02010600030101010101" pitchFamily="2" charset="-122"/>
              </a:rPr>
              <a:t>nhé</a:t>
            </a:r>
            <a:r>
              <a:rPr lang="en-US" sz="3200" b="1" dirty="0">
                <a:solidFill>
                  <a:srgbClr val="002060"/>
                </a:solidFill>
                <a:latin typeface="Times New Roman" panose="02020603050405020304" pitchFamily="18" charset="0"/>
                <a:ea typeface="SimSun" panose="02010600030101010101" pitchFamily="2" charset="-122"/>
              </a:rPr>
              <a:t>.</a:t>
            </a:r>
            <a:endParaRPr lang="en-US" sz="3200" b="1"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02311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62554" y="1536174"/>
            <a:ext cx="7514491" cy="3046988"/>
          </a:xfrm>
          <a:prstGeom prst="rect">
            <a:avLst/>
          </a:prstGeom>
        </p:spPr>
        <p:txBody>
          <a:bodyPr wrap="square">
            <a:spAutoFit/>
          </a:bodyPr>
          <a:lstStyle/>
          <a:p>
            <a:pPr algn="just"/>
            <a:r>
              <a:rPr lang="en-US" sz="2400" b="1" dirty="0">
                <a:solidFill>
                  <a:srgbClr val="002060"/>
                </a:solidFill>
                <a:latin typeface="Times New Roman" panose="02020603050405020304" pitchFamily="18" charset="0"/>
                <a:ea typeface="SimSun" panose="02010600030101010101" pitchFamily="2" charset="-122"/>
              </a:rPr>
              <a:t>* TC</a:t>
            </a:r>
            <a:r>
              <a:rPr lang="en-US" sz="2400" b="1" i="1" dirty="0">
                <a:solidFill>
                  <a:srgbClr val="002060"/>
                </a:solidFill>
                <a:latin typeface="Times New Roman" panose="02020603050405020304" pitchFamily="18" charset="0"/>
                <a:ea typeface="SimSun" panose="02010600030101010101" pitchFamily="2" charset="-122"/>
              </a:rPr>
              <a:t>: “</a:t>
            </a:r>
            <a:r>
              <a:rPr lang="en-US" sz="2400" b="1" i="1" dirty="0" err="1">
                <a:solidFill>
                  <a:srgbClr val="002060"/>
                </a:solidFill>
                <a:latin typeface="Times New Roman" panose="02020603050405020304" pitchFamily="18" charset="0"/>
                <a:ea typeface="SimSun" panose="02010600030101010101" pitchFamily="2" charset="-122"/>
              </a:rPr>
              <a:t>Chọn</a:t>
            </a:r>
            <a:r>
              <a:rPr lang="en-US" sz="2400" b="1" i="1" dirty="0">
                <a:solidFill>
                  <a:srgbClr val="002060"/>
                </a:solidFill>
                <a:latin typeface="Times New Roman" panose="02020603050405020304" pitchFamily="18" charset="0"/>
                <a:ea typeface="SimSun" panose="02010600030101010101" pitchFamily="2" charset="-122"/>
              </a:rPr>
              <a:t> </a:t>
            </a:r>
            <a:r>
              <a:rPr lang="en-US" sz="2400" b="1" i="1" dirty="0" err="1">
                <a:solidFill>
                  <a:srgbClr val="002060"/>
                </a:solidFill>
                <a:latin typeface="Times New Roman" panose="02020603050405020304" pitchFamily="18" charset="0"/>
                <a:ea typeface="SimSun" panose="02010600030101010101" pitchFamily="2" charset="-122"/>
              </a:rPr>
              <a:t>đúng</a:t>
            </a:r>
            <a:r>
              <a:rPr lang="en-US" sz="2400" b="1" i="1" dirty="0">
                <a:solidFill>
                  <a:srgbClr val="002060"/>
                </a:solidFill>
                <a:latin typeface="Times New Roman" panose="02020603050405020304" pitchFamily="18" charset="0"/>
                <a:ea typeface="SimSun" panose="02010600030101010101" pitchFamily="2" charset="-122"/>
              </a:rPr>
              <a: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Cô</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giới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thiệu</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tên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trò</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chơi</a:t>
            </a:r>
            <a:endParaRPr lang="en-US" sz="2400" b="1" dirty="0" smtClean="0">
              <a:solidFill>
                <a:srgbClr val="002060"/>
              </a:solidFill>
              <a:effectLst/>
              <a:latin typeface="Times New Roman" panose="02020603050405020304" pitchFamily="18" charset="0"/>
              <a:ea typeface="SimSun" panose="02010600030101010101" pitchFamily="2" charset="-122"/>
            </a:endParaRPr>
          </a:p>
          <a:p>
            <a:pPr algn="just"/>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Cách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chơi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Cô</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đặt</a:t>
            </a:r>
            <a:r>
              <a:rPr lang="en-US" sz="2400" b="1" dirty="0">
                <a:solidFill>
                  <a:srgbClr val="002060"/>
                </a:solidFill>
                <a:latin typeface="Times New Roman" panose="02020603050405020304" pitchFamily="18" charset="0"/>
                <a:ea typeface="SimSun" panose="02010600030101010101" pitchFamily="2" charset="-122"/>
              </a:rPr>
              <a:t> 2 </a:t>
            </a:r>
            <a:r>
              <a:rPr lang="en-US" sz="2400" b="1" dirty="0" err="1">
                <a:solidFill>
                  <a:srgbClr val="002060"/>
                </a:solidFill>
                <a:latin typeface="Times New Roman" panose="02020603050405020304" pitchFamily="18" charset="0"/>
                <a:ea typeface="SimSun" panose="02010600030101010101" pitchFamily="2" charset="-122"/>
              </a:rPr>
              <a:t>chiếc</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lớn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trên</a:t>
            </a:r>
            <a:r>
              <a:rPr lang="en-US" sz="2400" b="1" dirty="0">
                <a:solidFill>
                  <a:srgbClr val="002060"/>
                </a:solidFill>
                <a:latin typeface="Times New Roman" panose="02020603050405020304" pitchFamily="18" charset="0"/>
                <a:ea typeface="SimSun" panose="02010600030101010101" pitchFamily="2" charset="-122"/>
              </a:rPr>
              <a:t> 2 </a:t>
            </a:r>
            <a:r>
              <a:rPr lang="en-US" sz="2400" b="1" dirty="0" err="1">
                <a:solidFill>
                  <a:srgbClr val="002060"/>
                </a:solidFill>
                <a:latin typeface="Times New Roman" panose="02020603050405020304" pitchFamily="18" charset="0"/>
                <a:ea typeface="SimSun" panose="02010600030101010101" pitchFamily="2" charset="-122"/>
              </a:rPr>
              <a:t>bàn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mỗi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cô</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gắn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hình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cam,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Phía</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dưới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này</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cô</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để</a:t>
            </a:r>
            <a:r>
              <a:rPr lang="en-US" sz="2400" b="1" dirty="0">
                <a:solidFill>
                  <a:srgbClr val="002060"/>
                </a:solidFill>
                <a:latin typeface="Times New Roman" panose="02020603050405020304" pitchFamily="18" charset="0"/>
                <a:ea typeface="SimSun" panose="02010600030101010101" pitchFamily="2" charset="-122"/>
              </a:rPr>
              <a:t> 1 </a:t>
            </a:r>
            <a:r>
              <a:rPr lang="en-US" sz="2400" b="1" dirty="0" err="1">
                <a:solidFill>
                  <a:srgbClr val="002060"/>
                </a:solidFill>
                <a:latin typeface="Times New Roman" panose="02020603050405020304" pitchFamily="18" charset="0"/>
                <a:ea typeface="SimSun" panose="02010600030101010101" pitchFamily="2" charset="-122"/>
              </a:rPr>
              <a:t>chiếc</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bên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trong</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là</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những</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loại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cam,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Nhiệm</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vụ</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của</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các</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bạn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sẽ</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chọn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lấy</a:t>
            </a:r>
            <a:r>
              <a:rPr lang="en-US" sz="2400" b="1" dirty="0">
                <a:solidFill>
                  <a:srgbClr val="002060"/>
                </a:solidFill>
                <a:latin typeface="Times New Roman" panose="02020603050405020304" pitchFamily="18" charset="0"/>
                <a:ea typeface="SimSun" panose="02010600030101010101" pitchFamily="2" charset="-122"/>
              </a:rPr>
              <a:t> 1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bất</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kỳ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khi</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hiệu</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lệnh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Chọn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đúng</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thì</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chạy</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lên</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bỏ</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bỏ</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hình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táo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quà</a:t>
            </a:r>
            <a:r>
              <a:rPr lang="en-US" sz="2400" b="1" dirty="0">
                <a:solidFill>
                  <a:srgbClr val="002060"/>
                </a:solidFill>
                <a:latin typeface="Times New Roman" panose="02020603050405020304" pitchFamily="18" charset="0"/>
                <a:ea typeface="SimSun" panose="02010600030101010101" pitchFamily="2" charset="-122"/>
              </a:rPr>
              <a:t> cam </a:t>
            </a:r>
            <a:r>
              <a:rPr lang="en-US" sz="2400" b="1" dirty="0" err="1">
                <a:solidFill>
                  <a:srgbClr val="002060"/>
                </a:solidFill>
                <a:latin typeface="Times New Roman" panose="02020603050405020304" pitchFamily="18" charset="0"/>
                <a:ea typeface="SimSun" panose="02010600030101010101" pitchFamily="2" charset="-122"/>
              </a:rPr>
              <a:t>bỏ</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vào</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rổ</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có</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hình</a:t>
            </a:r>
            <a:r>
              <a:rPr lang="en-US" sz="2400" b="1" dirty="0">
                <a:solidFill>
                  <a:srgbClr val="002060"/>
                </a:solidFill>
                <a:latin typeface="Times New Roman" panose="02020603050405020304" pitchFamily="18" charset="0"/>
                <a:ea typeface="SimSun" panose="02010600030101010101" pitchFamily="2" charset="-122"/>
              </a:rPr>
              <a:t> </a:t>
            </a:r>
            <a:r>
              <a:rPr lang="en-US" sz="2400" b="1" dirty="0" err="1">
                <a:solidFill>
                  <a:srgbClr val="002060"/>
                </a:solidFill>
                <a:latin typeface="Times New Roman" panose="02020603050405020304" pitchFamily="18" charset="0"/>
                <a:ea typeface="SimSun" panose="02010600030101010101" pitchFamily="2" charset="-122"/>
              </a:rPr>
              <a:t>quả</a:t>
            </a:r>
            <a:r>
              <a:rPr lang="en-US" sz="2400" b="1" dirty="0">
                <a:solidFill>
                  <a:srgbClr val="002060"/>
                </a:solidFill>
                <a:latin typeface="Times New Roman" panose="02020603050405020304" pitchFamily="18" charset="0"/>
                <a:ea typeface="SimSun" panose="02010600030101010101" pitchFamily="2" charset="-122"/>
              </a:rPr>
              <a:t> cam.  </a:t>
            </a:r>
            <a:endParaRPr lang="en-US" sz="2400" b="1" dirty="0" smtClean="0">
              <a:solidFill>
                <a:srgbClr val="002060"/>
              </a:solidFill>
              <a:effectLst/>
              <a:latin typeface="Times New Roman" panose="02020603050405020304" pitchFamily="18" charset="0"/>
              <a:ea typeface="SimSun" panose="02010600030101010101" pitchFamily="2" charset="-122"/>
            </a:endParaRPr>
          </a:p>
          <a:p>
            <a:r>
              <a:rPr lang="vi-VN" sz="2400" b="1" dirty="0">
                <a:solidFill>
                  <a:srgbClr val="002060"/>
                </a:solidFill>
                <a:latin typeface="Times New Roman" panose="02020603050405020304" pitchFamily="18" charset="0"/>
                <a:ea typeface="SimSun" panose="02010600030101010101" pitchFamily="2" charset="-122"/>
              </a:rPr>
              <a:t>- Cho trẻ chơi 2-3 lần</a:t>
            </a:r>
            <a:endParaRPr lang="en-US" sz="2400" b="1" dirty="0">
              <a:solidFill>
                <a:srgbClr val="002060"/>
              </a:solidFill>
            </a:endParaRPr>
          </a:p>
        </p:txBody>
      </p:sp>
    </p:spTree>
    <p:extLst>
      <p:ext uri="{BB962C8B-B14F-4D97-AF65-F5344CB8AC3E}">
        <p14:creationId xmlns:p14="http://schemas.microsoft.com/office/powerpoint/2010/main" val="206903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228</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5</cp:revision>
  <dcterms:created xsi:type="dcterms:W3CDTF">2026-01-12T02:36:27Z</dcterms:created>
  <dcterms:modified xsi:type="dcterms:W3CDTF">2026-01-12T03:13:07Z</dcterms:modified>
</cp:coreProperties>
</file>