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73" r:id="rId4"/>
    <p:sldId id="274" r:id="rId5"/>
    <p:sldId id="258" r:id="rId6"/>
    <p:sldId id="266" r:id="rId7"/>
    <p:sldId id="275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523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5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36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41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4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8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76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4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9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83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8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64092-E4E7-4FC5-BE4B-CC10ABDD6DC7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7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1"/>
            <a:ext cx="12192000" cy="68681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85673" y="22206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vi-VN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BIÊN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41989" y="3109147"/>
            <a:ext cx="5727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NGÔN NGỮ</a:t>
            </a:r>
          </a:p>
          <a:p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vi-V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 </a:t>
            </a:r>
            <a:r>
              <a:rPr lang="vi-VN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NẮNG</a:t>
            </a:r>
            <a:r>
              <a:rPr lang="vi-VN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Thu Hoài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424" y="929955"/>
            <a:ext cx="1800498" cy="180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1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189"/>
            <a:ext cx="12318273" cy="69228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8457" y="209006"/>
            <a:ext cx="702781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* </a:t>
            </a:r>
            <a:r>
              <a:rPr lang="vi-VN" sz="2000" b="1" dirty="0" smtClean="0">
                <a:latin typeface="+mj-lt"/>
              </a:rPr>
              <a:t>Ổn </a:t>
            </a:r>
            <a:r>
              <a:rPr lang="vi-VN" sz="2000" b="1" dirty="0">
                <a:latin typeface="+mj-lt"/>
              </a:rPr>
              <a:t>định, gây hứng </a:t>
            </a:r>
            <a:r>
              <a:rPr lang="vi-VN" sz="2000" b="1" dirty="0" smtClean="0">
                <a:latin typeface="+mj-lt"/>
              </a:rPr>
              <a:t>thú</a:t>
            </a:r>
            <a:endParaRPr lang="en-US" sz="2000" b="1" dirty="0" smtClean="0">
              <a:latin typeface="+mj-lt"/>
            </a:endParaRPr>
          </a:p>
          <a:p>
            <a:r>
              <a:rPr lang="vi-VN"/>
              <a:t>- Cho trẻ xem clip về hình ảnh nắng mùa hè</a:t>
            </a:r>
          </a:p>
          <a:p>
            <a:r>
              <a:rPr lang="vi-VN"/>
              <a:t>- Trò chuyện với trẻ về nội dung clip và dẫn dắt vào bài</a:t>
            </a:r>
          </a:p>
          <a:p>
            <a:r>
              <a:rPr lang="vi-VN"/>
              <a:t>- Giới thiệu bài thơ: “ Tia nắng ”.</a:t>
            </a:r>
          </a:p>
          <a:p>
            <a:r>
              <a:rPr lang="vi-VN"/>
              <a:t> 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1109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824" y="-290146"/>
            <a:ext cx="13021407" cy="73245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97165" y="0"/>
            <a:ext cx="2312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Cô đọc lần 1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670081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2" y="79131"/>
            <a:ext cx="2919046" cy="29190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779" y="61546"/>
            <a:ext cx="3109544" cy="29190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1" y="3677119"/>
            <a:ext cx="2919047" cy="25937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780" y="3677119"/>
            <a:ext cx="3109544" cy="259373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640515" y="472213"/>
            <a:ext cx="389499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smtClean="0">
                <a:solidFill>
                  <a:srgbClr val="222222"/>
                </a:solidFill>
                <a:latin typeface="-apple-system"/>
              </a:rPr>
              <a:t>Cô đọc lần 2:</a:t>
            </a:r>
          </a:p>
          <a:p>
            <a:pPr algn="ctr"/>
            <a:endParaRPr lang="en-US" sz="2000" smtClean="0">
              <a:solidFill>
                <a:srgbClr val="222222"/>
              </a:solidFill>
              <a:latin typeface="-apple-system"/>
            </a:endParaRPr>
          </a:p>
          <a:p>
            <a:pPr algn="ctr"/>
            <a:r>
              <a:rPr lang="en-US" sz="2000" smtClean="0">
                <a:solidFill>
                  <a:srgbClr val="222222"/>
                </a:solidFill>
                <a:latin typeface="-apple-system"/>
              </a:rPr>
              <a:t>Tia nắng</a:t>
            </a:r>
          </a:p>
          <a:p>
            <a:pPr algn="ctr"/>
            <a:endParaRPr lang="en-US" sz="2000" smtClean="0">
              <a:solidFill>
                <a:srgbClr val="222222"/>
              </a:solidFill>
              <a:latin typeface="-apple-system"/>
            </a:endParaRPr>
          </a:p>
          <a:p>
            <a:pPr algn="ctr"/>
            <a:r>
              <a:rPr lang="vi-VN" sz="2000" smtClean="0">
                <a:solidFill>
                  <a:srgbClr val="222222"/>
                </a:solidFill>
                <a:latin typeface="-apple-system"/>
              </a:rPr>
              <a:t>Tia </a:t>
            </a:r>
            <a:r>
              <a:rPr lang="vi-VN" sz="2000">
                <a:solidFill>
                  <a:srgbClr val="222222"/>
                </a:solidFill>
                <a:latin typeface="-apple-system"/>
              </a:rPr>
              <a:t>nắng nhỏ,</a:t>
            </a:r>
            <a:br>
              <a:rPr lang="vi-VN" sz="2000">
                <a:solidFill>
                  <a:srgbClr val="222222"/>
                </a:solidFill>
                <a:latin typeface="-apple-system"/>
              </a:rPr>
            </a:br>
            <a:r>
              <a:rPr lang="vi-VN" sz="2000">
                <a:solidFill>
                  <a:srgbClr val="222222"/>
                </a:solidFill>
                <a:latin typeface="-apple-system"/>
              </a:rPr>
              <a:t>Lay hàng mi,</a:t>
            </a:r>
            <a:br>
              <a:rPr lang="vi-VN" sz="2000">
                <a:solidFill>
                  <a:srgbClr val="222222"/>
                </a:solidFill>
                <a:latin typeface="-apple-system"/>
              </a:rPr>
            </a:br>
            <a:r>
              <a:rPr lang="vi-VN" sz="2000">
                <a:solidFill>
                  <a:srgbClr val="222222"/>
                </a:solidFill>
                <a:latin typeface="-apple-system"/>
              </a:rPr>
              <a:t>Bé dậy đi,</a:t>
            </a:r>
            <a:br>
              <a:rPr lang="vi-VN" sz="2000">
                <a:solidFill>
                  <a:srgbClr val="222222"/>
                </a:solidFill>
                <a:latin typeface="-apple-system"/>
              </a:rPr>
            </a:br>
            <a:r>
              <a:rPr lang="vi-VN" sz="2000">
                <a:solidFill>
                  <a:srgbClr val="222222"/>
                </a:solidFill>
                <a:latin typeface="-apple-system"/>
              </a:rPr>
              <a:t>Tập thể dục,</a:t>
            </a:r>
            <a:br>
              <a:rPr lang="vi-VN" sz="2000">
                <a:solidFill>
                  <a:srgbClr val="222222"/>
                </a:solidFill>
                <a:latin typeface="-apple-system"/>
              </a:rPr>
            </a:br>
            <a:r>
              <a:rPr lang="vi-VN" sz="2000">
                <a:solidFill>
                  <a:srgbClr val="222222"/>
                </a:solidFill>
                <a:latin typeface="-apple-system"/>
              </a:rPr>
              <a:t>Tia nắng giục,</a:t>
            </a:r>
            <a:br>
              <a:rPr lang="vi-VN" sz="2000">
                <a:solidFill>
                  <a:srgbClr val="222222"/>
                </a:solidFill>
                <a:latin typeface="-apple-system"/>
              </a:rPr>
            </a:br>
            <a:r>
              <a:rPr lang="vi-VN" sz="2000">
                <a:solidFill>
                  <a:srgbClr val="222222"/>
                </a:solidFill>
                <a:latin typeface="-apple-system"/>
              </a:rPr>
              <a:t>Đàn gà con,</a:t>
            </a:r>
            <a:br>
              <a:rPr lang="vi-VN" sz="2000">
                <a:solidFill>
                  <a:srgbClr val="222222"/>
                </a:solidFill>
                <a:latin typeface="-apple-system"/>
              </a:rPr>
            </a:br>
            <a:r>
              <a:rPr lang="vi-VN" sz="2000">
                <a:solidFill>
                  <a:srgbClr val="222222"/>
                </a:solidFill>
                <a:latin typeface="-apple-system"/>
              </a:rPr>
              <a:t>Chạy lon ton,</a:t>
            </a:r>
            <a:br>
              <a:rPr lang="vi-VN" sz="2000">
                <a:solidFill>
                  <a:srgbClr val="222222"/>
                </a:solidFill>
                <a:latin typeface="-apple-system"/>
              </a:rPr>
            </a:br>
            <a:r>
              <a:rPr lang="vi-VN" sz="2000">
                <a:solidFill>
                  <a:srgbClr val="222222"/>
                </a:solidFill>
                <a:latin typeface="-apple-system"/>
              </a:rPr>
              <a:t>Theo chân mẹ,</a:t>
            </a:r>
            <a:br>
              <a:rPr lang="vi-VN" sz="2000">
                <a:solidFill>
                  <a:srgbClr val="222222"/>
                </a:solidFill>
                <a:latin typeface="-apple-system"/>
              </a:rPr>
            </a:br>
            <a:r>
              <a:rPr lang="vi-VN" sz="2000">
                <a:solidFill>
                  <a:srgbClr val="222222"/>
                </a:solidFill>
                <a:latin typeface="-apple-system"/>
              </a:rPr>
              <a:t>Tia nắng ghé,</a:t>
            </a:r>
            <a:br>
              <a:rPr lang="vi-VN" sz="2000">
                <a:solidFill>
                  <a:srgbClr val="222222"/>
                </a:solidFill>
                <a:latin typeface="-apple-system"/>
              </a:rPr>
            </a:br>
            <a:r>
              <a:rPr lang="vi-VN" sz="2000">
                <a:solidFill>
                  <a:srgbClr val="222222"/>
                </a:solidFill>
                <a:latin typeface="-apple-system"/>
              </a:rPr>
              <a:t>Bên nhành hoa,</a:t>
            </a:r>
            <a:br>
              <a:rPr lang="vi-VN" sz="2000">
                <a:solidFill>
                  <a:srgbClr val="222222"/>
                </a:solidFill>
                <a:latin typeface="-apple-system"/>
              </a:rPr>
            </a:br>
            <a:r>
              <a:rPr lang="vi-VN" sz="2000">
                <a:solidFill>
                  <a:srgbClr val="222222"/>
                </a:solidFill>
                <a:latin typeface="-apple-system"/>
              </a:rPr>
              <a:t>Hoa điệu đà,</a:t>
            </a:r>
            <a:br>
              <a:rPr lang="vi-VN" sz="2000">
                <a:solidFill>
                  <a:srgbClr val="222222"/>
                </a:solidFill>
                <a:latin typeface="-apple-system"/>
              </a:rPr>
            </a:br>
            <a:r>
              <a:rPr lang="vi-VN" sz="2000">
                <a:solidFill>
                  <a:srgbClr val="222222"/>
                </a:solidFill>
                <a:latin typeface="-apple-system"/>
              </a:rPr>
              <a:t>Rung rinh </a:t>
            </a:r>
            <a:r>
              <a:rPr lang="vi-VN" sz="2000">
                <a:solidFill>
                  <a:srgbClr val="222222"/>
                </a:solidFill>
                <a:latin typeface="-apple-system"/>
              </a:rPr>
              <a:t>nắng</a:t>
            </a:r>
            <a:r>
              <a:rPr lang="vi-VN" sz="2000" smtClean="0">
                <a:solidFill>
                  <a:srgbClr val="222222"/>
                </a:solidFill>
                <a:latin typeface="-apple-system"/>
              </a:rPr>
              <a:t>.</a:t>
            </a:r>
            <a:endParaRPr lang="vi-VN" sz="2000">
              <a:solidFill>
                <a:srgbClr val="222222"/>
              </a:solidFill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2893913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081"/>
            <a:ext cx="12182983" cy="68630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86200" y="791307"/>
            <a:ext cx="642717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 smtClean="0"/>
          </a:p>
          <a:p>
            <a:r>
              <a:rPr lang="vi-VN" sz="2000" smtClean="0"/>
              <a:t>Đàm thoại:</a:t>
            </a:r>
            <a:endParaRPr lang="en-US" sz="2000" smtClean="0"/>
          </a:p>
          <a:p>
            <a:r>
              <a:rPr lang="vi-VN" sz="2000"/>
              <a:t>+ Hỏi trẻ cô vừa đọc bài thơ gì?</a:t>
            </a:r>
          </a:p>
          <a:p>
            <a:r>
              <a:rPr lang="vi-VN" sz="2000" smtClean="0"/>
              <a:t>+ </a:t>
            </a:r>
            <a:r>
              <a:rPr lang="vi-VN" sz="2000"/>
              <a:t>Bài thơ nói về gì?</a:t>
            </a:r>
          </a:p>
          <a:p>
            <a:r>
              <a:rPr lang="vi-VN" sz="2000"/>
              <a:t>+ Tia nắng nhỏ đã  làm gì?</a:t>
            </a:r>
          </a:p>
          <a:p>
            <a:r>
              <a:rPr lang="vi-VN" sz="2000"/>
              <a:t>+ Tia nắng đã giục những ai nhỉ?</a:t>
            </a:r>
          </a:p>
          <a:p>
            <a:r>
              <a:rPr lang="vi-VN" sz="2000"/>
              <a:t>+ Tia nắng đã ghé vào đâu?</a:t>
            </a:r>
          </a:p>
        </p:txBody>
      </p:sp>
    </p:spTree>
    <p:extLst>
      <p:ext uri="{BB962C8B-B14F-4D97-AF65-F5344CB8AC3E}">
        <p14:creationId xmlns:p14="http://schemas.microsoft.com/office/powerpoint/2010/main" val="195825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40"/>
            <a:ext cx="12192000" cy="68658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9428" y="2965269"/>
            <a:ext cx="6050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vi-VN" sz="2400"/>
              <a:t> </a:t>
            </a:r>
            <a:r>
              <a:rPr lang="en-US" b="1" smtClean="0"/>
              <a:t>Giáo dục trẻ </a:t>
            </a:r>
            <a:r>
              <a:rPr lang="en-US" b="1"/>
              <a:t>về tia nắng đã giúp chúng ta thức dậy để tập thể dục mỗi ngày và còn giúp ích cho cuộc sống  của chúng ta </a:t>
            </a:r>
            <a:r>
              <a:rPr lang="en-US" b="1"/>
              <a:t>rất </a:t>
            </a:r>
            <a:r>
              <a:rPr lang="en-US" b="1" smtClean="0"/>
              <a:t>nhiều.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05508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824" y="-290146"/>
            <a:ext cx="13021407" cy="73245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5461" y="1925575"/>
            <a:ext cx="413238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Cô đọc lần 3</a:t>
            </a:r>
          </a:p>
          <a:p>
            <a:r>
              <a:rPr lang="vi-VN"/>
              <a:t>- Cô cho cả lớp đọc cùng cô 2-3 lần.</a:t>
            </a:r>
          </a:p>
          <a:p>
            <a:r>
              <a:rPr lang="vi-VN"/>
              <a:t>- Tổ chức cho trẻ đọc thơ dưới nhiều hình thức (tổ, nhóm, cá nhân)</a:t>
            </a:r>
          </a:p>
          <a:p>
            <a:r>
              <a:rPr lang="vi-VN" b="1" i="1"/>
              <a:t>- </a:t>
            </a:r>
            <a:r>
              <a:rPr lang="vi-VN"/>
              <a:t>Cô cho trẻ chơi trò chơi đọc thơ theo yêu cầu của cô</a:t>
            </a:r>
          </a:p>
          <a:p>
            <a:r>
              <a:rPr lang="vi-VN"/>
              <a:t>- Khi cô đưa tay lên cao trẻ to, khi cô hạ tay xuống thấp trẻ đọc nhỏ.</a:t>
            </a:r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418210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902" y="1179095"/>
            <a:ext cx="8131194" cy="471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1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149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-apple-system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VanAnh</cp:lastModifiedBy>
  <cp:revision>31</cp:revision>
  <dcterms:created xsi:type="dcterms:W3CDTF">2024-08-14T09:05:18Z</dcterms:created>
  <dcterms:modified xsi:type="dcterms:W3CDTF">2026-04-11T02:44:44Z</dcterms:modified>
</cp:coreProperties>
</file>