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70" r:id="rId5"/>
    <p:sldId id="258" r:id="rId6"/>
    <p:sldId id="266" r:id="rId7"/>
    <p:sldId id="27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523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5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3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4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4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8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7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4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9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8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8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64092-E4E7-4FC5-BE4B-CC10ABDD6DC7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990A-F9A7-41E2-B7A3-ABF799DA2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7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61"/>
            <a:ext cx="12192000" cy="68681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85673" y="22206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vi-VN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BIÊN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41989" y="3109147"/>
            <a:ext cx="57270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NGÔN NGỮ</a:t>
            </a:r>
          </a:p>
          <a:p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vi-VN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 </a:t>
            </a:r>
            <a:r>
              <a:rPr lang="vi-VN" sz="24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 VỒNG</a:t>
            </a:r>
            <a:r>
              <a:rPr lang="vi-VN" sz="24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vi-VN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424" y="929955"/>
            <a:ext cx="1800498" cy="180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189"/>
            <a:ext cx="12318273" cy="69228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8457" y="209006"/>
            <a:ext cx="702781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* </a:t>
            </a:r>
            <a:r>
              <a:rPr lang="vi-VN" sz="2000" b="1" dirty="0" smtClean="0">
                <a:latin typeface="+mj-lt"/>
              </a:rPr>
              <a:t>Ổn </a:t>
            </a:r>
            <a:r>
              <a:rPr lang="vi-VN" sz="2000" b="1" dirty="0">
                <a:latin typeface="+mj-lt"/>
              </a:rPr>
              <a:t>định, gây hứng </a:t>
            </a:r>
            <a:r>
              <a:rPr lang="vi-VN" sz="2000" b="1" dirty="0" smtClean="0">
                <a:latin typeface="+mj-lt"/>
              </a:rPr>
              <a:t>thú</a:t>
            </a:r>
            <a:endParaRPr lang="en-US" sz="2000" b="1" dirty="0" smtClean="0">
              <a:latin typeface="+mj-lt"/>
            </a:endParaRPr>
          </a:p>
          <a:p>
            <a:r>
              <a:rPr lang="vi-VN" dirty="0"/>
              <a:t>- Cô cho trẻ hát bài : </a:t>
            </a:r>
            <a:r>
              <a:rPr lang="vi-VN"/>
              <a:t>“ </a:t>
            </a:r>
            <a:r>
              <a:rPr lang="en-US" smtClean="0"/>
              <a:t>Cho tôi đi làm mưa với</a:t>
            </a:r>
            <a:r>
              <a:rPr lang="vi-VN" smtClean="0"/>
              <a:t>”</a:t>
            </a:r>
            <a:endParaRPr lang="vi-VN" dirty="0"/>
          </a:p>
          <a:p>
            <a:r>
              <a:rPr lang="vi-VN" b="1" dirty="0"/>
              <a:t> </a:t>
            </a:r>
            <a:r>
              <a:rPr lang="vi-VN" dirty="0"/>
              <a:t>* Trò chuyện:</a:t>
            </a:r>
          </a:p>
          <a:p>
            <a:r>
              <a:rPr lang="vi-VN" dirty="0"/>
              <a:t> </a:t>
            </a:r>
            <a:r>
              <a:rPr lang="vi-VN"/>
              <a:t>- </a:t>
            </a:r>
            <a:r>
              <a:rPr lang="en-US"/>
              <a:t> </a:t>
            </a:r>
            <a:r>
              <a:rPr lang="en-US"/>
              <a:t>Bài hát </a:t>
            </a:r>
            <a:r>
              <a:rPr lang="en-US"/>
              <a:t>nói về điều gì?</a:t>
            </a:r>
            <a:r>
              <a:rPr lang="vi-VN"/>
              <a:t>?</a:t>
            </a:r>
            <a:endParaRPr lang="vi-VN" dirty="0"/>
          </a:p>
          <a:p>
            <a:r>
              <a:rPr lang="vi-VN" dirty="0"/>
              <a:t> </a:t>
            </a:r>
            <a:r>
              <a:rPr lang="vi-VN"/>
              <a:t>- </a:t>
            </a:r>
            <a:r>
              <a:rPr lang="en-US"/>
              <a:t>Các </a:t>
            </a:r>
            <a:r>
              <a:rPr lang="vi-VN"/>
              <a:t>con </a:t>
            </a:r>
            <a:r>
              <a:rPr lang="vi-VN"/>
              <a:t>biết sau trận mưa to thì thường xuất hiện điều gì </a:t>
            </a:r>
            <a:r>
              <a:rPr lang="vi-VN"/>
              <a:t>không?</a:t>
            </a:r>
            <a:endParaRPr lang="vi-VN" dirty="0"/>
          </a:p>
          <a:p>
            <a:r>
              <a:rPr lang="vi-VN"/>
              <a:t> 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1109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84342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13648" y="100584"/>
            <a:ext cx="3456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smtClean="0">
                <a:solidFill>
                  <a:srgbClr val="FFFF00"/>
                </a:solidFill>
              </a:rPr>
              <a:t>Cô đọc lần 1</a:t>
            </a:r>
            <a:endParaRPr lang="en-US" sz="2800" u="sng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4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8"/>
            <a:ext cx="12192000" cy="6934446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5404104" y="201168"/>
            <a:ext cx="3136116" cy="113649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7296" y="466344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Cô đọc thơ lần 2</a:t>
            </a:r>
            <a:endParaRPr lang="en-US" sz="2400"/>
          </a:p>
        </p:txBody>
      </p:sp>
      <p:sp>
        <p:nvSpPr>
          <p:cNvPr id="8" name="Rectangle 7"/>
          <p:cNvSpPr/>
          <p:nvPr/>
        </p:nvSpPr>
        <p:spPr>
          <a:xfrm>
            <a:off x="2851404" y="2619630"/>
            <a:ext cx="64891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000">
                <a:solidFill>
                  <a:schemeClr val="bg1"/>
                </a:solidFill>
              </a:rPr>
              <a:t>Cầu vồng</a:t>
            </a:r>
            <a:endParaRPr lang="en-US" sz="2000">
              <a:solidFill>
                <a:schemeClr val="bg1"/>
              </a:solidFill>
            </a:endParaRPr>
          </a:p>
          <a:p>
            <a:pPr algn="ctr"/>
            <a:endParaRPr lang="vi-VN" sz="2000">
              <a:solidFill>
                <a:schemeClr val="bg1"/>
              </a:solidFill>
            </a:endParaRPr>
          </a:p>
          <a:p>
            <a:pPr algn="ctr"/>
            <a:r>
              <a:rPr lang="vi-VN" sz="2000">
                <a:solidFill>
                  <a:schemeClr val="bg1"/>
                </a:solidFill>
              </a:rPr>
              <a:t>Mưa nắng bắc cầu vồng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Ai đi đâu, về đâu?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Không thấy sông dưới cầu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Chỉ mênh mông đồng lúa.</a:t>
            </a:r>
          </a:p>
          <a:p>
            <a:pPr algn="ctr"/>
            <a:r>
              <a:rPr lang="vi-VN" sz="2000">
                <a:solidFill>
                  <a:schemeClr val="bg1"/>
                </a:solidFill>
              </a:rPr>
              <a:t>Cầu vồng như dải lụa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Rực rỡ bảy sắc màu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Cầu chờ mãi hồi lâu</a:t>
            </a:r>
            <a:br>
              <a:rPr lang="vi-VN" sz="2000">
                <a:solidFill>
                  <a:schemeClr val="bg1"/>
                </a:solidFill>
              </a:rPr>
            </a:br>
            <a:r>
              <a:rPr lang="vi-VN" sz="2000">
                <a:solidFill>
                  <a:schemeClr val="bg1"/>
                </a:solidFill>
              </a:rPr>
              <a:t>Không ai qua, biến mất…</a:t>
            </a:r>
            <a:endParaRPr lang="vi-VN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53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5081"/>
            <a:ext cx="12182983" cy="68630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86200" y="791307"/>
            <a:ext cx="642717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 smtClean="0"/>
          </a:p>
          <a:p>
            <a:pPr algn="ctr"/>
            <a:r>
              <a:rPr lang="vi-VN" sz="1600" smtClean="0"/>
              <a:t>Đàm </a:t>
            </a:r>
            <a:r>
              <a:rPr lang="vi-VN" sz="1600" smtClean="0"/>
              <a:t>thoại:</a:t>
            </a:r>
            <a:endParaRPr lang="en-US" sz="1600" smtClean="0"/>
          </a:p>
          <a:p>
            <a:pPr algn="ctr"/>
            <a:r>
              <a:rPr lang="vi-VN" sz="1600" smtClean="0"/>
              <a:t>Cô </a:t>
            </a:r>
            <a:r>
              <a:rPr lang="vi-VN" sz="1600" dirty="0"/>
              <a:t>vừa đọc bài thơ gì? ( Bài </a:t>
            </a:r>
            <a:r>
              <a:rPr lang="vi-VN" sz="1600"/>
              <a:t>thơ </a:t>
            </a:r>
            <a:r>
              <a:rPr lang="vi-VN" sz="1600" smtClean="0"/>
              <a:t>“</a:t>
            </a:r>
            <a:r>
              <a:rPr lang="en-US" sz="1600" smtClean="0"/>
              <a:t>Cầu vồng</a:t>
            </a:r>
            <a:r>
              <a:rPr lang="vi-VN" sz="1600" smtClean="0"/>
              <a:t>”)</a:t>
            </a:r>
            <a:endParaRPr lang="en-US" sz="1600" dirty="0"/>
          </a:p>
          <a:p>
            <a:pPr algn="ctr"/>
            <a:r>
              <a:rPr lang="vi-VN" sz="1600" smtClean="0"/>
              <a:t>Bài </a:t>
            </a:r>
            <a:r>
              <a:rPr lang="vi-VN" sz="1600" dirty="0"/>
              <a:t>thơ do ai sáng tác? ( Tác giả </a:t>
            </a:r>
            <a:r>
              <a:rPr lang="en-US" sz="1600" dirty="0" err="1"/>
              <a:t>Phạm</a:t>
            </a:r>
            <a:r>
              <a:rPr lang="en-US" sz="1600" dirty="0"/>
              <a:t> </a:t>
            </a:r>
            <a:r>
              <a:rPr lang="en-US" sz="1600" dirty="0" err="1"/>
              <a:t>Hổ</a:t>
            </a:r>
            <a:r>
              <a:rPr lang="vi-VN" sz="1600" dirty="0"/>
              <a:t>)</a:t>
            </a:r>
          </a:p>
          <a:p>
            <a:r>
              <a:rPr lang="vi-VN" smtClean="0"/>
              <a:t>Giới thiệu </a:t>
            </a:r>
            <a:r>
              <a:rPr lang="vi-VN"/>
              <a:t>nội dung </a:t>
            </a:r>
            <a:r>
              <a:rPr lang="vi-VN"/>
              <a:t>bài </a:t>
            </a:r>
            <a:r>
              <a:rPr lang="vi-VN" smtClean="0"/>
              <a:t>thơ:Bài </a:t>
            </a:r>
            <a:r>
              <a:rPr lang="vi-VN"/>
              <a:t>thơ nói về sau cơn mưa tạnh thì có cái cầu vồng có sắc màu rực rỡ rất đẹp.</a:t>
            </a:r>
          </a:p>
          <a:p>
            <a:r>
              <a:rPr lang="vi-VN"/>
              <a:t>* Đàm thoại nội dung bài thơ:</a:t>
            </a:r>
          </a:p>
          <a:p>
            <a:r>
              <a:rPr lang="vi-VN"/>
              <a:t>+ Sau cơm mưa vừa tạnh thì xuất hiện cái gì?</a:t>
            </a:r>
          </a:p>
          <a:p>
            <a:r>
              <a:rPr lang="vi-VN"/>
              <a:t>+ Cầu vồng có sắc màu như thế nào?</a:t>
            </a:r>
          </a:p>
          <a:p>
            <a:r>
              <a:rPr lang="vi-VN"/>
              <a:t>+ Có những màu nào ?</a:t>
            </a:r>
          </a:p>
        </p:txBody>
      </p:sp>
    </p:spTree>
    <p:extLst>
      <p:ext uri="{BB962C8B-B14F-4D97-AF65-F5344CB8AC3E}">
        <p14:creationId xmlns:p14="http://schemas.microsoft.com/office/powerpoint/2010/main" val="195825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840"/>
            <a:ext cx="12192000" cy="68658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9429" y="2965269"/>
            <a:ext cx="5852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vi-VN" sz="2400" dirty="0" smtClean="0"/>
              <a:t>:</a:t>
            </a:r>
            <a:r>
              <a:rPr lang="vi-VN" sz="2400"/>
              <a:t> </a:t>
            </a:r>
            <a:r>
              <a:rPr lang="vi-VN"/>
              <a:t>khi trời </a:t>
            </a:r>
            <a:r>
              <a:rPr lang="vi-VN"/>
              <a:t>mưa </a:t>
            </a:r>
            <a:r>
              <a:rPr lang="en-US" smtClean="0"/>
              <a:t>các con </a:t>
            </a:r>
            <a:r>
              <a:rPr lang="vi-VN" smtClean="0"/>
              <a:t>phải </a:t>
            </a:r>
            <a:r>
              <a:rPr lang="vi-VN"/>
              <a:t>biết tránh mưa.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550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34446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5404104" y="201168"/>
            <a:ext cx="3136116" cy="1136497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7296" y="466344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Cô đọc thơ lần 3</a:t>
            </a:r>
          </a:p>
          <a:p>
            <a:endParaRPr lang="en-US" sz="2400"/>
          </a:p>
        </p:txBody>
      </p:sp>
      <p:sp>
        <p:nvSpPr>
          <p:cNvPr id="8" name="Rectangle 7"/>
          <p:cNvSpPr/>
          <p:nvPr/>
        </p:nvSpPr>
        <p:spPr>
          <a:xfrm>
            <a:off x="3270738" y="3279053"/>
            <a:ext cx="66149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>
                <a:solidFill>
                  <a:schemeClr val="bg1"/>
                </a:solidFill>
              </a:rPr>
              <a:t>- Cô cho cả lớp đọc 2 - 3 lần.</a:t>
            </a:r>
          </a:p>
          <a:p>
            <a:r>
              <a:rPr lang="vi-VN" sz="2000">
                <a:solidFill>
                  <a:schemeClr val="bg1"/>
                </a:solidFill>
              </a:rPr>
              <a:t>- Đến tổ, nhóm, cá nhân, trẻ  đọc.</a:t>
            </a:r>
          </a:p>
          <a:p>
            <a:r>
              <a:rPr lang="vi-VN" sz="2000">
                <a:solidFill>
                  <a:schemeClr val="bg1"/>
                </a:solidFill>
              </a:rPr>
              <a:t>- Khi trẻ đọc cô chú ý sửa sai, động viên kịp thời cho trẻ.</a:t>
            </a:r>
          </a:p>
        </p:txBody>
      </p:sp>
    </p:spTree>
    <p:extLst>
      <p:ext uri="{BB962C8B-B14F-4D97-AF65-F5344CB8AC3E}">
        <p14:creationId xmlns:p14="http://schemas.microsoft.com/office/powerpoint/2010/main" val="3544835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902" y="1179095"/>
            <a:ext cx="8131194" cy="471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1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191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VanAnh</cp:lastModifiedBy>
  <cp:revision>26</cp:revision>
  <dcterms:created xsi:type="dcterms:W3CDTF">2024-08-14T09:05:18Z</dcterms:created>
  <dcterms:modified xsi:type="dcterms:W3CDTF">2026-04-10T04:23:04Z</dcterms:modified>
</cp:coreProperties>
</file>