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7" d="100"/>
          <a:sy n="107" d="100"/>
        </p:scale>
        <p:origin x="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C9EE2-48D2-41C8-A77B-D5D13B353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BE402E-F973-4F96-B1F1-7BB765D38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A4AF7C-BA3B-4CFF-8F45-A68DE57FECD3}"/>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ED8E22C5-5066-413F-86FD-F3646D3A9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38282-4578-49C3-B37F-F9F4F133D2F1}"/>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121615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742A-50A3-4786-B717-72D623F07F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3039A0-FD67-4C02-94CE-A5B7695E8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C5C7B-EE94-4C19-9C87-953A59D8CCFD}"/>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4855C563-1E58-4A94-8ABF-2CB35D5AC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132CE-E9F1-47FE-AA88-7BB4C711095B}"/>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237119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8BD2C3-C487-4FF1-96D8-7BFE38E76E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32B3D-084A-45B7-B615-B00A9C8759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6B90D-D368-4A07-8BD6-16CABE495C5A}"/>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3686B4DF-13D4-4C2F-A643-7E7DB22D2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31B6C-C77A-4335-BC59-6E1F8CD8882E}"/>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26686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7DA8-4D37-4E7A-B683-98DB354F2C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6CABFE-2CE5-4817-8FF5-742663214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58158-7B67-496D-A0BB-CED26A776152}"/>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F4B4BD3B-6487-44A2-A856-17D19E6E0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CF6FE-66D2-44FC-8DB0-4FB4F517B8EB}"/>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186942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C288-1D42-49B6-B2EF-D7ECFBE7F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5FE98-AB9D-4270-950E-A5B277EFC2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29B06-D373-4241-89D4-642AEE26C3D7}"/>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AA16ADF3-031A-4C75-ADC8-8D0C9C1C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275D3-9BA8-4B7D-B6E4-06E6476028C4}"/>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106794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AEB49-DBEA-419E-BA99-5E6CB4B7F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7FF02-7169-4B16-808E-C72D00D5A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C4B07A-04FF-473F-8D8C-B5DAF2EF6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CCC6C4-A931-4EEC-9EA3-E57DEA7FC243}"/>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6" name="Footer Placeholder 5">
            <a:extLst>
              <a:ext uri="{FF2B5EF4-FFF2-40B4-BE49-F238E27FC236}">
                <a16:creationId xmlns:a16="http://schemas.microsoft.com/office/drawing/2014/main" id="{1A987522-1A6F-4F18-B248-B6C0EDE04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2B09F-90E4-4DCF-A4D6-14B733206CF6}"/>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358688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1B-924D-4A3B-9D94-8F72C145F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7D15AE-6E95-4130-9E45-AA3AFCB24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8B580-41D2-443F-A57C-3BF490E8E8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447CA-9DB5-4CB4-BCC9-F7460BC75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801A19-BEDD-4BF6-AF02-389DA259DD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EA362-014E-4C99-BDA1-75E475B48BEB}"/>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8" name="Footer Placeholder 7">
            <a:extLst>
              <a:ext uri="{FF2B5EF4-FFF2-40B4-BE49-F238E27FC236}">
                <a16:creationId xmlns:a16="http://schemas.microsoft.com/office/drawing/2014/main" id="{E1C3248D-351E-4211-B7AB-19ABCA2D1B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E00A56-2BA6-477A-9609-75DAE7EEF78B}"/>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36887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0549-7B1F-40D7-B85F-F026E5611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C1C110-9014-4D5C-8C2C-7C6E49A42BC8}"/>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4" name="Footer Placeholder 3">
            <a:extLst>
              <a:ext uri="{FF2B5EF4-FFF2-40B4-BE49-F238E27FC236}">
                <a16:creationId xmlns:a16="http://schemas.microsoft.com/office/drawing/2014/main" id="{E2425368-7CE1-4516-B324-B4A4BFD6E0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79733-DE64-4E7C-A981-D7A16B792B41}"/>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379339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65AD2-2218-4234-B97C-4A3F5B012470}"/>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3" name="Footer Placeholder 2">
            <a:extLst>
              <a:ext uri="{FF2B5EF4-FFF2-40B4-BE49-F238E27FC236}">
                <a16:creationId xmlns:a16="http://schemas.microsoft.com/office/drawing/2014/main" id="{587D46CB-B4D6-4321-BD96-5BC36F8FA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05350C-C3B3-4F69-B403-85E8BE6C48C9}"/>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261196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FFE9-2248-4D72-94AE-DCDF5F221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623CC-61BC-4442-B3CC-06ABE3CD6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4265C0-2846-4424-92ED-B1AC1511E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DF71B-7ECF-4ECC-9530-2C8FA4538221}"/>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6" name="Footer Placeholder 5">
            <a:extLst>
              <a:ext uri="{FF2B5EF4-FFF2-40B4-BE49-F238E27FC236}">
                <a16:creationId xmlns:a16="http://schemas.microsoft.com/office/drawing/2014/main" id="{1B31239A-22D3-45CA-83EF-5004D4AA9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A533F5-EF8D-4BC1-B887-E96C8CB7EB5E}"/>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228182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DE5F3-8900-4226-8DBF-453E193D8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E8381-ED97-447A-9971-FC4C985DC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A896A-B73C-44E6-BCC9-9296AD617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24148-641F-4F90-8AF4-2A07BD80D724}"/>
              </a:ext>
            </a:extLst>
          </p:cNvPr>
          <p:cNvSpPr>
            <a:spLocks noGrp="1"/>
          </p:cNvSpPr>
          <p:nvPr>
            <p:ph type="dt" sz="half" idx="10"/>
          </p:nvPr>
        </p:nvSpPr>
        <p:spPr/>
        <p:txBody>
          <a:bodyPr/>
          <a:lstStyle/>
          <a:p>
            <a:fld id="{DF5227F7-8D33-4B64-91D5-04B4BF0A5288}" type="datetimeFigureOut">
              <a:rPr lang="en-US" smtClean="0"/>
              <a:t>3/27/2026</a:t>
            </a:fld>
            <a:endParaRPr lang="en-US"/>
          </a:p>
        </p:txBody>
      </p:sp>
      <p:sp>
        <p:nvSpPr>
          <p:cNvPr id="6" name="Footer Placeholder 5">
            <a:extLst>
              <a:ext uri="{FF2B5EF4-FFF2-40B4-BE49-F238E27FC236}">
                <a16:creationId xmlns:a16="http://schemas.microsoft.com/office/drawing/2014/main" id="{FD66BE84-73A7-47C5-A141-BABA7D4D6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EE247-EB07-401D-B492-CD816F036C1A}"/>
              </a:ext>
            </a:extLst>
          </p:cNvPr>
          <p:cNvSpPr>
            <a:spLocks noGrp="1"/>
          </p:cNvSpPr>
          <p:nvPr>
            <p:ph type="sldNum" sz="quarter" idx="12"/>
          </p:nvPr>
        </p:nvSpPr>
        <p:spPr/>
        <p:txBody>
          <a:bodyPr/>
          <a:lstStyle/>
          <a:p>
            <a:fld id="{CF1971FE-63C3-49C5-9062-8A995706DE6C}" type="slidenum">
              <a:rPr lang="en-US" smtClean="0"/>
              <a:t>‹#›</a:t>
            </a:fld>
            <a:endParaRPr lang="en-US"/>
          </a:p>
        </p:txBody>
      </p:sp>
    </p:spTree>
    <p:extLst>
      <p:ext uri="{BB962C8B-B14F-4D97-AF65-F5344CB8AC3E}">
        <p14:creationId xmlns:p14="http://schemas.microsoft.com/office/powerpoint/2010/main" val="415028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94F2D-94C9-4EBC-9EFA-7EF2BBFB66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79876-9AAC-400B-BA41-CCCB02D34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24904-CAA7-441E-BE1D-45B862DD7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227F7-8D33-4B64-91D5-04B4BF0A5288}" type="datetimeFigureOut">
              <a:rPr lang="en-US" smtClean="0"/>
              <a:t>3/27/2026</a:t>
            </a:fld>
            <a:endParaRPr lang="en-US"/>
          </a:p>
        </p:txBody>
      </p:sp>
      <p:sp>
        <p:nvSpPr>
          <p:cNvPr id="5" name="Footer Placeholder 4">
            <a:extLst>
              <a:ext uri="{FF2B5EF4-FFF2-40B4-BE49-F238E27FC236}">
                <a16:creationId xmlns:a16="http://schemas.microsoft.com/office/drawing/2014/main" id="{C63102C6-1FC0-4217-8406-DA8831879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C8EA75-7998-4E7C-9C5E-AA8DD0324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971FE-63C3-49C5-9062-8A995706DE6C}" type="slidenum">
              <a:rPr lang="en-US" smtClean="0"/>
              <a:t>‹#›</a:t>
            </a:fld>
            <a:endParaRPr lang="en-US"/>
          </a:p>
        </p:txBody>
      </p:sp>
    </p:spTree>
    <p:extLst>
      <p:ext uri="{BB962C8B-B14F-4D97-AF65-F5344CB8AC3E}">
        <p14:creationId xmlns:p14="http://schemas.microsoft.com/office/powerpoint/2010/main" val="2236999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8566-68B5-4D82-B709-45F4A2F47CB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08F1980-0E2E-42F0-A932-2EA1A4AFDBE1}"/>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B3E4D2A6-489A-42E6-9C06-7E0B5DC92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0232" cy="6858000"/>
          </a:xfrm>
          <a:prstGeom prst="rect">
            <a:avLst/>
          </a:prstGeom>
        </p:spPr>
      </p:pic>
      <p:sp>
        <p:nvSpPr>
          <p:cNvPr id="9" name="TextBox 8">
            <a:extLst>
              <a:ext uri="{FF2B5EF4-FFF2-40B4-BE49-F238E27FC236}">
                <a16:creationId xmlns:a16="http://schemas.microsoft.com/office/drawing/2014/main" id="{CC26593A-23EE-495A-BB67-E9D9C6B1FF83}"/>
              </a:ext>
            </a:extLst>
          </p:cNvPr>
          <p:cNvSpPr txBox="1"/>
          <p:nvPr/>
        </p:nvSpPr>
        <p:spPr>
          <a:xfrm>
            <a:off x="3015892" y="238016"/>
            <a:ext cx="614844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a:t>
            </a:r>
            <a:r>
              <a:rPr lang="en-US" sz="2000" b="1" dirty="0">
                <a:solidFill>
                  <a:srgbClr val="002060"/>
                </a:solidFill>
                <a:latin typeface="Times New Roman" panose="02020603050405020304" pitchFamily="18" charset="0"/>
                <a:cs typeface="Times New Roman" panose="02020603050405020304" pitchFamily="18" charset="0"/>
              </a:rPr>
              <a:t>PHƯỜNG BỒ ĐỀ</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TRƯỜNG MẦM NON BẮC BIÊN</a:t>
            </a:r>
          </a:p>
        </p:txBody>
      </p:sp>
      <p:sp>
        <p:nvSpPr>
          <p:cNvPr id="12" name="TextBox 11">
            <a:extLst>
              <a:ext uri="{FF2B5EF4-FFF2-40B4-BE49-F238E27FC236}">
                <a16:creationId xmlns:a16="http://schemas.microsoft.com/office/drawing/2014/main" id="{DDF1E8A5-7FE7-4DDE-BA3C-571B2B9962BE}"/>
              </a:ext>
            </a:extLst>
          </p:cNvPr>
          <p:cNvSpPr txBox="1"/>
          <p:nvPr/>
        </p:nvSpPr>
        <p:spPr>
          <a:xfrm>
            <a:off x="3103913" y="2644170"/>
            <a:ext cx="614844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Times New Roman" panose="02020603050405020304" pitchFamily="18" charset="0"/>
                <a:ea typeface="+mn-ea"/>
                <a:cs typeface="Times New Roman" panose="02020603050405020304" pitchFamily="18" charset="0"/>
              </a:rPr>
              <a:t>LĨNH VỰC PHÁT TRIỂN NGÔN NGỮ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VĂN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quê</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9B58B5BE-E4E4-49F5-BA7C-F1F7DC640AF6}"/>
              </a:ext>
            </a:extLst>
          </p:cNvPr>
          <p:cNvSpPr txBox="1"/>
          <p:nvPr/>
        </p:nvSpPr>
        <p:spPr>
          <a:xfrm>
            <a:off x="3015892" y="4429919"/>
            <a:ext cx="6148448" cy="400110"/>
          </a:xfrm>
          <a:prstGeom prst="rect">
            <a:avLst/>
          </a:prstGeom>
          <a:noFill/>
        </p:spPr>
        <p:txBody>
          <a:bodyPr wrap="square">
            <a:spAutoFit/>
          </a:bodyPr>
          <a:lstStyle/>
          <a:p>
            <a:pPr algn="ctr"/>
            <a:r>
              <a:rPr lang="en-US" sz="2000" b="1" dirty="0" err="1">
                <a:solidFill>
                  <a:schemeClr val="accent2">
                    <a:lumMod val="50000"/>
                  </a:schemeClr>
                </a:solidFill>
                <a:latin typeface="Times New Roman" panose="02020603050405020304" pitchFamily="18" charset="0"/>
                <a:cs typeface="Times New Roman" panose="02020603050405020304" pitchFamily="18" charset="0"/>
              </a:rPr>
              <a:t>Lứa</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tuổi</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000" b="1" dirty="0">
                <a:solidFill>
                  <a:schemeClr val="accent2">
                    <a:lumMod val="50000"/>
                  </a:schemeClr>
                </a:solidFill>
                <a:latin typeface="Times New Roman" panose="02020603050405020304" pitchFamily="18" charset="0"/>
                <a:cs typeface="Times New Roman" panose="02020603050405020304" pitchFamily="18" charset="0"/>
              </a:rPr>
              <a:t>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trẻ</a:t>
            </a:r>
            <a:r>
              <a:rPr lang="en-US" sz="2000" b="1" dirty="0">
                <a:solidFill>
                  <a:schemeClr val="accent2">
                    <a:lumMod val="50000"/>
                  </a:schemeClr>
                </a:solidFill>
                <a:latin typeface="Times New Roman" panose="02020603050405020304" pitchFamily="18" charset="0"/>
                <a:cs typeface="Times New Roman" panose="02020603050405020304" pitchFamily="18" charset="0"/>
              </a:rPr>
              <a:t> (24-36 </a:t>
            </a:r>
            <a:r>
              <a:rPr lang="en-US" sz="2000" b="1" dirty="0" err="1">
                <a:solidFill>
                  <a:schemeClr val="accent2">
                    <a:lumMod val="50000"/>
                  </a:schemeClr>
                </a:solidFill>
                <a:latin typeface="Times New Roman" panose="02020603050405020304" pitchFamily="18" charset="0"/>
                <a:cs typeface="Times New Roman" panose="02020603050405020304" pitchFamily="18" charset="0"/>
              </a:rPr>
              <a:t>tháng</a:t>
            </a:r>
            <a:r>
              <a:rPr lang="en-US" sz="2000" b="1"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1D34E2E3-057C-407F-94A8-374D24FE3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196" y="1030288"/>
            <a:ext cx="1075608" cy="1075083"/>
          </a:xfrm>
          <a:prstGeom prst="rect">
            <a:avLst/>
          </a:prstGeom>
        </p:spPr>
      </p:pic>
      <p:pic>
        <p:nvPicPr>
          <p:cNvPr id="8" name="Picture 7">
            <a:extLst>
              <a:ext uri="{FF2B5EF4-FFF2-40B4-BE49-F238E27FC236}">
                <a16:creationId xmlns:a16="http://schemas.microsoft.com/office/drawing/2014/main" id="{CC175194-4603-48A4-B98E-4D08989115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1833" y="4453"/>
            <a:ext cx="1438399" cy="1438399"/>
          </a:xfrm>
          <a:prstGeom prst="rect">
            <a:avLst/>
          </a:prstGeom>
        </p:spPr>
      </p:pic>
    </p:spTree>
    <p:extLst>
      <p:ext uri="{BB962C8B-B14F-4D97-AF65-F5344CB8AC3E}">
        <p14:creationId xmlns:p14="http://schemas.microsoft.com/office/powerpoint/2010/main" val="228587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6ABB-8575-43AC-811D-FCCE9398A9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382A144-EAB3-46B2-8D84-FF47451E20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9D004990-7BE7-4E48-9727-20B21E168CC3}"/>
              </a:ext>
            </a:extLst>
          </p:cNvPr>
          <p:cNvSpPr txBox="1"/>
          <p:nvPr/>
        </p:nvSpPr>
        <p:spPr>
          <a:xfrm>
            <a:off x="2351314" y="365125"/>
            <a:ext cx="7214260" cy="5909310"/>
          </a:xfrm>
          <a:prstGeom prst="rect">
            <a:avLst/>
          </a:prstGeom>
          <a:noFill/>
        </p:spPr>
        <p:txBody>
          <a:bodyPr wrap="square">
            <a:spAutoFit/>
          </a:bodyPr>
          <a:lstStyle/>
          <a:p>
            <a:pPr algn="ctr"/>
            <a:r>
              <a:rPr lang="vi-VN" sz="2000" b="1" i="0" dirty="0">
                <a:solidFill>
                  <a:srgbClr val="FF0000"/>
                </a:solidFill>
                <a:effectLst/>
                <a:latin typeface="Times New Roman" panose="02020603050405020304" pitchFamily="18" charset="0"/>
              </a:rPr>
              <a:t>MỤC ĐÍCH - YÊU CẦU</a:t>
            </a:r>
            <a:endParaRPr lang="vi-VN" sz="2000" b="0" i="0" dirty="0">
              <a:solidFill>
                <a:srgbClr val="FF0000"/>
              </a:solidFill>
              <a:effectLst/>
              <a:latin typeface="Arial" panose="020B0604020202020204" pitchFamily="34" charset="0"/>
            </a:endParaRPr>
          </a:p>
          <a:p>
            <a:pPr algn="l"/>
            <a:r>
              <a:rPr lang="vi-VN" sz="1800" b="1" i="0" dirty="0">
                <a:solidFill>
                  <a:srgbClr val="000000"/>
                </a:solidFill>
                <a:effectLst/>
                <a:latin typeface="Times New Roman" panose="02020603050405020304" pitchFamily="18" charset="0"/>
              </a:rPr>
              <a:t>1. Kiến thức:</a:t>
            </a:r>
            <a:endParaRPr lang="vi-VN" b="0" i="0" dirty="0">
              <a:solidFill>
                <a:srgbClr val="333333"/>
              </a:solidFill>
              <a:effectLst/>
              <a:latin typeface="Arial" panose="020B0604020202020204" pitchFamily="34" charset="0"/>
            </a:endParaRPr>
          </a:p>
          <a:p>
            <a:pPr algn="just"/>
            <a:r>
              <a:rPr lang="vi-VN" sz="1800" b="0" i="1" dirty="0">
                <a:solidFill>
                  <a:srgbClr val="333333"/>
                </a:solidFill>
                <a:effectLst/>
                <a:latin typeface="Times New Roman" panose="02020603050405020304" pitchFamily="18" charset="0"/>
              </a:rPr>
              <a:t>- Cung cấp kiến thức:</a:t>
            </a:r>
            <a:endParaRPr lang="vi-VN" b="0" i="0" dirty="0">
              <a:solidFill>
                <a:srgbClr val="333333"/>
              </a:solidFill>
              <a:effectLst/>
              <a:latin typeface="Arial" panose="020B0604020202020204" pitchFamily="34" charset="0"/>
            </a:endParaRPr>
          </a:p>
          <a:p>
            <a:pPr algn="l"/>
            <a:r>
              <a:rPr lang="vi-VN" sz="1800" b="0" i="0" dirty="0">
                <a:solidFill>
                  <a:srgbClr val="000000"/>
                </a:solidFill>
                <a:effectLst/>
                <a:latin typeface="Times New Roman" panose="02020603050405020304" pitchFamily="18" charset="0"/>
              </a:rPr>
              <a:t>+ Trẻ nhớ tên bài thơ: “</a:t>
            </a:r>
            <a:r>
              <a:rPr lang="vi-VN" sz="1800" b="0" i="0" dirty="0">
                <a:solidFill>
                  <a:srgbClr val="333333"/>
                </a:solidFill>
                <a:effectLst/>
                <a:latin typeface="Times New Roman" panose="02020603050405020304" pitchFamily="18" charset="0"/>
              </a:rPr>
              <a:t>Về quê”</a:t>
            </a:r>
            <a:r>
              <a:rPr lang="vi-VN" sz="1800" b="0" i="0" dirty="0">
                <a:solidFill>
                  <a:srgbClr val="000000"/>
                </a:solidFill>
                <a:effectLst/>
                <a:latin typeface="Times New Roman" panose="02020603050405020304" pitchFamily="18" charset="0"/>
              </a:rPr>
              <a:t> của tác giả </a:t>
            </a:r>
            <a:r>
              <a:rPr lang="vi-VN" sz="1800" b="0" i="0" dirty="0">
                <a:solidFill>
                  <a:srgbClr val="333333"/>
                </a:solidFill>
                <a:effectLst/>
                <a:latin typeface="Times New Roman" panose="02020603050405020304" pitchFamily="18" charset="0"/>
              </a:rPr>
              <a:t>Nguyễn Lãm Thắng.</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a:t>
            </a:r>
            <a:r>
              <a:rPr lang="vi-VN" sz="1800" b="0" i="0" dirty="0">
                <a:solidFill>
                  <a:srgbClr val="000000"/>
                </a:solidFill>
                <a:effectLst/>
                <a:latin typeface="Times New Roman" panose="02020603050405020304" pitchFamily="18" charset="0"/>
              </a:rPr>
              <a:t>Trẻ hiểu nội dung bài thơ “</a:t>
            </a:r>
            <a:r>
              <a:rPr lang="vi-VN" sz="1800" b="0" i="0" dirty="0">
                <a:solidFill>
                  <a:srgbClr val="333333"/>
                </a:solidFill>
                <a:effectLst/>
                <a:latin typeface="Times New Roman" panose="02020603050405020304" pitchFamily="18" charset="0"/>
              </a:rPr>
              <a:t>Về quê”</a:t>
            </a:r>
            <a:r>
              <a:rPr lang="vi-VN" sz="1600" b="0" i="0" dirty="0">
                <a:solidFill>
                  <a:srgbClr val="333333"/>
                </a:solidFill>
                <a:effectLst/>
                <a:latin typeface="Times New Roman" panose="02020603050405020304" pitchFamily="18" charset="0"/>
              </a:rPr>
              <a:t> </a:t>
            </a:r>
            <a:r>
              <a:rPr lang="vi-VN" sz="1800" b="0" i="0" dirty="0">
                <a:solidFill>
                  <a:srgbClr val="000000"/>
                </a:solidFill>
                <a:effectLst/>
                <a:latin typeface="Times New Roman" panose="02020603050405020304" pitchFamily="18" charset="0"/>
              </a:rPr>
              <a:t>nói về một bạn nhỏ nghỉ hè về quê thăm ông bà, bạn được đi lên rẫy, được thả diều, câu cá, tắm sông bạn ấy rất là thích.Và bạn rất là yêu quý quê hương của mình.</a:t>
            </a:r>
            <a:r>
              <a:rPr lang="vi-VN" sz="1600" b="0" i="0" dirty="0">
                <a:solidFill>
                  <a:srgbClr val="333333"/>
                </a:solidFill>
                <a:effectLst/>
                <a:latin typeface="Times New Roman" panose="02020603050405020304" pitchFamily="18" charset="0"/>
              </a:rPr>
              <a:t>     </a:t>
            </a:r>
            <a:endParaRPr lang="vi-VN" b="0" i="0" dirty="0">
              <a:solidFill>
                <a:srgbClr val="333333"/>
              </a:solidFill>
              <a:effectLst/>
              <a:latin typeface="Arial" panose="020B0604020202020204" pitchFamily="34" charset="0"/>
            </a:endParaRPr>
          </a:p>
          <a:p>
            <a:pPr algn="l"/>
            <a:r>
              <a:rPr lang="vi-VN" sz="1800" b="0" i="0" dirty="0">
                <a:solidFill>
                  <a:srgbClr val="000000"/>
                </a:solidFill>
                <a:effectLst/>
                <a:latin typeface="Times New Roman" panose="02020603050405020304" pitchFamily="18" charset="0"/>
              </a:rPr>
              <a:t>+ Trẻ hiểu được từ “lên rẫy”  có nghĩa là lên đồi núi, hiểu được từ “say sưa” có nghĩa là tập trung, hứng thú.</a:t>
            </a:r>
            <a:endParaRPr lang="vi-VN" b="0" i="0" dirty="0">
              <a:solidFill>
                <a:srgbClr val="333333"/>
              </a:solidFill>
              <a:effectLst/>
              <a:latin typeface="Arial" panose="020B0604020202020204" pitchFamily="34" charset="0"/>
            </a:endParaRPr>
          </a:p>
          <a:p>
            <a:pPr algn="l"/>
            <a:r>
              <a:rPr lang="vi-VN" sz="1800" b="0" i="0" dirty="0">
                <a:solidFill>
                  <a:srgbClr val="000000"/>
                </a:solidFill>
                <a:effectLst/>
                <a:latin typeface="Times New Roman" panose="02020603050405020304" pitchFamily="18" charset="0"/>
              </a:rPr>
              <a:t>+ </a:t>
            </a:r>
            <a:r>
              <a:rPr lang="vi-VN" sz="1800" b="0" i="0" dirty="0">
                <a:solidFill>
                  <a:srgbClr val="333333"/>
                </a:solidFill>
                <a:effectLst/>
                <a:latin typeface="Times New Roman" panose="02020603050405020304" pitchFamily="18" charset="0"/>
              </a:rPr>
              <a:t>Trẻ cảm nhận được âm điệu, nhịp điệu của bài thơ</a:t>
            </a:r>
            <a:endParaRPr lang="vi-VN" b="0" i="0" dirty="0">
              <a:solidFill>
                <a:srgbClr val="333333"/>
              </a:solidFill>
              <a:effectLst/>
              <a:latin typeface="Arial" panose="020B0604020202020204" pitchFamily="34" charset="0"/>
            </a:endParaRPr>
          </a:p>
          <a:p>
            <a:pPr algn="just"/>
            <a:r>
              <a:rPr lang="vi-VN" sz="1800" b="0" i="1" dirty="0">
                <a:solidFill>
                  <a:srgbClr val="000000"/>
                </a:solidFill>
                <a:effectLst/>
                <a:latin typeface="Times New Roman" panose="02020603050405020304" pitchFamily="18" charset="0"/>
              </a:rPr>
              <a:t>- Củng cố kiến thức: </a:t>
            </a:r>
            <a:r>
              <a:rPr lang="vi-VN" sz="1800" b="0" i="0" dirty="0">
                <a:solidFill>
                  <a:srgbClr val="000000"/>
                </a:solidFill>
                <a:effectLst/>
                <a:latin typeface="Times New Roman" panose="02020603050405020304" pitchFamily="18" charset="0"/>
              </a:rPr>
              <a:t>Một số bài hát trong chủ đề</a:t>
            </a:r>
            <a:endParaRPr lang="vi-VN" b="0" i="0" dirty="0">
              <a:solidFill>
                <a:srgbClr val="333333"/>
              </a:solidFill>
              <a:effectLst/>
              <a:latin typeface="Arial" panose="020B0604020202020204" pitchFamily="34" charset="0"/>
            </a:endParaRPr>
          </a:p>
          <a:p>
            <a:pPr algn="just"/>
            <a:r>
              <a:rPr lang="vi-VN" sz="1800" b="1" i="0" dirty="0">
                <a:solidFill>
                  <a:srgbClr val="000000"/>
                </a:solidFill>
                <a:effectLst/>
                <a:latin typeface="Times New Roman" panose="02020603050405020304" pitchFamily="18" charset="0"/>
              </a:rPr>
              <a:t>2. Kỹ năng</a:t>
            </a:r>
            <a:endParaRPr lang="vi-VN" b="0" i="0" dirty="0">
              <a:solidFill>
                <a:srgbClr val="333333"/>
              </a:solidFill>
              <a:effectLst/>
              <a:latin typeface="Arial" panose="020B0604020202020204" pitchFamily="34" charset="0"/>
            </a:endParaRPr>
          </a:p>
          <a:p>
            <a:pPr algn="just"/>
            <a:r>
              <a:rPr lang="vi-VN" sz="1800" b="0" i="1" dirty="0">
                <a:solidFill>
                  <a:srgbClr val="000000"/>
                </a:solidFill>
                <a:effectLst/>
                <a:latin typeface="Times New Roman" panose="02020603050405020304" pitchFamily="18" charset="0"/>
              </a:rPr>
              <a:t>- Cung cấp kỹ năng</a:t>
            </a:r>
            <a:r>
              <a:rPr lang="vi-VN" sz="1800" b="0" i="0" dirty="0">
                <a:solidFill>
                  <a:srgbClr val="000000"/>
                </a:solidFill>
                <a:effectLst/>
                <a:latin typeface="Times New Roman" panose="02020603050405020304" pitchFamily="18" charset="0"/>
              </a:rPr>
              <a:t>: Trẻ đọc thơ theo cô, đọc thơ cùng cô, trẻ đọc thuộc thơ, thể hiện âm điệu êm dịu, nhịp điệu chậm rãi khi đọc bài thơ “Về Quê” của tác giả Nguyễn Lãm Thắng</a:t>
            </a:r>
            <a:endParaRPr lang="vi-VN" b="0" i="0" dirty="0">
              <a:solidFill>
                <a:srgbClr val="333333"/>
              </a:solidFill>
              <a:effectLst/>
              <a:latin typeface="Arial" panose="020B0604020202020204" pitchFamily="34" charset="0"/>
            </a:endParaRPr>
          </a:p>
          <a:p>
            <a:pPr algn="just"/>
            <a:r>
              <a:rPr lang="vi-VN" sz="1800" b="0" i="1" dirty="0">
                <a:solidFill>
                  <a:srgbClr val="000000"/>
                </a:solidFill>
                <a:effectLst/>
                <a:latin typeface="Times New Roman" panose="02020603050405020304" pitchFamily="18" charset="0"/>
              </a:rPr>
              <a:t>- Củng cố kỹ năng</a:t>
            </a:r>
            <a:r>
              <a:rPr lang="vi-VN" sz="1800" b="0" i="0" dirty="0">
                <a:solidFill>
                  <a:srgbClr val="000000"/>
                </a:solidFill>
                <a:effectLst/>
                <a:latin typeface="Times New Roman" panose="02020603050405020304" pitchFamily="18" charset="0"/>
              </a:rPr>
              <a:t>: Đọc thơ, trả lời câu hỏi rõ ràng, khả năng quan sát, ghi nhớ. Phát triển ngôn ngữ cho trẻ.</a:t>
            </a:r>
            <a:endParaRPr lang="vi-VN" b="0" i="0" dirty="0">
              <a:solidFill>
                <a:srgbClr val="333333"/>
              </a:solidFill>
              <a:effectLst/>
              <a:latin typeface="Arial" panose="020B0604020202020204" pitchFamily="34" charset="0"/>
            </a:endParaRPr>
          </a:p>
          <a:p>
            <a:pPr algn="just"/>
            <a:r>
              <a:rPr lang="vi-VN" sz="1800" b="1" i="0" dirty="0">
                <a:solidFill>
                  <a:srgbClr val="000000"/>
                </a:solidFill>
                <a:effectLst/>
                <a:latin typeface="Times New Roman" panose="02020603050405020304" pitchFamily="18" charset="0"/>
              </a:rPr>
              <a:t>3. Thái độ:</a:t>
            </a:r>
            <a:endParaRPr lang="vi-VN" b="0" i="0" dirty="0">
              <a:solidFill>
                <a:srgbClr val="333333"/>
              </a:solidFill>
              <a:effectLst/>
              <a:latin typeface="Arial" panose="020B0604020202020204" pitchFamily="34" charset="0"/>
            </a:endParaRPr>
          </a:p>
          <a:p>
            <a:pPr algn="just"/>
            <a:r>
              <a:rPr lang="vi-VN" sz="1800" b="0" i="0" dirty="0">
                <a:solidFill>
                  <a:srgbClr val="000000"/>
                </a:solidFill>
                <a:effectLst/>
                <a:latin typeface="Times New Roman" panose="02020603050405020304" pitchFamily="18" charset="0"/>
              </a:rPr>
              <a:t>- Trẻ hứng thú tham gia hoạt động cùng cô và bạn.</a:t>
            </a:r>
            <a:endParaRPr lang="vi-VN" b="0" i="0" dirty="0">
              <a:solidFill>
                <a:srgbClr val="333333"/>
              </a:solidFill>
              <a:effectLst/>
              <a:latin typeface="Arial" panose="020B0604020202020204" pitchFamily="34" charset="0"/>
            </a:endParaRPr>
          </a:p>
          <a:p>
            <a:pPr algn="just"/>
            <a:r>
              <a:rPr lang="vi-VN" sz="1800" b="0" i="0" dirty="0">
                <a:solidFill>
                  <a:srgbClr val="000000"/>
                </a:solidFill>
                <a:effectLst/>
                <a:latin typeface="Times New Roman" panose="02020603050405020304" pitchFamily="18" charset="0"/>
              </a:rPr>
              <a:t>- Qua nội dung bài thơ trẻ thêm yêu quê hương của mình, luôn mong muốn được về thăm quê.</a:t>
            </a:r>
            <a:endParaRPr lang="vi-V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424181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DB44-4368-4090-9E52-90410334D1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3DFD319-2B18-4171-9E25-9D802DC816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B024B878-4BB9-4002-9764-380733046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755" y="734786"/>
            <a:ext cx="8706593" cy="5072248"/>
          </a:xfrm>
          <a:prstGeom prst="rect">
            <a:avLst/>
          </a:prstGeom>
        </p:spPr>
      </p:pic>
      <p:sp>
        <p:nvSpPr>
          <p:cNvPr id="9" name="TextBox 8">
            <a:extLst>
              <a:ext uri="{FF2B5EF4-FFF2-40B4-BE49-F238E27FC236}">
                <a16:creationId xmlns:a16="http://schemas.microsoft.com/office/drawing/2014/main" id="{7AE5C521-9B62-4DDF-8E3A-0C0B467BEBB2}"/>
              </a:ext>
            </a:extLst>
          </p:cNvPr>
          <p:cNvSpPr txBox="1"/>
          <p:nvPr/>
        </p:nvSpPr>
        <p:spPr>
          <a:xfrm>
            <a:off x="-1080656" y="103515"/>
            <a:ext cx="1085998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Ổn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trẻ</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lắng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nghe</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hát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quê</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tôi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1616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4301-A634-4FCF-971F-19F61184C9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7AA8D1D-F3A1-449E-9444-44D5DB7D9C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953003"/>
          </a:xfrm>
        </p:spPr>
      </p:pic>
      <p:sp>
        <p:nvSpPr>
          <p:cNvPr id="7" name="TextBox 6">
            <a:extLst>
              <a:ext uri="{FF2B5EF4-FFF2-40B4-BE49-F238E27FC236}">
                <a16:creationId xmlns:a16="http://schemas.microsoft.com/office/drawing/2014/main" id="{09B64A6B-DFBB-49F3-8D05-619C1DA2E8B8}"/>
              </a:ext>
            </a:extLst>
          </p:cNvPr>
          <p:cNvSpPr txBox="1"/>
          <p:nvPr/>
        </p:nvSpPr>
        <p:spPr>
          <a:xfrm>
            <a:off x="896587" y="962830"/>
            <a:ext cx="92686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trẻ</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nghe</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thơ</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quê</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02343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6B45-38A3-4CDA-BC01-035B8978D18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1E922B-A914-4CBB-83F8-16818CC20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813F0027-6600-4FF1-BBA6-67F926A26265}"/>
              </a:ext>
            </a:extLst>
          </p:cNvPr>
          <p:cNvSpPr txBox="1"/>
          <p:nvPr/>
        </p:nvSpPr>
        <p:spPr>
          <a:xfrm>
            <a:off x="4531920" y="222621"/>
            <a:ext cx="6154386" cy="584775"/>
          </a:xfrm>
          <a:prstGeom prst="rect">
            <a:avLst/>
          </a:prstGeom>
          <a:noFill/>
        </p:spPr>
        <p:txBody>
          <a:bodyPr wrap="square">
            <a:spAutoFit/>
          </a:bodyPr>
          <a:lstStyle/>
          <a:p>
            <a:pPr algn="ct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Cô</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đọc</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lần</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2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bài</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thơ</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về</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 </a:t>
            </a:r>
            <a:r>
              <a:rPr lang="en-US" sz="3200" b="1" cap="none" spc="0" dirty="0" err="1">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quê</a:t>
            </a:r>
            <a:r>
              <a:rPr lang="en-US" sz="3200" b="1" cap="none" spc="0" dirty="0">
                <a:ln w="22225">
                  <a:solidFill>
                    <a:schemeClr val="accent2"/>
                  </a:solidFill>
                  <a:prstDash val="solid"/>
                </a:ln>
                <a:solidFill>
                  <a:srgbClr val="C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3239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58DC-DD74-4C57-8B4B-E27CCF6059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59E57E-ABC1-400B-901E-9BB4FCAF5D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B94CB153-52EA-47A4-8346-069CBABA7720}"/>
              </a:ext>
            </a:extLst>
          </p:cNvPr>
          <p:cNvSpPr txBox="1"/>
          <p:nvPr/>
        </p:nvSpPr>
        <p:spPr>
          <a:xfrm>
            <a:off x="3017817" y="1594815"/>
            <a:ext cx="6154386" cy="3323987"/>
          </a:xfrm>
          <a:prstGeom prst="rect">
            <a:avLst/>
          </a:prstGeom>
          <a:noFill/>
        </p:spPr>
        <p:txBody>
          <a:bodyPr wrap="square">
            <a:spAutoFit/>
          </a:bodyPr>
          <a:lstStyle/>
          <a:p>
            <a:pPr algn="just"/>
            <a:r>
              <a:rPr lang="vi-VN" sz="1400" b="0" i="0" dirty="0">
                <a:solidFill>
                  <a:srgbClr val="000000"/>
                </a:solidFill>
                <a:effectLst/>
                <a:latin typeface="Arial" panose="020B0604020202020204" pitchFamily="34" charset="0"/>
              </a:rPr>
              <a:t>- Cô vừa đọc bài thơ gì? Do ai sáng tác?</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Giảng giải nội dung bài thơ:</a:t>
            </a:r>
            <a:r>
              <a:rPr lang="vi-VN" sz="1400" b="0" i="0" dirty="0">
                <a:solidFill>
                  <a:srgbClr val="333333"/>
                </a:solidFill>
                <a:effectLst/>
                <a:latin typeface="Arial" panose="020B0604020202020204" pitchFamily="34" charset="0"/>
              </a:rPr>
              <a:t> Bài thơ nói về niềm vui sướng, thích thú của bạn nhỏ khi được về quê.</a:t>
            </a:r>
            <a:endParaRPr lang="vi-VN" b="0" i="0" dirty="0">
              <a:solidFill>
                <a:srgbClr val="3C3C3C"/>
              </a:solidFill>
              <a:effectLst/>
              <a:latin typeface="Arial" panose="020B0604020202020204" pitchFamily="34" charset="0"/>
            </a:endParaRPr>
          </a:p>
          <a:p>
            <a:pPr algn="l"/>
            <a:r>
              <a:rPr lang="vi-VN" sz="1400" b="0" i="0" dirty="0">
                <a:solidFill>
                  <a:srgbClr val="333333"/>
                </a:solidFill>
                <a:effectLst/>
                <a:latin typeface="Arial" panose="020B0604020202020204" pitchFamily="34" charset="0"/>
              </a:rPr>
              <a:t>- Trong bài thơ bạn nhỏ về quê được làm những gì?</a:t>
            </a:r>
            <a:endParaRPr lang="vi-VN" b="0" i="0" dirty="0">
              <a:solidFill>
                <a:srgbClr val="3C3C3C"/>
              </a:solidFill>
              <a:effectLst/>
              <a:latin typeface="Arial" panose="020B0604020202020204" pitchFamily="34" charset="0"/>
            </a:endParaRPr>
          </a:p>
          <a:p>
            <a:pPr algn="ctr"/>
            <a:r>
              <a:rPr lang="vi-VN" sz="1400" b="0" i="0" dirty="0">
                <a:solidFill>
                  <a:srgbClr val="000000"/>
                </a:solidFill>
                <a:effectLst/>
                <a:latin typeface="Arial" panose="020B0604020202020204" pitchFamily="34" charset="0"/>
              </a:rPr>
              <a:t>Nghỉ hè bé lại thăm quê</a:t>
            </a:r>
            <a:br>
              <a:rPr lang="vi-VN" sz="1400" b="0" i="0" dirty="0">
                <a:solidFill>
                  <a:srgbClr val="000000"/>
                </a:solidFill>
                <a:effectLst/>
                <a:latin typeface="Arial" panose="020B0604020202020204" pitchFamily="34" charset="0"/>
              </a:rPr>
            </a:br>
            <a:r>
              <a:rPr lang="vi-VN" sz="1400" b="0" i="0" dirty="0">
                <a:solidFill>
                  <a:srgbClr val="000000"/>
                </a:solidFill>
                <a:effectLst/>
                <a:latin typeface="Arial" panose="020B0604020202020204" pitchFamily="34" charset="0"/>
              </a:rPr>
              <a:t>Được đi lên rẫy, được về tắm sông</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Cô giải thích từ khó: “Lên rẫy” tức là lên nương, lên đồi.</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Khi được về quê bạn nhỏ cảm thấy như thế nào?</a:t>
            </a:r>
            <a:endParaRPr lang="vi-VN" b="0" i="0" dirty="0">
              <a:solidFill>
                <a:srgbClr val="3C3C3C"/>
              </a:solidFill>
              <a:effectLst/>
              <a:latin typeface="Arial" panose="020B0604020202020204" pitchFamily="34" charset="0"/>
            </a:endParaRPr>
          </a:p>
          <a:p>
            <a:pPr algn="ctr"/>
            <a:r>
              <a:rPr lang="vi-VN" sz="1400" b="0" i="0" dirty="0">
                <a:solidFill>
                  <a:srgbClr val="000000"/>
                </a:solidFill>
                <a:effectLst/>
                <a:latin typeface="Arial" panose="020B0604020202020204" pitchFamily="34" charset="0"/>
              </a:rPr>
              <a:t>Thăm bà, rồi lại thăm ông</a:t>
            </a:r>
            <a:br>
              <a:rPr lang="vi-VN" sz="1400" b="0" i="0" dirty="0">
                <a:solidFill>
                  <a:srgbClr val="000000"/>
                </a:solidFill>
                <a:effectLst/>
                <a:latin typeface="Arial" panose="020B0604020202020204" pitchFamily="34" charset="0"/>
              </a:rPr>
            </a:br>
            <a:r>
              <a:rPr lang="vi-VN" sz="1400" b="0" i="0" dirty="0">
                <a:solidFill>
                  <a:srgbClr val="000000"/>
                </a:solidFill>
                <a:effectLst/>
                <a:latin typeface="Arial" panose="020B0604020202020204" pitchFamily="34" charset="0"/>
              </a:rPr>
              <a:t>Thả diều, câu cá... sướng không chi bằng</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Buổi tối bạn nhỏ được làm gì?</a:t>
            </a:r>
            <a:endParaRPr lang="vi-VN" b="0" i="0" dirty="0">
              <a:solidFill>
                <a:srgbClr val="3C3C3C"/>
              </a:solidFill>
              <a:effectLst/>
              <a:latin typeface="Arial" panose="020B0604020202020204" pitchFamily="34" charset="0"/>
            </a:endParaRPr>
          </a:p>
          <a:p>
            <a:pPr algn="ctr"/>
            <a:r>
              <a:rPr lang="vi-VN" sz="1400" b="0" i="0" dirty="0">
                <a:solidFill>
                  <a:srgbClr val="000000"/>
                </a:solidFill>
                <a:effectLst/>
                <a:latin typeface="Arial" panose="020B0604020202020204" pitchFamily="34" charset="0"/>
              </a:rPr>
              <a:t>Đêm về ngồi ngắm ông trăng</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Ông đã kể cho bạn nhỏ nghe câu chuyện gì?</a:t>
            </a:r>
            <a:endParaRPr lang="vi-VN" b="0" i="0" dirty="0">
              <a:solidFill>
                <a:srgbClr val="3C3C3C"/>
              </a:solidFill>
              <a:effectLst/>
              <a:latin typeface="Arial" panose="020B0604020202020204" pitchFamily="34" charset="0"/>
            </a:endParaRPr>
          </a:p>
          <a:p>
            <a:pPr algn="ctr"/>
            <a:r>
              <a:rPr lang="vi-VN" sz="1400" b="0" i="0" dirty="0">
                <a:solidFill>
                  <a:srgbClr val="000000"/>
                </a:solidFill>
                <a:effectLst/>
                <a:latin typeface="Arial" panose="020B0604020202020204" pitchFamily="34" charset="0"/>
              </a:rPr>
              <a:t>Nghe ông kể chuyện chị Hằng ngày xưa</a:t>
            </a:r>
            <a:endParaRPr lang="vi-VN" b="0" i="0" dirty="0">
              <a:solidFill>
                <a:srgbClr val="3C3C3C"/>
              </a:solidFill>
              <a:effectLst/>
              <a:latin typeface="Arial" panose="020B0604020202020204" pitchFamily="34" charset="0"/>
            </a:endParaRPr>
          </a:p>
          <a:p>
            <a:pPr algn="l"/>
            <a:r>
              <a:rPr lang="vi-VN" sz="1400" b="0" i="0" dirty="0">
                <a:solidFill>
                  <a:srgbClr val="000000"/>
                </a:solidFill>
                <a:effectLst/>
                <a:latin typeface="Arial" panose="020B0604020202020204" pitchFamily="34" charset="0"/>
              </a:rPr>
              <a:t>- Trong khi ông kể chuyện cho bé nghe thì bà làm gì?</a:t>
            </a:r>
            <a:endParaRPr lang="vi-VN" b="0" i="0" dirty="0">
              <a:solidFill>
                <a:srgbClr val="3C3C3C"/>
              </a:solidFill>
              <a:effectLst/>
              <a:latin typeface="Arial" panose="020B0604020202020204" pitchFamily="34" charset="0"/>
            </a:endParaRPr>
          </a:p>
        </p:txBody>
      </p:sp>
      <p:sp>
        <p:nvSpPr>
          <p:cNvPr id="6" name="TextBox 5">
            <a:extLst>
              <a:ext uri="{FF2B5EF4-FFF2-40B4-BE49-F238E27FC236}">
                <a16:creationId xmlns:a16="http://schemas.microsoft.com/office/drawing/2014/main" id="{03B3CF34-651C-4551-9846-2C36C57E55FD}"/>
              </a:ext>
            </a:extLst>
          </p:cNvPr>
          <p:cNvSpPr txBox="1"/>
          <p:nvPr/>
        </p:nvSpPr>
        <p:spPr>
          <a:xfrm>
            <a:off x="2631869" y="1027906"/>
            <a:ext cx="615438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Đàm thoại về nội dung bài thơ</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4252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AA9D-B14C-4271-B8A0-9105C4439D2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CB7BFC-C20F-4695-BC32-6A1B006494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6D60A4FB-38F6-4B77-9E0F-FE156E063681}"/>
              </a:ext>
            </a:extLst>
          </p:cNvPr>
          <p:cNvSpPr txBox="1"/>
          <p:nvPr/>
        </p:nvSpPr>
        <p:spPr>
          <a:xfrm>
            <a:off x="2697183" y="1530559"/>
            <a:ext cx="6154386" cy="2400657"/>
          </a:xfrm>
          <a:prstGeom prst="rect">
            <a:avLst/>
          </a:prstGeom>
          <a:noFill/>
        </p:spPr>
        <p:txBody>
          <a:bodyPr wrap="square">
            <a:spAutoFit/>
          </a:bodyPr>
          <a:lstStyle/>
          <a:p>
            <a:pPr algn="ctr"/>
            <a:r>
              <a:rPr lang="en-US" sz="2400" b="1" dirty="0">
                <a:solidFill>
                  <a:srgbClr val="FF0000"/>
                </a:solidFill>
                <a:latin typeface="Times New Roman" panose="02020603050405020304" pitchFamily="18" charset="0"/>
              </a:rPr>
              <a:t>G</a:t>
            </a:r>
            <a:r>
              <a:rPr lang="vi-VN" sz="2400" b="1" i="0" dirty="0">
                <a:solidFill>
                  <a:srgbClr val="FF0000"/>
                </a:solidFill>
                <a:effectLst/>
                <a:latin typeface="Times New Roman" panose="02020603050405020304" pitchFamily="18" charset="0"/>
              </a:rPr>
              <a:t>iáo dục trẻ : </a:t>
            </a:r>
            <a:endParaRPr lang="en-US" sz="2400" b="1" i="0" dirty="0">
              <a:solidFill>
                <a:srgbClr val="FF0000"/>
              </a:solidFill>
              <a:effectLst/>
              <a:latin typeface="Times New Roman" panose="02020603050405020304" pitchFamily="18" charset="0"/>
            </a:endParaRPr>
          </a:p>
          <a:p>
            <a:pPr algn="ctr"/>
            <a:endParaRPr lang="en-US" sz="1800" b="1" i="0" dirty="0">
              <a:solidFill>
                <a:srgbClr val="FF0000"/>
              </a:solidFill>
              <a:effectLst/>
              <a:latin typeface="Times New Roman" panose="02020603050405020304" pitchFamily="18" charset="0"/>
            </a:endParaRPr>
          </a:p>
          <a:p>
            <a:r>
              <a:rPr lang="en-US" sz="1800" b="0" i="0" dirty="0">
                <a:solidFill>
                  <a:srgbClr val="000000"/>
                </a:solidFill>
                <a:effectLst/>
                <a:latin typeface="Times New Roman" panose="02020603050405020304" pitchFamily="18" charset="0"/>
              </a:rPr>
              <a:t>            </a:t>
            </a:r>
            <a:r>
              <a:rPr lang="vi-VN" sz="1800" b="0" i="0" dirty="0">
                <a:solidFill>
                  <a:srgbClr val="000000"/>
                </a:solidFill>
                <a:effectLst/>
                <a:latin typeface="Times New Roman" panose="02020603050405020304" pitchFamily="18" charset="0"/>
              </a:rPr>
              <a:t>Quê hương là nơi các con sinh ra và lớn lên nên dù có đi đâu về đâu các con cũng phải nhớ về quê hương của chúng mình.các con hãy dành thời gian nghỉ hè, cuối tuần cùng bố mẹ về thăm quê, về thăm người thân yêu của mình. Các con nhớ là phải chăm ngoan học giỏi vâng lời ông bà cha mẹ để sau này lớn lên chở thành người có ích cho quê hương nhé!</a:t>
            </a:r>
            <a:endParaRPr lang="en-US" dirty="0"/>
          </a:p>
        </p:txBody>
      </p:sp>
    </p:spTree>
    <p:extLst>
      <p:ext uri="{BB962C8B-B14F-4D97-AF65-F5344CB8AC3E}">
        <p14:creationId xmlns:p14="http://schemas.microsoft.com/office/powerpoint/2010/main" val="130191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8E8A-4423-47E9-A221-CB3BCB16F2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751890-BF1F-4141-896B-20355B355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314"/>
            <a:ext cx="12192000" cy="6858000"/>
          </a:xfrm>
        </p:spPr>
      </p:pic>
      <p:sp>
        <p:nvSpPr>
          <p:cNvPr id="7" name="TextBox 6">
            <a:extLst>
              <a:ext uri="{FF2B5EF4-FFF2-40B4-BE49-F238E27FC236}">
                <a16:creationId xmlns:a16="http://schemas.microsoft.com/office/drawing/2014/main" id="{EE01DE80-81B5-4A07-A0BB-095AE6D0D070}"/>
              </a:ext>
            </a:extLst>
          </p:cNvPr>
          <p:cNvSpPr txBox="1"/>
          <p:nvPr/>
        </p:nvSpPr>
        <p:spPr>
          <a:xfrm>
            <a:off x="2309751" y="1027906"/>
            <a:ext cx="7036130" cy="3662541"/>
          </a:xfrm>
          <a:prstGeom prst="rect">
            <a:avLst/>
          </a:prstGeom>
          <a:noFill/>
        </p:spPr>
        <p:txBody>
          <a:bodyPr wrap="square">
            <a:spAutoFit/>
          </a:bodyPr>
          <a:lstStyle/>
          <a:p>
            <a:pPr lvl="0" algn="just" eaLnBrk="0" fontAlgn="base" hangingPunct="0">
              <a:spcBef>
                <a:spcPct val="0"/>
              </a:spcBef>
              <a:spcAft>
                <a:spcPct val="0"/>
              </a:spcAft>
            </a:pPr>
            <a:r>
              <a:rPr kumimoji="0" lang="en-US" altLang="en-US" sz="32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Dạy</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trẻ</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đọc</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bài</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thơ</a:t>
            </a:r>
            <a:r>
              <a:rPr kumimoji="0" lang="en-US" altLang="en-US" sz="32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endParaRPr kumimoji="0" lang="en-US" altLang="en-US" sz="2400" b="1" i="0" u="none" strike="noStrike" cap="none" normalizeH="0" baseline="0" dirty="0">
              <a:ln>
                <a:noFill/>
              </a:ln>
              <a:solidFill>
                <a:srgbClr val="FF0000"/>
              </a:solidFill>
              <a:effectLst/>
            </a:endParaRPr>
          </a:p>
          <a:p>
            <a:pPr lvl="0" algn="just" eaLnBrk="0" fontAlgn="base" hangingPunct="0">
              <a:spcBef>
                <a:spcPct val="0"/>
              </a:spcBef>
              <a:spcAft>
                <a:spcPct val="0"/>
              </a:spcAft>
            </a:pPr>
            <a:endPar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endParaRPr lang="en-US" altLang="en-US" sz="1600" dirty="0">
              <a:solidFill>
                <a:srgbClr val="000000"/>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mời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lớp</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thơ</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cùng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chậm</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rỏ</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lời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theo</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3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4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Khi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thuộc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thơ</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dưới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hình</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thức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xen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kẻ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tổ</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nhóm</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cá</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đua</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chú</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ý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sữa</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sai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chưa</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đúng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70C0"/>
              </a:solidFill>
              <a:effectLst/>
            </a:endParaRPr>
          </a:p>
          <a:p>
            <a:pPr lvl="0" algn="just" eaLnBrk="0" fontAlgn="base" hangingPunct="0">
              <a:spcBef>
                <a:spcPct val="0"/>
              </a:spcBef>
              <a:spcAft>
                <a:spcPct val="0"/>
              </a:spcAf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Sau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mỗi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lần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đọc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cô</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trẻ</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cùng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xét</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tuyên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dương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70C0"/>
              </a:solidFill>
              <a:effectLst/>
            </a:endParaRPr>
          </a:p>
        </p:txBody>
      </p:sp>
    </p:spTree>
    <p:extLst>
      <p:ext uri="{BB962C8B-B14F-4D97-AF65-F5344CB8AC3E}">
        <p14:creationId xmlns:p14="http://schemas.microsoft.com/office/powerpoint/2010/main" val="344612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5889-35F4-4AC5-AC9E-0A44A682180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8EB3826-D80D-497B-9D26-4021FD1824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96871"/>
          </a:xfrm>
        </p:spPr>
      </p:pic>
    </p:spTree>
    <p:extLst>
      <p:ext uri="{BB962C8B-B14F-4D97-AF65-F5344CB8AC3E}">
        <p14:creationId xmlns:p14="http://schemas.microsoft.com/office/powerpoint/2010/main" val="105576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695</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2025-04-06T11:20:56Z</dcterms:created>
  <dcterms:modified xsi:type="dcterms:W3CDTF">2026-03-27T14:01:28Z</dcterms:modified>
</cp:coreProperties>
</file>