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99" r:id="rId3"/>
    <p:sldId id="300" r:id="rId4"/>
    <p:sldId id="301" r:id="rId5"/>
    <p:sldId id="291" r:id="rId6"/>
    <p:sldId id="302" r:id="rId7"/>
    <p:sldId id="303" r:id="rId8"/>
    <p:sldId id="296" r:id="rId9"/>
    <p:sldId id="304" r:id="rId10"/>
    <p:sldId id="305" r:id="rId11"/>
    <p:sldId id="28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showGuides="1">
      <p:cViewPr varScale="1">
        <p:scale>
          <a:sx n="109" d="100"/>
          <a:sy n="109" d="100"/>
        </p:scale>
        <p:origin x="80" y="1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5CBE994-5187-4093-A410-B5FEC56D6B47}"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945041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BE994-5187-4093-A410-B5FEC56D6B47}"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3258366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BE994-5187-4093-A410-B5FEC56D6B47}"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49286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BE994-5187-4093-A410-B5FEC56D6B47}"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42570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5CBE994-5187-4093-A410-B5FEC56D6B47}"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176536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CBE994-5187-4093-A410-B5FEC56D6B47}"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758514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CBE994-5187-4093-A410-B5FEC56D6B47}" type="datetimeFigureOut">
              <a:rPr lang="en-US" smtClean="0"/>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407479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CBE994-5187-4093-A410-B5FEC56D6B47}" type="datetimeFigureOut">
              <a:rPr lang="en-US" smtClean="0"/>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871469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CBE994-5187-4093-A410-B5FEC56D6B47}" type="datetimeFigureOut">
              <a:rPr lang="en-US" smtClean="0"/>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53615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CBE994-5187-4093-A410-B5FEC56D6B47}"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266561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CBE994-5187-4093-A410-B5FEC56D6B47}"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0A284-CA84-4B52-93F3-69F299B684D1}" type="slidenum">
              <a:rPr lang="en-US" smtClean="0"/>
              <a:t>‹#›</a:t>
            </a:fld>
            <a:endParaRPr lang="en-US"/>
          </a:p>
        </p:txBody>
      </p:sp>
    </p:spTree>
    <p:extLst>
      <p:ext uri="{BB962C8B-B14F-4D97-AF65-F5344CB8AC3E}">
        <p14:creationId xmlns:p14="http://schemas.microsoft.com/office/powerpoint/2010/main" val="172303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BE994-5187-4093-A410-B5FEC56D6B47}" type="datetimeFigureOut">
              <a:rPr lang="en-US" smtClean="0"/>
              <a:t>3/2/2026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0A284-CA84-4B52-93F3-69F299B684D1}" type="slidenum">
              <a:rPr lang="en-US" smtClean="0"/>
              <a:t>‹#›</a:t>
            </a:fld>
            <a:endParaRPr lang="en-US"/>
          </a:p>
        </p:txBody>
      </p:sp>
    </p:spTree>
    <p:extLst>
      <p:ext uri="{BB962C8B-B14F-4D97-AF65-F5344CB8AC3E}">
        <p14:creationId xmlns:p14="http://schemas.microsoft.com/office/powerpoint/2010/main" val="116731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5" name="Rectangle 4"/>
          <p:cNvSpPr/>
          <p:nvPr/>
        </p:nvSpPr>
        <p:spPr>
          <a:xfrm>
            <a:off x="3048001" y="242319"/>
            <a:ext cx="6096000" cy="646331"/>
          </a:xfrm>
          <a:prstGeom prst="rect">
            <a:avLst/>
          </a:prstGeom>
        </p:spPr>
        <p:txBody>
          <a:bodyPr>
            <a:spAutoFit/>
          </a:bodyPr>
          <a:lstStyle/>
          <a:p>
            <a:pPr algn="ctr"/>
            <a:r>
              <a:rPr lang="vi-VN" b="1" dirty="0">
                <a:solidFill>
                  <a:srgbClr val="002060"/>
                </a:solidFill>
                <a:latin typeface="Times New Roman" panose="02020603050405020304" pitchFamily="18" charset="0"/>
                <a:cs typeface="Times New Roman" panose="02020603050405020304" pitchFamily="18" charset="0"/>
              </a:rPr>
              <a:t>UBND </a:t>
            </a:r>
            <a:r>
              <a:rPr lang="en-US" b="1" dirty="0">
                <a:solidFill>
                  <a:srgbClr val="002060"/>
                </a:solidFill>
                <a:latin typeface="Times New Roman" panose="02020603050405020304" pitchFamily="18" charset="0"/>
                <a:cs typeface="Times New Roman" panose="02020603050405020304" pitchFamily="18" charset="0"/>
              </a:rPr>
              <a:t>PHƯỜNG BỒ ĐỀ</a:t>
            </a:r>
            <a:endParaRPr lang="vi-VN" b="1" dirty="0">
              <a:solidFill>
                <a:srgbClr val="002060"/>
              </a:solidFill>
              <a:latin typeface="Times New Roman" panose="02020603050405020304" pitchFamily="18" charset="0"/>
              <a:cs typeface="Times New Roman" panose="02020603050405020304" pitchFamily="18" charset="0"/>
            </a:endParaRPr>
          </a:p>
          <a:p>
            <a:pPr algn="ctr"/>
            <a:r>
              <a:rPr lang="vi-VN" b="1" dirty="0">
                <a:solidFill>
                  <a:srgbClr val="002060"/>
                </a:solidFill>
                <a:latin typeface="Times New Roman" panose="02020603050405020304" pitchFamily="18" charset="0"/>
                <a:cs typeface="Times New Roman" panose="02020603050405020304" pitchFamily="18" charset="0"/>
              </a:rPr>
              <a:t>TRƯỜNG MẦM NON BẮC BIÊN</a:t>
            </a:r>
            <a:endParaRPr lang="en-US" b="1" dirty="0">
              <a:solidFill>
                <a:srgbClr val="00206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951748" y="2857662"/>
            <a:ext cx="6096000" cy="2031325"/>
          </a:xfrm>
          <a:prstGeom prst="rect">
            <a:avLst/>
          </a:prstGeom>
        </p:spPr>
        <p:txBody>
          <a:bodyPr>
            <a:spAutoFit/>
          </a:bodyPr>
          <a:lstStyle/>
          <a:p>
            <a:pPr algn="ctr"/>
            <a:r>
              <a:rPr lang="vi-VN" b="1" dirty="0">
                <a:solidFill>
                  <a:srgbClr val="7030A0"/>
                </a:solidFill>
                <a:latin typeface="Times New Roman" panose="02020603050405020304" pitchFamily="18" charset="0"/>
                <a:cs typeface="Times New Roman" panose="02020603050405020304" pitchFamily="18" charset="0"/>
              </a:rPr>
              <a:t>LĨNH VỰC PHÁT TRIỂN NGÔN NGỮ</a:t>
            </a:r>
          </a:p>
          <a:p>
            <a:pPr algn="ctr"/>
            <a:r>
              <a:rPr lang="en-US" b="1" dirty="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HOẠT ĐỘNG LÀM QUEN VĂN HỌC</a:t>
            </a:r>
            <a:endParaRPr lang="vi-VN" b="1" dirty="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pPr algn="ctr"/>
            <a:endParaRPr lang="vi-VN" dirty="0">
              <a:solidFill>
                <a:srgbClr val="7030A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Đề</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tài</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Truyện</a:t>
            </a:r>
            <a:r>
              <a:rPr lang="en-US" b="1" dirty="0">
                <a:solidFill>
                  <a:srgbClr val="0070C0"/>
                </a:solidFill>
                <a:latin typeface="Times New Roman" panose="02020603050405020304" pitchFamily="18" charset="0"/>
                <a:cs typeface="Times New Roman" panose="02020603050405020304" pitchFamily="18" charset="0"/>
              </a:rPr>
              <a:t> “ </a:t>
            </a:r>
            <a:r>
              <a:rPr lang="vi-VN" b="1" dirty="0">
                <a:solidFill>
                  <a:srgbClr val="0070C0"/>
                </a:solidFill>
                <a:latin typeface="Times New Roman" panose="02020603050405020304" pitchFamily="18" charset="0"/>
                <a:cs typeface="Times New Roman" panose="02020603050405020304" pitchFamily="18" charset="0"/>
              </a:rPr>
              <a:t>Tàu thủy tí hon</a:t>
            </a:r>
            <a:r>
              <a:rPr lang="en-US" b="1" dirty="0">
                <a:solidFill>
                  <a:srgbClr val="0070C0"/>
                </a:solidFill>
                <a:latin typeface="Times New Roman" panose="02020603050405020304" pitchFamily="18" charset="0"/>
                <a:cs typeface="Times New Roman" panose="02020603050405020304" pitchFamily="18" charset="0"/>
              </a:rPr>
              <a:t>”</a:t>
            </a:r>
            <a:endParaRPr lang="en-US" dirty="0">
              <a:solidFill>
                <a:srgbClr val="0070C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Lứa</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tuổi</a:t>
            </a:r>
            <a:r>
              <a:rPr lang="en-US" b="1" dirty="0">
                <a:solidFill>
                  <a:srgbClr val="0070C0"/>
                </a:solidFill>
                <a:latin typeface="Times New Roman" panose="02020603050405020304" pitchFamily="18" charset="0"/>
                <a:cs typeface="Times New Roman" panose="02020603050405020304" pitchFamily="18" charset="0"/>
              </a:rPr>
              <a:t>: 24 - 36 </a:t>
            </a:r>
            <a:r>
              <a:rPr lang="en-US" b="1" dirty="0" err="1">
                <a:solidFill>
                  <a:srgbClr val="0070C0"/>
                </a:solidFill>
                <a:latin typeface="Times New Roman" panose="02020603050405020304" pitchFamily="18" charset="0"/>
                <a:cs typeface="Times New Roman" panose="02020603050405020304" pitchFamily="18" charset="0"/>
              </a:rPr>
              <a:t>tháng</a:t>
            </a:r>
            <a:endParaRPr lang="en-US" dirty="0">
              <a:solidFill>
                <a:srgbClr val="0070C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Thời</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gian</a:t>
            </a:r>
            <a:r>
              <a:rPr lang="en-US" b="1" dirty="0">
                <a:solidFill>
                  <a:srgbClr val="0070C0"/>
                </a:solidFill>
                <a:latin typeface="Times New Roman" panose="02020603050405020304" pitchFamily="18" charset="0"/>
                <a:cs typeface="Times New Roman" panose="02020603050405020304" pitchFamily="18" charset="0"/>
              </a:rPr>
              <a:t>: 15 - 20 </a:t>
            </a:r>
            <a:r>
              <a:rPr lang="en-US" b="1" dirty="0" err="1">
                <a:solidFill>
                  <a:srgbClr val="0070C0"/>
                </a:solidFill>
                <a:latin typeface="Times New Roman" panose="02020603050405020304" pitchFamily="18" charset="0"/>
                <a:cs typeface="Times New Roman" panose="02020603050405020304" pitchFamily="18" charset="0"/>
              </a:rPr>
              <a:t>phút</a:t>
            </a:r>
            <a:endParaRPr lang="en-US" dirty="0">
              <a:solidFill>
                <a:srgbClr val="0070C0"/>
              </a:solidFill>
              <a:latin typeface="Times New Roman" panose="02020603050405020304" pitchFamily="18" charset="0"/>
              <a:cs typeface="Times New Roman" panose="02020603050405020304" pitchFamily="18" charset="0"/>
            </a:endParaRPr>
          </a:p>
          <a:p>
            <a:pPr algn="ctr"/>
            <a:r>
              <a:rPr lang="en-US" b="1" dirty="0" err="1">
                <a:solidFill>
                  <a:srgbClr val="0070C0"/>
                </a:solidFill>
                <a:latin typeface="Times New Roman" panose="02020603050405020304" pitchFamily="18" charset="0"/>
                <a:cs typeface="Times New Roman" panose="02020603050405020304" pitchFamily="18" charset="0"/>
              </a:rPr>
              <a:t>Số</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trẻ</a:t>
            </a:r>
            <a:r>
              <a:rPr lang="en-US" b="1" dirty="0">
                <a:solidFill>
                  <a:srgbClr val="0070C0"/>
                </a:solidFill>
                <a:latin typeface="Times New Roman" panose="02020603050405020304" pitchFamily="18" charset="0"/>
                <a:cs typeface="Times New Roman" panose="02020603050405020304" pitchFamily="18" charset="0"/>
              </a:rPr>
              <a:t>: </a:t>
            </a:r>
            <a:r>
              <a:rPr lang="vi-VN" b="1" dirty="0">
                <a:solidFill>
                  <a:srgbClr val="0070C0"/>
                </a:solidFill>
                <a:latin typeface="Times New Roman" panose="02020603050405020304" pitchFamily="18" charset="0"/>
                <a:cs typeface="Times New Roman" panose="02020603050405020304" pitchFamily="18" charset="0"/>
              </a:rPr>
              <a:t>15 trẻ</a:t>
            </a:r>
          </a:p>
        </p:txBody>
      </p:sp>
      <p:pic>
        <p:nvPicPr>
          <p:cNvPr id="3" name="Picture 2">
            <a:extLst>
              <a:ext uri="{FF2B5EF4-FFF2-40B4-BE49-F238E27FC236}">
                <a16:creationId xmlns:a16="http://schemas.microsoft.com/office/drawing/2014/main" id="{218B42C1-BFE8-4CF5-A0ED-08961B6FAC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11759" y="943709"/>
            <a:ext cx="1683083" cy="1682261"/>
          </a:xfrm>
          <a:prstGeom prst="rect">
            <a:avLst/>
          </a:prstGeom>
        </p:spPr>
      </p:pic>
      <p:pic>
        <p:nvPicPr>
          <p:cNvPr id="9" name="Picture 8">
            <a:extLst>
              <a:ext uri="{FF2B5EF4-FFF2-40B4-BE49-F238E27FC236}">
                <a16:creationId xmlns:a16="http://schemas.microsoft.com/office/drawing/2014/main" id="{387A3B84-9A4C-41C7-A230-FE149372AE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3371" y="1028701"/>
            <a:ext cx="1512276" cy="1512276"/>
          </a:xfrm>
          <a:prstGeom prst="rect">
            <a:avLst/>
          </a:prstGeom>
        </p:spPr>
      </p:pic>
    </p:spTree>
    <p:extLst>
      <p:ext uri="{BB962C8B-B14F-4D97-AF65-F5344CB8AC3E}">
        <p14:creationId xmlns:p14="http://schemas.microsoft.com/office/powerpoint/2010/main" val="1601065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13" y="0"/>
            <a:ext cx="12360827" cy="6858000"/>
          </a:xfrm>
          <a:prstGeom prst="rect">
            <a:avLst/>
          </a:prstGeom>
        </p:spPr>
      </p:pic>
      <p:sp>
        <p:nvSpPr>
          <p:cNvPr id="5" name="Rectangle 4"/>
          <p:cNvSpPr/>
          <p:nvPr/>
        </p:nvSpPr>
        <p:spPr>
          <a:xfrm>
            <a:off x="1062789" y="2576445"/>
            <a:ext cx="7034464" cy="954107"/>
          </a:xfrm>
          <a:prstGeom prst="rect">
            <a:avLst/>
          </a:prstGeom>
        </p:spPr>
        <p:txBody>
          <a:bodyPr wrap="square">
            <a:spAutoFit/>
          </a:bodyPr>
          <a:lstStyle/>
          <a:p>
            <a:r>
              <a:rPr lang="en-US" sz="2800" b="1" dirty="0">
                <a:solidFill>
                  <a:schemeClr val="accent6">
                    <a:lumMod val="75000"/>
                  </a:schemeClr>
                </a:solidFill>
                <a:latin typeface="Times New Roman" panose="02020603050405020304" pitchFamily="18" charset="0"/>
                <a:cs typeface="Times New Roman" panose="02020603050405020304" pitchFamily="18" charset="0"/>
              </a:rPr>
              <a:t>3.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Kết</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thúc</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p>
          <a:p>
            <a:r>
              <a:rPr lang="vi-VN"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Cô</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nhận</a:t>
            </a:r>
            <a:r>
              <a:rPr 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6">
                    <a:lumMod val="75000"/>
                  </a:schemeClr>
                </a:solidFill>
                <a:latin typeface="Times New Roman" panose="02020603050405020304" pitchFamily="18" charset="0"/>
                <a:cs typeface="Times New Roman" panose="02020603050405020304" pitchFamily="18" charset="0"/>
              </a:rPr>
              <a:t>xét</a:t>
            </a:r>
            <a:r>
              <a:rPr lang="vi-VN" sz="2800" b="1" dirty="0">
                <a:solidFill>
                  <a:schemeClr val="accent6">
                    <a:lumMod val="75000"/>
                  </a:schemeClr>
                </a:solidFill>
                <a:latin typeface="Times New Roman" panose="02020603050405020304" pitchFamily="18" charset="0"/>
                <a:cs typeface="Times New Roman" panose="02020603050405020304" pitchFamily="18" charset="0"/>
              </a:rPr>
              <a:t>, tuyên dương, khen ngợi trẻ</a:t>
            </a:r>
            <a:r>
              <a:rPr lang="en-US" sz="2800" b="1" dirty="0">
                <a:solidFill>
                  <a:schemeClr val="accent6">
                    <a:lumMod val="7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5137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5703" y="1876927"/>
            <a:ext cx="5353151" cy="4340393"/>
          </a:xfrm>
          <a:prstGeom prst="rect">
            <a:avLst/>
          </a:prstGeom>
        </p:spPr>
      </p:pic>
    </p:spTree>
    <p:extLst>
      <p:ext uri="{BB962C8B-B14F-4D97-AF65-F5344CB8AC3E}">
        <p14:creationId xmlns:p14="http://schemas.microsoft.com/office/powerpoint/2010/main" val="615736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079705" cy="6794834"/>
          </a:xfrm>
          <a:prstGeom prst="rect">
            <a:avLst/>
          </a:prstGeom>
        </p:spPr>
      </p:pic>
      <p:sp>
        <p:nvSpPr>
          <p:cNvPr id="5" name="Rectangle 4"/>
          <p:cNvSpPr/>
          <p:nvPr/>
        </p:nvSpPr>
        <p:spPr>
          <a:xfrm>
            <a:off x="762000" y="1806424"/>
            <a:ext cx="6829926" cy="646331"/>
          </a:xfrm>
          <a:prstGeom prst="rect">
            <a:avLst/>
          </a:prstGeom>
        </p:spPr>
        <p:txBody>
          <a:bodyPr wrap="square">
            <a:spAutoFit/>
          </a:bodyPr>
          <a:lstStyle/>
          <a:p>
            <a:r>
              <a:rPr lang="vi-VN" b="1" dirty="0">
                <a:solidFill>
                  <a:srgbClr val="7030A0"/>
                </a:solidFill>
              </a:rPr>
              <a:t>1. Ổn định tổ chức</a:t>
            </a:r>
          </a:p>
          <a:p>
            <a:r>
              <a:rPr lang="vi-VN" b="1" dirty="0">
                <a:solidFill>
                  <a:srgbClr val="7030A0"/>
                </a:solidFill>
              </a:rPr>
              <a:t>- Cô cùng trẻ hát và vận động bài “ Em đi chơi thuyền”</a:t>
            </a:r>
            <a:endParaRPr lang="en-US" b="1" dirty="0">
              <a:solidFill>
                <a:srgbClr val="7030A0"/>
              </a:solidFill>
            </a:endParaRPr>
          </a:p>
        </p:txBody>
      </p:sp>
    </p:spTree>
    <p:extLst>
      <p:ext uri="{BB962C8B-B14F-4D97-AF65-F5344CB8AC3E}">
        <p14:creationId xmlns:p14="http://schemas.microsoft.com/office/powerpoint/2010/main" val="269345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6277" cy="6858000"/>
          </a:xfrm>
          <a:prstGeom prst="rect">
            <a:avLst/>
          </a:prstGeom>
        </p:spPr>
      </p:pic>
      <p:sp>
        <p:nvSpPr>
          <p:cNvPr id="5" name="Rectangle 4"/>
          <p:cNvSpPr/>
          <p:nvPr/>
        </p:nvSpPr>
        <p:spPr>
          <a:xfrm>
            <a:off x="1532021" y="1138535"/>
            <a:ext cx="6096000" cy="923330"/>
          </a:xfrm>
          <a:prstGeom prst="rect">
            <a:avLst/>
          </a:prstGeom>
        </p:spPr>
        <p:txBody>
          <a:bodyPr>
            <a:spAutoFit/>
          </a:bodyPr>
          <a:lstStyle/>
          <a:p>
            <a:r>
              <a:rPr lang="vi-VN" b="1" dirty="0">
                <a:solidFill>
                  <a:srgbClr val="7030A0"/>
                </a:solidFill>
              </a:rPr>
              <a:t>2. Phương pháp, hình thức tổ chức</a:t>
            </a:r>
          </a:p>
          <a:p>
            <a:r>
              <a:rPr lang="vi-VN" b="1" dirty="0">
                <a:solidFill>
                  <a:srgbClr val="7030A0"/>
                </a:solidFill>
              </a:rPr>
              <a:t>Hoạt động 1:  Cô kể truyện “Tàu thủy tí hon” </a:t>
            </a:r>
          </a:p>
          <a:p>
            <a:r>
              <a:rPr lang="vi-VN" b="1" dirty="0">
                <a:solidFill>
                  <a:srgbClr val="7030A0"/>
                </a:solidFill>
              </a:rPr>
              <a:t>- Lần 1: Cô kể truyện bằng rối tạp dề cho trẻ nghe</a:t>
            </a:r>
          </a:p>
        </p:txBody>
      </p:sp>
    </p:spTree>
    <p:extLst>
      <p:ext uri="{BB962C8B-B14F-4D97-AF65-F5344CB8AC3E}">
        <p14:creationId xmlns:p14="http://schemas.microsoft.com/office/powerpoint/2010/main" val="126372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4"/>
            <a:ext cx="12192418" cy="6857766"/>
          </a:xfrm>
          <a:prstGeom prst="rect">
            <a:avLst/>
          </a:prstGeom>
        </p:spPr>
      </p:pic>
      <p:sp>
        <p:nvSpPr>
          <p:cNvPr id="5" name="Rectangle 4"/>
          <p:cNvSpPr/>
          <p:nvPr/>
        </p:nvSpPr>
        <p:spPr>
          <a:xfrm>
            <a:off x="2359080" y="2678850"/>
            <a:ext cx="5719836" cy="523220"/>
          </a:xfrm>
          <a:prstGeom prst="rect">
            <a:avLst/>
          </a:prstGeom>
        </p:spPr>
        <p:txBody>
          <a:bodyPr wrap="none">
            <a:spAutoFit/>
          </a:bodyPr>
          <a:lstStyle/>
          <a:p>
            <a:r>
              <a:rPr lang="vi-VN" sz="2800" b="1" dirty="0">
                <a:solidFill>
                  <a:srgbClr val="0070C0"/>
                </a:solidFill>
              </a:rPr>
              <a:t>Lần 2: Cô kể truyện bằng sa bàn</a:t>
            </a:r>
            <a:endParaRPr lang="en-US" sz="2800" b="1" dirty="0">
              <a:solidFill>
                <a:srgbClr val="0070C0"/>
              </a:solidFill>
            </a:endParaRPr>
          </a:p>
        </p:txBody>
      </p:sp>
    </p:spTree>
    <p:extLst>
      <p:ext uri="{BB962C8B-B14F-4D97-AF65-F5344CB8AC3E}">
        <p14:creationId xmlns:p14="http://schemas.microsoft.com/office/powerpoint/2010/main" val="2167679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p:cNvSpPr/>
          <p:nvPr/>
        </p:nvSpPr>
        <p:spPr>
          <a:xfrm>
            <a:off x="1098884" y="2606387"/>
            <a:ext cx="4997116" cy="1569660"/>
          </a:xfrm>
          <a:prstGeom prst="rect">
            <a:avLst/>
          </a:prstGeom>
        </p:spPr>
        <p:txBody>
          <a:bodyPr wrap="square">
            <a:spAutoFit/>
          </a:bodyPr>
          <a:lstStyle/>
          <a:p>
            <a:r>
              <a:rPr lang="vi-VN" b="1" dirty="0">
                <a:solidFill>
                  <a:srgbClr val="7030A0"/>
                </a:solidFill>
              </a:rPr>
              <a:t>Hoạt động 2: Trích dẫn, giảng giải, đàm thoại: </a:t>
            </a:r>
          </a:p>
          <a:p>
            <a:r>
              <a:rPr lang="en-US" b="1" dirty="0">
                <a:solidFill>
                  <a:srgbClr val="7030A0"/>
                </a:solidFill>
              </a:rPr>
              <a:t>- </a:t>
            </a:r>
            <a:r>
              <a:rPr lang="en-US" sz="2000" dirty="0" err="1">
                <a:solidFill>
                  <a:srgbClr val="7030A0"/>
                </a:solidFill>
                <a:cs typeface="Times New Roman" panose="02020603050405020304" pitchFamily="18" charset="0"/>
              </a:rPr>
              <a:t>Cô</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vừa</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kể</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cho</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chúng</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mình</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nghe</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truyện</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gì</a:t>
            </a:r>
            <a:r>
              <a:rPr lang="en-US" sz="2000" dirty="0">
                <a:solidFill>
                  <a:srgbClr val="7030A0"/>
                </a:solidFill>
                <a:cs typeface="Times New Roman" panose="02020603050405020304" pitchFamily="18" charset="0"/>
              </a:rPr>
              <a:t>?</a:t>
            </a:r>
          </a:p>
          <a:p>
            <a:pPr marL="342900" indent="-342900">
              <a:buFontTx/>
              <a:buChar char="-"/>
            </a:pPr>
            <a:r>
              <a:rPr lang="en-US" sz="2000" dirty="0" err="1">
                <a:solidFill>
                  <a:srgbClr val="7030A0"/>
                </a:solidFill>
                <a:cs typeface="Times New Roman" panose="02020603050405020304" pitchFamily="18" charset="0"/>
              </a:rPr>
              <a:t>Trong</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truyện</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có</a:t>
            </a:r>
            <a:r>
              <a:rPr lang="en-US" sz="2000" dirty="0">
                <a:solidFill>
                  <a:srgbClr val="7030A0"/>
                </a:solidFill>
                <a:cs typeface="Times New Roman" panose="02020603050405020304" pitchFamily="18" charset="0"/>
              </a:rPr>
              <a:t> </a:t>
            </a:r>
            <a:r>
              <a:rPr lang="en-US" sz="2000" dirty="0" err="1">
                <a:solidFill>
                  <a:srgbClr val="7030A0"/>
                </a:solidFill>
                <a:cs typeface="Times New Roman" panose="02020603050405020304" pitchFamily="18" charset="0"/>
              </a:rPr>
              <a:t>những</a:t>
            </a:r>
            <a:r>
              <a:rPr lang="en-US" sz="2000" dirty="0">
                <a:solidFill>
                  <a:srgbClr val="7030A0"/>
                </a:solidFill>
                <a:cs typeface="Times New Roman" panose="02020603050405020304" pitchFamily="18" charset="0"/>
              </a:rPr>
              <a:t> </a:t>
            </a:r>
            <a:r>
              <a:rPr lang="vi-VN" sz="2000" dirty="0">
                <a:solidFill>
                  <a:srgbClr val="7030A0"/>
                </a:solidFill>
                <a:cs typeface="Times New Roman" panose="02020603050405020304" pitchFamily="18" charset="0"/>
              </a:rPr>
              <a:t>phương tiện giao </a:t>
            </a:r>
          </a:p>
          <a:p>
            <a:r>
              <a:rPr lang="vi-VN" sz="2000" dirty="0">
                <a:solidFill>
                  <a:srgbClr val="7030A0"/>
                </a:solidFill>
                <a:cs typeface="Times New Roman" panose="02020603050405020304" pitchFamily="18" charset="0"/>
              </a:rPr>
              <a:t>thông  </a:t>
            </a:r>
            <a:r>
              <a:rPr lang="en-US" sz="2000" dirty="0" err="1">
                <a:solidFill>
                  <a:srgbClr val="7030A0"/>
                </a:solidFill>
                <a:cs typeface="Times New Roman" panose="02020603050405020304" pitchFamily="18" charset="0"/>
              </a:rPr>
              <a:t>nào</a:t>
            </a:r>
            <a:r>
              <a:rPr lang="vi-VN" sz="2000" dirty="0">
                <a:solidFill>
                  <a:srgbClr val="7030A0"/>
                </a:solidFill>
                <a:cs typeface="Times New Roman" panose="02020603050405020304" pitchFamily="18" charset="0"/>
              </a:rPr>
              <a:t>?</a:t>
            </a:r>
            <a:endParaRPr lang="en-US" sz="2000" dirty="0">
              <a:solidFill>
                <a:srgbClr val="7030A0"/>
              </a:solidFill>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0958" y="3429000"/>
            <a:ext cx="3962400" cy="2971800"/>
          </a:xfrm>
          <a:prstGeom prst="rect">
            <a:avLst/>
          </a:prstGeom>
        </p:spPr>
      </p:pic>
    </p:spTree>
    <p:extLst>
      <p:ext uri="{BB962C8B-B14F-4D97-AF65-F5344CB8AC3E}">
        <p14:creationId xmlns:p14="http://schemas.microsoft.com/office/powerpoint/2010/main" val="26166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10"/>
            <a:ext cx="12190025" cy="6859110"/>
          </a:xfrm>
          <a:prstGeom prst="rect">
            <a:avLst/>
          </a:prstGeom>
        </p:spPr>
      </p:pic>
      <p:sp>
        <p:nvSpPr>
          <p:cNvPr id="6" name="Oval 5"/>
          <p:cNvSpPr/>
          <p:nvPr/>
        </p:nvSpPr>
        <p:spPr>
          <a:xfrm>
            <a:off x="181298" y="914399"/>
            <a:ext cx="4029755" cy="27071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Công</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việc</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của</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ông</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nội</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tàu</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thủy</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tí</a:t>
            </a:r>
            <a:r>
              <a:rPr lang="en-US" sz="2800" b="1" dirty="0">
                <a:solidFill>
                  <a:schemeClr val="bg1"/>
                </a:solidFill>
                <a:latin typeface="Times New Roman" panose="02020603050405020304" pitchFamily="18" charset="0"/>
              </a:rPr>
              <a:t> hon </a:t>
            </a:r>
            <a:r>
              <a:rPr lang="en-US" sz="2800" b="1" dirty="0" err="1">
                <a:solidFill>
                  <a:schemeClr val="bg1"/>
                </a:solidFill>
                <a:latin typeface="Times New Roman" panose="02020603050405020304" pitchFamily="18" charset="0"/>
              </a:rPr>
              <a:t>là</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làm</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gì</a:t>
            </a:r>
            <a:r>
              <a:rPr lang="en-US" sz="2800" b="1" dirty="0">
                <a:solidFill>
                  <a:schemeClr val="bg1"/>
                </a:solidFill>
                <a:latin typeface="Times New Roman" panose="02020603050405020304" pitchFamily="18" charset="0"/>
              </a:rPr>
              <a:t>?</a:t>
            </a:r>
            <a:endParaRPr lang="en-US" sz="2800" b="1" dirty="0">
              <a:solidFill>
                <a:schemeClr val="bg1"/>
              </a:solidFill>
            </a:endParaRPr>
          </a:p>
        </p:txBody>
      </p:sp>
    </p:spTree>
    <p:extLst>
      <p:ext uri="{BB962C8B-B14F-4D97-AF65-F5344CB8AC3E}">
        <p14:creationId xmlns:p14="http://schemas.microsoft.com/office/powerpoint/2010/main" val="2089338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ounded Rectangle 4"/>
          <p:cNvSpPr/>
          <p:nvPr/>
        </p:nvSpPr>
        <p:spPr>
          <a:xfrm>
            <a:off x="156411" y="216569"/>
            <a:ext cx="7134726" cy="16122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 </a:t>
            </a:r>
            <a:r>
              <a:rPr lang="en-US" sz="2000" b="1" dirty="0" err="1"/>
              <a:t>Có</a:t>
            </a:r>
            <a:r>
              <a:rPr lang="en-US" sz="2000" b="1" dirty="0"/>
              <a:t> </a:t>
            </a:r>
            <a:r>
              <a:rPr lang="en-US" sz="2000" b="1" dirty="0" err="1"/>
              <a:t>chuyện</a:t>
            </a:r>
            <a:r>
              <a:rPr lang="en-US" sz="2000" b="1" dirty="0"/>
              <a:t> </a:t>
            </a:r>
            <a:r>
              <a:rPr lang="en-US" sz="2000" b="1" dirty="0" err="1"/>
              <a:t>gì</a:t>
            </a:r>
            <a:r>
              <a:rPr lang="en-US" sz="2000" b="1" dirty="0"/>
              <a:t> </a:t>
            </a:r>
            <a:r>
              <a:rPr lang="en-US" sz="2000" b="1" dirty="0" err="1"/>
              <a:t>xảy</a:t>
            </a:r>
            <a:r>
              <a:rPr lang="en-US" sz="2000" b="1" dirty="0"/>
              <a:t> </a:t>
            </a:r>
            <a:r>
              <a:rPr lang="en-US" sz="2000" b="1" dirty="0" err="1"/>
              <a:t>ra</a:t>
            </a:r>
            <a:r>
              <a:rPr lang="en-US" sz="2000" b="1" dirty="0"/>
              <a:t> </a:t>
            </a:r>
            <a:r>
              <a:rPr lang="en-US" sz="2000" b="1" dirty="0" err="1"/>
              <a:t>khi</a:t>
            </a:r>
            <a:r>
              <a:rPr lang="en-US" sz="2000" b="1" dirty="0"/>
              <a:t> </a:t>
            </a:r>
            <a:r>
              <a:rPr lang="en-US" sz="2000" b="1" dirty="0" err="1"/>
              <a:t>hai</a:t>
            </a:r>
            <a:r>
              <a:rPr lang="en-US" sz="2000" b="1" dirty="0"/>
              <a:t> </a:t>
            </a:r>
            <a:r>
              <a:rPr lang="en-US" sz="2000" b="1" dirty="0" err="1"/>
              <a:t>ông</a:t>
            </a:r>
            <a:r>
              <a:rPr lang="en-US" sz="2000" b="1" dirty="0"/>
              <a:t> </a:t>
            </a:r>
            <a:r>
              <a:rPr lang="en-US" sz="2000" b="1" dirty="0" err="1"/>
              <a:t>cháu</a:t>
            </a:r>
            <a:r>
              <a:rPr lang="en-US" sz="2000" b="1" dirty="0"/>
              <a:t> </a:t>
            </a:r>
            <a:r>
              <a:rPr lang="en-US" sz="2000" b="1" dirty="0" err="1"/>
              <a:t>đang</a:t>
            </a:r>
            <a:r>
              <a:rPr lang="en-US" sz="2000" b="1" dirty="0"/>
              <a:t> </a:t>
            </a:r>
            <a:r>
              <a:rPr lang="en-US" sz="2000" b="1" dirty="0" err="1"/>
              <a:t>đẩy</a:t>
            </a:r>
            <a:r>
              <a:rPr lang="en-US" sz="2000" b="1" dirty="0"/>
              <a:t> </a:t>
            </a:r>
            <a:r>
              <a:rPr lang="en-US" sz="2000" b="1" dirty="0" err="1"/>
              <a:t>xà</a:t>
            </a:r>
            <a:r>
              <a:rPr lang="en-US" sz="2000" b="1" dirty="0"/>
              <a:t> </a:t>
            </a:r>
            <a:r>
              <a:rPr lang="en-US" sz="2000" b="1" dirty="0" err="1"/>
              <a:t>lan</a:t>
            </a:r>
            <a:r>
              <a:rPr lang="en-US" sz="2000" b="1" dirty="0"/>
              <a:t> </a:t>
            </a:r>
            <a:r>
              <a:rPr lang="en-US" sz="2000" b="1" dirty="0" err="1"/>
              <a:t>chở</a:t>
            </a:r>
            <a:r>
              <a:rPr lang="en-US" sz="2000" b="1" dirty="0"/>
              <a:t> </a:t>
            </a:r>
            <a:r>
              <a:rPr lang="en-US" sz="2000" b="1" dirty="0" err="1"/>
              <a:t>đầy</a:t>
            </a:r>
            <a:r>
              <a:rPr lang="en-US" sz="2000" b="1" dirty="0"/>
              <a:t> </a:t>
            </a:r>
            <a:r>
              <a:rPr lang="en-US" sz="2000" b="1" dirty="0" err="1"/>
              <a:t>lúa</a:t>
            </a:r>
            <a:r>
              <a:rPr lang="en-US" sz="2000" b="1" dirty="0"/>
              <a:t>?</a:t>
            </a:r>
            <a:endParaRPr lang="vi-VN" sz="2000" b="1" dirty="0"/>
          </a:p>
          <a:p>
            <a:pPr algn="ctr"/>
            <a:r>
              <a:rPr lang="en-US" sz="2000" b="1" dirty="0"/>
              <a:t>– </a:t>
            </a:r>
            <a:r>
              <a:rPr lang="en-US" sz="2000" b="1" dirty="0" err="1"/>
              <a:t>Tàu</a:t>
            </a:r>
            <a:r>
              <a:rPr lang="en-US" sz="2000" b="1" dirty="0"/>
              <a:t> </a:t>
            </a:r>
            <a:r>
              <a:rPr lang="en-US" sz="2000" b="1" dirty="0" err="1"/>
              <a:t>thủy</a:t>
            </a:r>
            <a:r>
              <a:rPr lang="en-US" sz="2000" b="1" dirty="0"/>
              <a:t> </a:t>
            </a:r>
            <a:r>
              <a:rPr lang="en-US" sz="2000" b="1" dirty="0" err="1"/>
              <a:t>tí</a:t>
            </a:r>
            <a:r>
              <a:rPr lang="en-US" sz="2000" b="1" dirty="0"/>
              <a:t> hon </a:t>
            </a:r>
            <a:r>
              <a:rPr lang="en-US" sz="2000" b="1" dirty="0" err="1"/>
              <a:t>đã</a:t>
            </a:r>
            <a:r>
              <a:rPr lang="en-US" sz="2000" b="1" dirty="0"/>
              <a:t> </a:t>
            </a:r>
            <a:r>
              <a:rPr lang="en-US" sz="2000" b="1" dirty="0" err="1"/>
              <a:t>làm</a:t>
            </a:r>
            <a:r>
              <a:rPr lang="en-US" sz="2000" b="1" dirty="0"/>
              <a:t> </a:t>
            </a:r>
            <a:r>
              <a:rPr lang="en-US" sz="2000" b="1" dirty="0" err="1"/>
              <a:t>gì</a:t>
            </a:r>
            <a:r>
              <a:rPr lang="en-US" sz="2000" b="1" dirty="0"/>
              <a:t>?</a:t>
            </a:r>
            <a:endParaRPr lang="vi-VN" sz="2000" b="1" dirty="0"/>
          </a:p>
          <a:p>
            <a:pPr algn="ctr"/>
            <a:endParaRPr lang="vi-VN" sz="2000" b="1" dirty="0"/>
          </a:p>
          <a:p>
            <a:pPr algn="ctr"/>
            <a:r>
              <a:rPr lang="vi-VN" sz="2000" b="1" dirty="0"/>
              <a:t>- </a:t>
            </a:r>
            <a:r>
              <a:rPr lang="en-US" sz="2000" b="1" dirty="0"/>
              <a:t> </a:t>
            </a:r>
            <a:r>
              <a:rPr lang="en-US" sz="2000" b="1" dirty="0" err="1"/>
              <a:t>Ông</a:t>
            </a:r>
            <a:r>
              <a:rPr lang="en-US" sz="2000" b="1" dirty="0"/>
              <a:t> </a:t>
            </a:r>
            <a:r>
              <a:rPr lang="en-US" sz="2000" b="1" dirty="0" err="1"/>
              <a:t>đã</a:t>
            </a:r>
            <a:r>
              <a:rPr lang="en-US" sz="2000" b="1" dirty="0"/>
              <a:t> </a:t>
            </a:r>
            <a:r>
              <a:rPr lang="en-US" sz="2000" b="1" dirty="0" err="1"/>
              <a:t>nói</a:t>
            </a:r>
            <a:r>
              <a:rPr lang="en-US" sz="2000" b="1" dirty="0"/>
              <a:t> </a:t>
            </a:r>
            <a:r>
              <a:rPr lang="en-US" sz="2000" b="1" dirty="0" err="1"/>
              <a:t>gì</a:t>
            </a:r>
            <a:r>
              <a:rPr lang="en-US" sz="2000" b="1" dirty="0"/>
              <a:t> </a:t>
            </a:r>
            <a:r>
              <a:rPr lang="en-US" sz="2000" b="1" dirty="0" err="1"/>
              <a:t>với</a:t>
            </a:r>
            <a:r>
              <a:rPr lang="en-US" sz="2000" b="1" dirty="0"/>
              <a:t> </a:t>
            </a:r>
            <a:r>
              <a:rPr lang="en-US" sz="2000" b="1" dirty="0" err="1"/>
              <a:t>tàu</a:t>
            </a:r>
            <a:r>
              <a:rPr lang="en-US" sz="2000" b="1" dirty="0"/>
              <a:t> </a:t>
            </a:r>
            <a:r>
              <a:rPr lang="en-US" sz="2000" b="1" dirty="0" err="1"/>
              <a:t>thủy</a:t>
            </a:r>
            <a:r>
              <a:rPr lang="en-US" sz="2000" b="1" dirty="0"/>
              <a:t> </a:t>
            </a:r>
            <a:r>
              <a:rPr lang="en-US" sz="2000" b="1" dirty="0" err="1"/>
              <a:t>tí</a:t>
            </a:r>
            <a:r>
              <a:rPr lang="en-US" sz="2000" b="1" dirty="0"/>
              <a:t> hon?</a:t>
            </a:r>
          </a:p>
        </p:txBody>
      </p:sp>
    </p:spTree>
    <p:extLst>
      <p:ext uri="{BB962C8B-B14F-4D97-AF65-F5344CB8AC3E}">
        <p14:creationId xmlns:p14="http://schemas.microsoft.com/office/powerpoint/2010/main" val="2192778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7999"/>
          </a:xfrm>
          <a:prstGeom prst="rect">
            <a:avLst/>
          </a:prstGeom>
        </p:spPr>
      </p:pic>
      <p:sp>
        <p:nvSpPr>
          <p:cNvPr id="3" name="Rectangle 2"/>
          <p:cNvSpPr/>
          <p:nvPr/>
        </p:nvSpPr>
        <p:spPr>
          <a:xfrm>
            <a:off x="1580147" y="3021341"/>
            <a:ext cx="6096000" cy="1938992"/>
          </a:xfrm>
          <a:prstGeom prst="rect">
            <a:avLst/>
          </a:prstGeom>
        </p:spPr>
        <p:txBody>
          <a:bodyPr>
            <a:spAutoFit/>
          </a:bodyPr>
          <a:lstStyle/>
          <a:p>
            <a:pPr marL="285750" indent="-285750">
              <a:buFontTx/>
              <a:buChar char="-"/>
            </a:pPr>
            <a:r>
              <a:rPr lang="vi-VN" sz="2000" b="1" dirty="0"/>
              <a:t>Cô khái quát:</a:t>
            </a:r>
          </a:p>
          <a:p>
            <a:r>
              <a:rPr lang="vi-VN" sz="2000" b="1" dirty="0"/>
              <a:t> + Tàu thủy thật dũng cảm phải không, tàu thủy tí hon đã cứu anh xuồng và ông nội thoát nạn đấy. Các con có yêu quý tàu thủy tí hon không?</a:t>
            </a:r>
          </a:p>
          <a:p>
            <a:r>
              <a:rPr lang="vi-VN" sz="2000" b="1" dirty="0"/>
              <a:t> + Yêu quý thì chúng mình phải học tàu thủy tí hon là biết giúp đỡ mọi người nhé!</a:t>
            </a:r>
            <a:endParaRPr lang="en-US" sz="2000" b="1" dirty="0"/>
          </a:p>
        </p:txBody>
      </p:sp>
    </p:spTree>
    <p:extLst>
      <p:ext uri="{BB962C8B-B14F-4D97-AF65-F5344CB8AC3E}">
        <p14:creationId xmlns:p14="http://schemas.microsoft.com/office/powerpoint/2010/main" val="999371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6280" cy="6858000"/>
          </a:xfrm>
          <a:prstGeom prst="rect">
            <a:avLst/>
          </a:prstGeom>
        </p:spPr>
      </p:pic>
      <p:sp>
        <p:nvSpPr>
          <p:cNvPr id="5" name="Rectangle 4"/>
          <p:cNvSpPr/>
          <p:nvPr/>
        </p:nvSpPr>
        <p:spPr>
          <a:xfrm>
            <a:off x="1809788" y="741765"/>
            <a:ext cx="5974644" cy="1077218"/>
          </a:xfrm>
          <a:prstGeom prst="rect">
            <a:avLst/>
          </a:prstGeom>
        </p:spPr>
        <p:txBody>
          <a:bodyPr wrap="square">
            <a:spAutoFit/>
          </a:bodyPr>
          <a:lstStyle/>
          <a:p>
            <a:pPr algn="ctr"/>
            <a:r>
              <a:rPr lang="en-US" sz="3200" b="1" dirty="0" err="1">
                <a:solidFill>
                  <a:srgbClr val="7030A0"/>
                </a:solidFill>
                <a:latin typeface="Times New Roman" panose="02020603050405020304" pitchFamily="18" charset="0"/>
                <a:cs typeface="Times New Roman" panose="02020603050405020304" pitchFamily="18" charset="0"/>
              </a:rPr>
              <a:t>Hoạt</a:t>
            </a:r>
            <a:r>
              <a:rPr lang="en-US" sz="3200" b="1" dirty="0">
                <a:solidFill>
                  <a:srgbClr val="7030A0"/>
                </a:solidFill>
                <a:latin typeface="Times New Roman" panose="02020603050405020304" pitchFamily="18" charset="0"/>
                <a:cs typeface="Times New Roman" panose="02020603050405020304" pitchFamily="18" charset="0"/>
              </a:rPr>
              <a:t> </a:t>
            </a:r>
            <a:r>
              <a:rPr lang="en-US" sz="3200" b="1" dirty="0" err="1">
                <a:solidFill>
                  <a:srgbClr val="7030A0"/>
                </a:solidFill>
                <a:latin typeface="Times New Roman" panose="02020603050405020304" pitchFamily="18" charset="0"/>
                <a:cs typeface="Times New Roman" panose="02020603050405020304" pitchFamily="18" charset="0"/>
              </a:rPr>
              <a:t>động</a:t>
            </a:r>
            <a:r>
              <a:rPr lang="en-US" sz="3200" b="1" dirty="0">
                <a:solidFill>
                  <a:srgbClr val="7030A0"/>
                </a:solidFill>
                <a:latin typeface="Times New Roman" panose="02020603050405020304" pitchFamily="18" charset="0"/>
                <a:cs typeface="Times New Roman" panose="02020603050405020304" pitchFamily="18" charset="0"/>
              </a:rPr>
              <a:t> 3: </a:t>
            </a:r>
            <a:r>
              <a:rPr lang="vi-VN" sz="3200" b="1" dirty="0">
                <a:solidFill>
                  <a:srgbClr val="7030A0"/>
                </a:solidFill>
                <a:latin typeface="Times New Roman" panose="02020603050405020304" pitchFamily="18" charset="0"/>
                <a:cs typeface="Times New Roman" panose="02020603050405020304" pitchFamily="18" charset="0"/>
              </a:rPr>
              <a:t>Cô kể chuyện bằng rối bóng</a:t>
            </a:r>
            <a:endParaRPr lang="en-US" sz="32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8829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835</TotalTime>
  <Words>290</Words>
  <Application>Microsoft Office PowerPoint</Application>
  <PresentationFormat>Widescreen</PresentationFormat>
  <Paragraphs>30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53</cp:revision>
  <dcterms:created xsi:type="dcterms:W3CDTF">2024-10-09T02:48:20Z</dcterms:created>
  <dcterms:modified xsi:type="dcterms:W3CDTF">2026-03-02T15:11:49Z</dcterms:modified>
</cp:coreProperties>
</file>