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80" r:id="rId5"/>
    <p:sldId id="281" r:id="rId6"/>
    <p:sldId id="289" r:id="rId7"/>
    <p:sldId id="290" r:id="rId8"/>
    <p:sldId id="285" r:id="rId9"/>
    <p:sldId id="284" r:id="rId10"/>
    <p:sldId id="283"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85" d="100"/>
          <a:sy n="85" d="100"/>
        </p:scale>
        <p:origin x="13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94504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325836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9286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2570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CBE994-5187-4093-A410-B5FEC56D6B47}"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6536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BE994-5187-4093-A410-B5FEC56D6B47}" type="datetimeFigureOut">
              <a:rPr lang="en-US" smtClean="0"/>
              <a:t>03/03/2026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75851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BE994-5187-4093-A410-B5FEC56D6B47}" type="datetimeFigureOut">
              <a:rPr lang="en-US" smtClean="0"/>
              <a:t>03/03/2026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07479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BE994-5187-4093-A410-B5FEC56D6B47}" type="datetimeFigureOut">
              <a:rPr lang="en-US" smtClean="0"/>
              <a:t>03/03/2026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8714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BE994-5187-4093-A410-B5FEC56D6B47}" type="datetimeFigureOut">
              <a:rPr lang="en-US" smtClean="0"/>
              <a:t>03/03/2026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53615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03/03/2026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66561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03/03/2026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2303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BE994-5187-4093-A410-B5FEC56D6B47}" type="datetimeFigureOut">
              <a:rPr lang="en-US" smtClean="0"/>
              <a:t>03/03/2026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0A284-CA84-4B52-93F3-69F299B684D1}" type="slidenum">
              <a:rPr lang="en-US" smtClean="0"/>
              <a:t>‹#›</a:t>
            </a:fld>
            <a:endParaRPr lang="en-US"/>
          </a:p>
        </p:txBody>
      </p:sp>
    </p:spTree>
    <p:extLst>
      <p:ext uri="{BB962C8B-B14F-4D97-AF65-F5344CB8AC3E}">
        <p14:creationId xmlns:p14="http://schemas.microsoft.com/office/powerpoint/2010/main" val="11673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4" y="0"/>
            <a:ext cx="12288253" cy="6858000"/>
          </a:xfrm>
          <a:prstGeom prst="rect">
            <a:avLst/>
          </a:prstGeom>
        </p:spPr>
      </p:pic>
      <p:sp>
        <p:nvSpPr>
          <p:cNvPr id="5" name="Rectangle 4"/>
          <p:cNvSpPr/>
          <p:nvPr/>
        </p:nvSpPr>
        <p:spPr>
          <a:xfrm>
            <a:off x="3048000" y="386698"/>
            <a:ext cx="6096000" cy="646331"/>
          </a:xfrm>
          <a:prstGeom prst="rect">
            <a:avLst/>
          </a:prstGeom>
        </p:spPr>
        <p:txBody>
          <a:bodyPr>
            <a:spAutoFit/>
          </a:bodyPr>
          <a:lstStyle/>
          <a:p>
            <a:pPr algn="ctr"/>
            <a:r>
              <a:rPr lang="vi-VN" b="1" dirty="0">
                <a:solidFill>
                  <a:srgbClr val="002060"/>
                </a:solidFill>
                <a:latin typeface="Times New Roman" panose="02020603050405020304" pitchFamily="18" charset="0"/>
                <a:cs typeface="Times New Roman" panose="02020603050405020304" pitchFamily="18" charset="0"/>
              </a:rPr>
              <a:t>UBND QUẬN LONG BIÊN</a:t>
            </a:r>
          </a:p>
          <a:p>
            <a:pPr algn="ctr"/>
            <a:r>
              <a:rPr lang="vi-VN" b="1" dirty="0">
                <a:solidFill>
                  <a:srgbClr val="002060"/>
                </a:solidFill>
                <a:latin typeface="Times New Roman" panose="02020603050405020304" pitchFamily="18" charset="0"/>
                <a:cs typeface="Times New Roman" panose="02020603050405020304" pitchFamily="18" charset="0"/>
              </a:rPr>
              <a:t>TRƯỜNG MẦM NON BẮC BIÊN</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48000" y="2575077"/>
            <a:ext cx="6096000" cy="2123658"/>
          </a:xfrm>
          <a:prstGeom prst="rect">
            <a:avLst/>
          </a:prstGeom>
        </p:spPr>
        <p:txBody>
          <a:bodyPr>
            <a:spAutoFit/>
          </a:bodyPr>
          <a:lstStyle/>
          <a:p>
            <a:pPr algn="ctr"/>
            <a:r>
              <a:rPr lang="vi-VN" sz="2200" b="1" dirty="0">
                <a:solidFill>
                  <a:srgbClr val="7030A0"/>
                </a:solidFill>
                <a:latin typeface="Times New Roman" panose="02020603050405020304" pitchFamily="18" charset="0"/>
                <a:cs typeface="Times New Roman" panose="02020603050405020304" pitchFamily="18" charset="0"/>
              </a:rPr>
              <a:t>LĨNH VỰC PHÁT TRIỂN NGÔN NGỮ</a:t>
            </a:r>
          </a:p>
          <a:p>
            <a:pPr algn="ctr"/>
            <a:r>
              <a:rPr lang="en-US" sz="22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HOẠT ĐỘNG LÀM QUEN VĂN </a:t>
            </a:r>
            <a:r>
              <a:rPr lang="en-US" sz="22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HỌC</a:t>
            </a:r>
            <a:endParaRPr lang="vi-VN" sz="2200" dirty="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Đề</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tài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Truyện</a:t>
            </a:r>
            <a:r>
              <a:rPr lang="en-US" sz="2200" b="1" dirty="0">
                <a:solidFill>
                  <a:srgbClr val="0070C0"/>
                </a:solidFill>
                <a:latin typeface="Times New Roman" panose="02020603050405020304" pitchFamily="18" charset="0"/>
                <a:cs typeface="Times New Roman" panose="02020603050405020304" pitchFamily="18" charset="0"/>
              </a:rPr>
              <a:t> “ </a:t>
            </a:r>
            <a:r>
              <a:rPr lang="en-US" sz="2200" b="1" dirty="0" smtClean="0">
                <a:solidFill>
                  <a:srgbClr val="0070C0"/>
                </a:solidFill>
                <a:latin typeface="Times New Roman" panose="02020603050405020304" pitchFamily="18" charset="0"/>
                <a:cs typeface="Times New Roman" panose="02020603050405020304" pitchFamily="18" charset="0"/>
              </a:rPr>
              <a:t>Qua </a:t>
            </a:r>
            <a:r>
              <a:rPr lang="en-US" sz="2200" b="1" dirty="0" err="1" smtClean="0">
                <a:solidFill>
                  <a:srgbClr val="0070C0"/>
                </a:solidFill>
                <a:latin typeface="Times New Roman" panose="02020603050405020304" pitchFamily="18" charset="0"/>
                <a:cs typeface="Times New Roman" panose="02020603050405020304" pitchFamily="18" charset="0"/>
              </a:rPr>
              <a:t>đường</a:t>
            </a:r>
            <a:r>
              <a:rPr lang="en-US" sz="2200" b="1" dirty="0" smtClean="0">
                <a:solidFill>
                  <a:srgbClr val="0070C0"/>
                </a:solidFill>
                <a:latin typeface="Times New Roman" panose="02020603050405020304" pitchFamily="18" charset="0"/>
                <a:cs typeface="Times New Roman" panose="02020603050405020304" pitchFamily="18" charset="0"/>
              </a:rPr>
              <a:t>”</a:t>
            </a:r>
            <a:endParaRPr lang="en-US" sz="2200" dirty="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Lứa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tuổi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mẫu</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giáo</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bé</a:t>
            </a:r>
            <a:r>
              <a:rPr lang="en-US" sz="2200" b="1" dirty="0" smtClean="0">
                <a:solidFill>
                  <a:srgbClr val="0070C0"/>
                </a:solidFill>
                <a:latin typeface="Times New Roman" panose="02020603050405020304" pitchFamily="18" charset="0"/>
                <a:cs typeface="Times New Roman" panose="02020603050405020304" pitchFamily="18" charset="0"/>
              </a:rPr>
              <a:t> </a:t>
            </a:r>
            <a:endParaRPr lang="en-US" sz="2200" dirty="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Thời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gian</a:t>
            </a:r>
            <a:r>
              <a:rPr lang="en-US" sz="2200" b="1" dirty="0">
                <a:solidFill>
                  <a:srgbClr val="0070C0"/>
                </a:solidFill>
                <a:latin typeface="Times New Roman" panose="02020603050405020304" pitchFamily="18" charset="0"/>
                <a:cs typeface="Times New Roman" panose="02020603050405020304" pitchFamily="18" charset="0"/>
              </a:rPr>
              <a:t>: 15 - 20 </a:t>
            </a:r>
            <a:r>
              <a:rPr lang="en-US" sz="2200" b="1" dirty="0" err="1" smtClean="0">
                <a:solidFill>
                  <a:srgbClr val="0070C0"/>
                </a:solidFill>
                <a:latin typeface="Times New Roman" panose="02020603050405020304" pitchFamily="18" charset="0"/>
                <a:cs typeface="Times New Roman" panose="02020603050405020304" pitchFamily="18" charset="0"/>
              </a:rPr>
              <a:t>phút</a:t>
            </a:r>
            <a:endParaRPr lang="en-US" sz="2200" b="1" dirty="0" smtClean="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G</a:t>
            </a:r>
            <a:r>
              <a:rPr lang="en-US" sz="2200" b="1" dirty="0" err="1" smtClean="0">
                <a:solidFill>
                  <a:srgbClr val="0070C0"/>
                </a:solidFill>
                <a:latin typeface="Times New Roman" panose="02020603050405020304" pitchFamily="18" charset="0"/>
                <a:cs typeface="Times New Roman" panose="02020603050405020304" pitchFamily="18" charset="0"/>
              </a:rPr>
              <a:t>iáo</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viên</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Nguyễn</a:t>
            </a:r>
            <a:r>
              <a:rPr lang="en-US" sz="2200" b="1" dirty="0" smtClean="0">
                <a:solidFill>
                  <a:srgbClr val="0070C0"/>
                </a:solidFill>
                <a:latin typeface="Times New Roman" panose="02020603050405020304" pitchFamily="18" charset="0"/>
                <a:cs typeface="Times New Roman" panose="02020603050405020304" pitchFamily="18" charset="0"/>
              </a:rPr>
              <a:t> Thu </a:t>
            </a:r>
            <a:r>
              <a:rPr lang="en-US" sz="2200" b="1" dirty="0" err="1">
                <a:solidFill>
                  <a:srgbClr val="0070C0"/>
                </a:solidFill>
                <a:latin typeface="Times New Roman" panose="02020603050405020304" pitchFamily="18" charset="0"/>
                <a:cs typeface="Times New Roman" panose="02020603050405020304" pitchFamily="18" charset="0"/>
              </a:rPr>
              <a:t>H</a:t>
            </a:r>
            <a:r>
              <a:rPr lang="en-US" sz="2200" b="1" dirty="0" err="1" smtClean="0">
                <a:solidFill>
                  <a:srgbClr val="0070C0"/>
                </a:solidFill>
                <a:latin typeface="Times New Roman" panose="02020603050405020304" pitchFamily="18" charset="0"/>
                <a:cs typeface="Times New Roman" panose="02020603050405020304" pitchFamily="18" charset="0"/>
              </a:rPr>
              <a:t>oài</a:t>
            </a:r>
            <a:endParaRPr lang="en-US" sz="22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164" y="1033029"/>
            <a:ext cx="1426280" cy="1426280"/>
          </a:xfrm>
          <a:prstGeom prst="rect">
            <a:avLst/>
          </a:prstGeom>
        </p:spPr>
      </p:pic>
    </p:spTree>
    <p:extLst>
      <p:ext uri="{BB962C8B-B14F-4D97-AF65-F5344CB8AC3E}">
        <p14:creationId xmlns:p14="http://schemas.microsoft.com/office/powerpoint/2010/main" val="338429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638925" y="983586"/>
            <a:ext cx="6866021" cy="1815882"/>
          </a:xfrm>
          <a:prstGeom prst="rect">
            <a:avLst/>
          </a:prstGeom>
        </p:spPr>
        <p:txBody>
          <a:bodyPr wrap="square">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3.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thúc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dirty="0" err="1" smtClean="0">
                <a:solidFill>
                  <a:schemeClr val="accent6">
                    <a:lumMod val="75000"/>
                  </a:schemeClr>
                </a:solidFill>
                <a:latin typeface="Times New Roman" panose="02020603050405020304" pitchFamily="18" charset="0"/>
                <a:cs typeface="Times New Roman" panose="02020603050405020304" pitchFamily="18" charset="0"/>
              </a:rPr>
              <a:t>Cô</a:t>
            </a:r>
            <a:r>
              <a:rPr lang="en-US" sz="28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xét</a:t>
            </a:r>
            <a:r>
              <a:rPr lang="vi-VN" sz="2800" dirty="0">
                <a:solidFill>
                  <a:schemeClr val="accent6">
                    <a:lumMod val="75000"/>
                  </a:schemeClr>
                </a:solidFill>
                <a:latin typeface="Times New Roman" panose="02020603050405020304" pitchFamily="18" charset="0"/>
                <a:cs typeface="Times New Roman" panose="02020603050405020304" pitchFamily="18" charset="0"/>
              </a:rPr>
              <a:t>, tuyên dương, khen ngợi trẻ</a:t>
            </a:r>
            <a:r>
              <a:rPr lang="en-US" sz="28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vi-VN" sz="2800" dirty="0" smtClean="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FontTx/>
              <a:buChar char="-"/>
            </a:pPr>
            <a:r>
              <a:rPr lang="en-US" sz="2800" dirty="0">
                <a:solidFill>
                  <a:schemeClr val="accent6">
                    <a:lumMod val="75000"/>
                  </a:schemeClr>
                </a:solidFill>
                <a:latin typeface="Times New Roman" panose="02020603050405020304" pitchFamily="18" charset="0"/>
                <a:cs typeface="Times New Roman" panose="02020603050405020304" pitchFamily="18" charset="0"/>
              </a:rPr>
              <a:t>Cho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trẻ</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vận</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nhạc</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dirty="0">
                <a:solidFill>
                  <a:schemeClr val="accent6">
                    <a:lumMod val="75000"/>
                  </a:schemeClr>
                </a:solidFill>
                <a:latin typeface="Times New Roman" panose="02020603050405020304" pitchFamily="18" charset="0"/>
                <a:cs typeface="Times New Roman" panose="02020603050405020304" pitchFamily="18" charset="0"/>
              </a:rPr>
              <a:t> “Let’s go to the zoo”</a:t>
            </a:r>
          </a:p>
        </p:txBody>
      </p:sp>
    </p:spTree>
    <p:extLst>
      <p:ext uri="{BB962C8B-B14F-4D97-AF65-F5344CB8AC3E}">
        <p14:creationId xmlns:p14="http://schemas.microsoft.com/office/powerpoint/2010/main" val="385665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703" y="1876927"/>
            <a:ext cx="5353151" cy="4340393"/>
          </a:xfrm>
          <a:prstGeom prst="rect">
            <a:avLst/>
          </a:prstGeom>
        </p:spPr>
      </p:pic>
    </p:spTree>
    <p:extLst>
      <p:ext uri="{BB962C8B-B14F-4D97-AF65-F5344CB8AC3E}">
        <p14:creationId xmlns:p14="http://schemas.microsoft.com/office/powerpoint/2010/main" val="61573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006515" y="747645"/>
            <a:ext cx="7688179" cy="2062103"/>
          </a:xfrm>
          <a:prstGeom prst="rect">
            <a:avLst/>
          </a:prstGeom>
        </p:spPr>
        <p:txBody>
          <a:bodyPr wrap="square">
            <a:spAutoFit/>
          </a:bodyPr>
          <a:lstStyle/>
          <a:p>
            <a:r>
              <a:rPr lang="vi-VN" sz="3200" b="1" dirty="0" smtClean="0">
                <a:solidFill>
                  <a:srgbClr val="7030A0"/>
                </a:solidFill>
                <a:latin typeface="+mj-lt"/>
              </a:rPr>
              <a:t>1. Ổn </a:t>
            </a:r>
            <a:r>
              <a:rPr lang="vi-VN" sz="3200" b="1" dirty="0">
                <a:solidFill>
                  <a:srgbClr val="7030A0"/>
                </a:solidFill>
                <a:latin typeface="+mj-lt"/>
              </a:rPr>
              <a:t>định tổ chức</a:t>
            </a:r>
          </a:p>
          <a:p>
            <a:r>
              <a:rPr lang="vi-VN" sz="3200" dirty="0">
                <a:solidFill>
                  <a:srgbClr val="7030A0"/>
                </a:solidFill>
                <a:latin typeface="+mj-lt"/>
              </a:rPr>
              <a:t>-</a:t>
            </a:r>
            <a:r>
              <a:rPr lang="vi-VN" dirty="0"/>
              <a:t> </a:t>
            </a:r>
            <a:r>
              <a:rPr lang="vi-VN" sz="3200" dirty="0">
                <a:solidFill>
                  <a:srgbClr val="7030A0"/>
                </a:solidFill>
                <a:latin typeface="+mj-lt"/>
              </a:rPr>
              <a:t>Cô và trẻ </a:t>
            </a:r>
            <a:r>
              <a:rPr lang="en-US" sz="3200" dirty="0" err="1" smtClean="0">
                <a:solidFill>
                  <a:srgbClr val="7030A0"/>
                </a:solidFill>
                <a:latin typeface="+mj-lt"/>
              </a:rPr>
              <a:t>hát</a:t>
            </a:r>
            <a:r>
              <a:rPr lang="en-US" sz="3200" dirty="0" smtClean="0">
                <a:solidFill>
                  <a:srgbClr val="7030A0"/>
                </a:solidFill>
                <a:latin typeface="+mj-lt"/>
              </a:rPr>
              <a:t> </a:t>
            </a:r>
            <a:r>
              <a:rPr lang="en-US" sz="3200" dirty="0" err="1" smtClean="0">
                <a:solidFill>
                  <a:srgbClr val="7030A0"/>
                </a:solidFill>
                <a:latin typeface="+mj-lt"/>
              </a:rPr>
              <a:t>bài</a:t>
            </a:r>
            <a:r>
              <a:rPr lang="en-US" sz="3200" dirty="0" smtClean="0">
                <a:solidFill>
                  <a:srgbClr val="7030A0"/>
                </a:solidFill>
                <a:latin typeface="+mj-lt"/>
              </a:rPr>
              <a:t> “</a:t>
            </a:r>
            <a:r>
              <a:rPr lang="en-US" sz="3200" dirty="0" err="1" smtClean="0">
                <a:solidFill>
                  <a:srgbClr val="7030A0"/>
                </a:solidFill>
                <a:latin typeface="+mj-lt"/>
              </a:rPr>
              <a:t>Đi</a:t>
            </a:r>
            <a:r>
              <a:rPr lang="en-US" sz="3200" dirty="0" smtClean="0">
                <a:solidFill>
                  <a:srgbClr val="7030A0"/>
                </a:solidFill>
                <a:latin typeface="+mj-lt"/>
              </a:rPr>
              <a:t> </a:t>
            </a:r>
            <a:r>
              <a:rPr lang="en-US" sz="3200" dirty="0" err="1" smtClean="0">
                <a:solidFill>
                  <a:srgbClr val="7030A0"/>
                </a:solidFill>
                <a:latin typeface="+mj-lt"/>
              </a:rPr>
              <a:t>đường</a:t>
            </a:r>
            <a:r>
              <a:rPr lang="en-US" sz="3200" dirty="0" smtClean="0">
                <a:solidFill>
                  <a:srgbClr val="7030A0"/>
                </a:solidFill>
                <a:latin typeface="+mj-lt"/>
              </a:rPr>
              <a:t> </a:t>
            </a:r>
            <a:r>
              <a:rPr lang="en-US" sz="3200" dirty="0" err="1" smtClean="0">
                <a:solidFill>
                  <a:srgbClr val="7030A0"/>
                </a:solidFill>
                <a:latin typeface="+mj-lt"/>
              </a:rPr>
              <a:t>em</a:t>
            </a:r>
            <a:r>
              <a:rPr lang="en-US" sz="3200" dirty="0" smtClean="0">
                <a:solidFill>
                  <a:srgbClr val="7030A0"/>
                </a:solidFill>
                <a:latin typeface="+mj-lt"/>
              </a:rPr>
              <a:t> </a:t>
            </a:r>
            <a:r>
              <a:rPr lang="en-US" sz="3200" dirty="0" err="1" smtClean="0">
                <a:solidFill>
                  <a:srgbClr val="7030A0"/>
                </a:solidFill>
                <a:latin typeface="+mj-lt"/>
              </a:rPr>
              <a:t>nhớ</a:t>
            </a:r>
            <a:r>
              <a:rPr lang="en-US" sz="3200" dirty="0" smtClean="0">
                <a:solidFill>
                  <a:srgbClr val="7030A0"/>
                </a:solidFill>
                <a:latin typeface="+mj-lt"/>
              </a:rPr>
              <a:t>”</a:t>
            </a:r>
            <a:endParaRPr lang="vi-VN" sz="3200" dirty="0">
              <a:solidFill>
                <a:srgbClr val="7030A0"/>
              </a:solidFill>
              <a:latin typeface="+mj-lt"/>
            </a:endParaRPr>
          </a:p>
          <a:p>
            <a:r>
              <a:rPr lang="vi-VN" sz="3200" dirty="0">
                <a:solidFill>
                  <a:srgbClr val="7030A0"/>
                </a:solidFill>
                <a:latin typeface="+mj-lt"/>
              </a:rPr>
              <a:t>- Hỏi trẻ cô và các con vừa hát bài hát gì?</a:t>
            </a:r>
          </a:p>
          <a:p>
            <a:pPr marL="457200" indent="-457200">
              <a:buFontTx/>
              <a:buChar char="-"/>
            </a:pPr>
            <a:r>
              <a:rPr lang="vi-VN" sz="3200" dirty="0" smtClean="0">
                <a:solidFill>
                  <a:srgbClr val="7030A0"/>
                </a:solidFill>
                <a:latin typeface="+mj-lt"/>
              </a:rPr>
              <a:t>Cô trò chuyện dẫn dắt vào bài</a:t>
            </a:r>
            <a:endParaRPr lang="en-US" sz="3200" dirty="0">
              <a:solidFill>
                <a:srgbClr val="7030A0"/>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199" y="2616867"/>
            <a:ext cx="3814011" cy="3814011"/>
          </a:xfrm>
          <a:prstGeom prst="rect">
            <a:avLst/>
          </a:prstGeom>
        </p:spPr>
      </p:pic>
    </p:spTree>
    <p:extLst>
      <p:ext uri="{BB962C8B-B14F-4D97-AF65-F5344CB8AC3E}">
        <p14:creationId xmlns:p14="http://schemas.microsoft.com/office/powerpoint/2010/main" val="3305594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156029" y="661877"/>
            <a:ext cx="8494295" cy="3477875"/>
          </a:xfrm>
          <a:prstGeom prst="rect">
            <a:avLst/>
          </a:prstGeom>
          <a:ln>
            <a:solidFill>
              <a:srgbClr val="C00000"/>
            </a:solidFill>
          </a:ln>
        </p:spPr>
        <p:txBody>
          <a:bodyPr wrap="square">
            <a:spAutoFit/>
          </a:bodyPr>
          <a:lstStyle/>
          <a:p>
            <a:r>
              <a:rPr lang="vi-VN" sz="2400" b="1" dirty="0">
                <a:solidFill>
                  <a:srgbClr val="00B0F0"/>
                </a:solidFill>
                <a:latin typeface="+mj-lt"/>
              </a:rPr>
              <a:t>2. Phương pháp, hình thức tổ chức</a:t>
            </a:r>
          </a:p>
          <a:p>
            <a:r>
              <a:rPr lang="vi-VN" sz="2400" b="1" dirty="0">
                <a:solidFill>
                  <a:srgbClr val="00B0F0"/>
                </a:solidFill>
                <a:latin typeface="+mj-lt"/>
              </a:rPr>
              <a:t>Hoạt động 1:  Cô kể truyện </a:t>
            </a:r>
            <a:r>
              <a:rPr lang="vi-VN" sz="2400" b="1" dirty="0" smtClean="0">
                <a:solidFill>
                  <a:srgbClr val="00B0F0"/>
                </a:solidFill>
                <a:latin typeface="+mj-lt"/>
              </a:rPr>
              <a:t>“</a:t>
            </a:r>
            <a:r>
              <a:rPr lang="en-US" sz="2400" b="1" dirty="0" smtClean="0">
                <a:solidFill>
                  <a:srgbClr val="00B0F0"/>
                </a:solidFill>
                <a:latin typeface="+mj-lt"/>
              </a:rPr>
              <a:t>Qua </a:t>
            </a:r>
            <a:r>
              <a:rPr lang="en-US" sz="2400" b="1" dirty="0" err="1" smtClean="0">
                <a:solidFill>
                  <a:srgbClr val="00B0F0"/>
                </a:solidFill>
                <a:latin typeface="+mj-lt"/>
              </a:rPr>
              <a:t>đường</a:t>
            </a:r>
            <a:r>
              <a:rPr lang="vi-VN" sz="2400" b="1" dirty="0" smtClean="0">
                <a:solidFill>
                  <a:srgbClr val="00B0F0"/>
                </a:solidFill>
                <a:latin typeface="+mj-lt"/>
              </a:rPr>
              <a:t>” </a:t>
            </a:r>
            <a:endParaRPr lang="vi-VN" sz="2400" b="1" dirty="0">
              <a:solidFill>
                <a:srgbClr val="00B0F0"/>
              </a:solidFill>
              <a:latin typeface="+mj-lt"/>
            </a:endParaRPr>
          </a:p>
          <a:p>
            <a:r>
              <a:rPr lang="vi-VN" sz="2400" b="1" dirty="0">
                <a:solidFill>
                  <a:srgbClr val="00B0F0"/>
                </a:solidFill>
                <a:latin typeface="+mj-lt"/>
              </a:rPr>
              <a:t>- Lần 1: Cô kể truyện bằng rối tạp dề cho trẻ nghe</a:t>
            </a:r>
          </a:p>
          <a:p>
            <a:r>
              <a:rPr lang="en-US" sz="2800" b="1" dirty="0" smtClean="0">
                <a:solidFill>
                  <a:srgbClr val="00B0F0"/>
                </a:solidFill>
                <a:latin typeface="+mj-lt"/>
              </a:rPr>
              <a:t>- </a:t>
            </a:r>
            <a:r>
              <a:rPr lang="vi-VN" sz="2400" b="1" dirty="0" smtClean="0">
                <a:solidFill>
                  <a:srgbClr val="00B0F0"/>
                </a:solidFill>
                <a:latin typeface="+mj-lt"/>
              </a:rPr>
              <a:t>Hỏi </a:t>
            </a:r>
            <a:r>
              <a:rPr lang="vi-VN" sz="2400" b="1" dirty="0">
                <a:solidFill>
                  <a:srgbClr val="00B0F0"/>
                </a:solidFill>
                <a:latin typeface="+mj-lt"/>
              </a:rPr>
              <a:t>trẻ tên câu chuyện</a:t>
            </a:r>
            <a:endParaRPr lang="en-US" sz="2400" b="1" dirty="0">
              <a:solidFill>
                <a:srgbClr val="00B0F0"/>
              </a:solidFill>
              <a:latin typeface="+mj-lt"/>
            </a:endParaRPr>
          </a:p>
          <a:p>
            <a:r>
              <a:rPr lang="en-US" sz="2400" b="1" dirty="0" smtClean="0">
                <a:solidFill>
                  <a:srgbClr val="00B0F0"/>
                </a:solidFill>
                <a:latin typeface="+mj-lt"/>
              </a:rPr>
              <a:t>- </a:t>
            </a:r>
            <a:r>
              <a:rPr lang="vi-VN" sz="2400" b="1" dirty="0" smtClean="0">
                <a:solidFill>
                  <a:srgbClr val="00B0F0"/>
                </a:solidFill>
                <a:latin typeface="+mj-lt"/>
              </a:rPr>
              <a:t>Giảng </a:t>
            </a:r>
            <a:r>
              <a:rPr lang="vi-VN" sz="2400" b="1" dirty="0">
                <a:solidFill>
                  <a:srgbClr val="00B0F0"/>
                </a:solidFill>
                <a:latin typeface="+mj-lt"/>
              </a:rPr>
              <a:t>nội dung </a:t>
            </a:r>
            <a:r>
              <a:rPr lang="vi-VN" sz="2400" b="1" dirty="0" smtClean="0">
                <a:solidFill>
                  <a:srgbClr val="00B0F0"/>
                </a:solidFill>
                <a:latin typeface="+mj-lt"/>
              </a:rPr>
              <a:t>:</a:t>
            </a:r>
            <a:r>
              <a:rPr lang="vi-VN" sz="2400" b="1" dirty="0">
                <a:solidFill>
                  <a:srgbClr val="00B0F0"/>
                </a:solidFill>
                <a:latin typeface="+mj-lt"/>
              </a:rPr>
              <a:t> </a:t>
            </a:r>
            <a:r>
              <a:rPr lang="vi-VN" sz="2400" b="1" dirty="0">
                <a:solidFill>
                  <a:srgbClr val="00B0F0"/>
                </a:solidFill>
                <a:latin typeface="+mj-lt"/>
              </a:rPr>
              <a:t>Câu chuyện kể về hai bạn thỏ vì không nghe lời mẹ, khi qua đường không để ý đến đèn tín hiệu và suýt nữa đã bị tai nạn đấy. Rất may nhờ có chú CSGT mà chị em Thỏ đã thoát nạn. Từ đó chị em Thỏ đã rút kinh nghiệm và có một bài học sâu sắc khi tham gia giao thông đấy</a:t>
            </a:r>
          </a:p>
        </p:txBody>
      </p:sp>
    </p:spTree>
    <p:extLst>
      <p:ext uri="{BB962C8B-B14F-4D97-AF65-F5344CB8AC3E}">
        <p14:creationId xmlns:p14="http://schemas.microsoft.com/office/powerpoint/2010/main" val="1263186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543119" y="1451630"/>
            <a:ext cx="6635150" cy="646331"/>
          </a:xfrm>
          <a:prstGeom prst="rect">
            <a:avLst/>
          </a:prstGeom>
        </p:spPr>
        <p:txBody>
          <a:bodyPr wrap="none">
            <a:spAutoFit/>
          </a:bodyPr>
          <a:lstStyle/>
          <a:p>
            <a:r>
              <a:rPr lang="vi-VN" sz="3600" b="1" dirty="0">
                <a:solidFill>
                  <a:schemeClr val="accent6">
                    <a:lumMod val="75000"/>
                  </a:schemeClr>
                </a:solidFill>
                <a:latin typeface="+mj-lt"/>
              </a:rPr>
              <a:t>Lần 2: Cô kể truyện bằng sa bàn</a:t>
            </a:r>
            <a:endParaRPr lang="en-US" sz="3600" b="1" dirty="0">
              <a:solidFill>
                <a:schemeClr val="accent6">
                  <a:lumMod val="75000"/>
                </a:schemeClr>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562" y="2869531"/>
            <a:ext cx="3643563" cy="3643563"/>
          </a:xfrm>
          <a:prstGeom prst="rect">
            <a:avLst/>
          </a:prstGeom>
        </p:spPr>
      </p:pic>
    </p:spTree>
    <p:extLst>
      <p:ext uri="{BB962C8B-B14F-4D97-AF65-F5344CB8AC3E}">
        <p14:creationId xmlns:p14="http://schemas.microsoft.com/office/powerpoint/2010/main" val="393779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539" cy="6858000"/>
          </a:xfrm>
          <a:prstGeom prst="rect">
            <a:avLst/>
          </a:prstGeom>
        </p:spPr>
      </p:pic>
      <p:sp>
        <p:nvSpPr>
          <p:cNvPr id="5" name="Rectangle 4"/>
          <p:cNvSpPr/>
          <p:nvPr/>
        </p:nvSpPr>
        <p:spPr>
          <a:xfrm>
            <a:off x="425115" y="260230"/>
            <a:ext cx="7046495" cy="1138773"/>
          </a:xfrm>
          <a:prstGeom prst="rect">
            <a:avLst/>
          </a:prstGeom>
        </p:spPr>
        <p:txBody>
          <a:bodyPr wrap="square">
            <a:spAutoFit/>
          </a:bodyPr>
          <a:lstStyle/>
          <a:p>
            <a:r>
              <a:rPr lang="vi-VN" sz="2400" b="1" dirty="0">
                <a:solidFill>
                  <a:srgbClr val="7030A0"/>
                </a:solidFill>
                <a:latin typeface="+mj-lt"/>
              </a:rPr>
              <a:t>Hoạt động 2: Trích dẫn, giảng giải, đàm thoại: </a:t>
            </a:r>
          </a:p>
          <a:p>
            <a:r>
              <a:rPr lang="en-US" sz="2400" b="1" dirty="0">
                <a:solidFill>
                  <a:srgbClr val="7030A0"/>
                </a:solidFill>
                <a:latin typeface="+mj-lt"/>
              </a:rPr>
              <a:t>- </a:t>
            </a:r>
            <a:r>
              <a:rPr lang="en-US" sz="2000" dirty="0" err="1">
                <a:solidFill>
                  <a:srgbClr val="7030A0"/>
                </a:solidFill>
                <a:latin typeface="Times New Roman" panose="02020603050405020304" pitchFamily="18" charset="0"/>
                <a:cs typeface="Times New Roman" panose="02020603050405020304" pitchFamily="18" charset="0"/>
              </a:rPr>
              <a:t>Cô</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vừa</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kể</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cho</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chúng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mình</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nghe</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truyện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gì</a:t>
            </a:r>
            <a:r>
              <a:rPr lang="en-US" sz="2000" dirty="0">
                <a:solidFill>
                  <a:srgbClr val="7030A0"/>
                </a:solidFill>
                <a:latin typeface="Times New Roman" panose="02020603050405020304" pitchFamily="18" charset="0"/>
                <a:cs typeface="Times New Roman" panose="02020603050405020304" pitchFamily="18" charset="0"/>
              </a:rPr>
              <a:t>?</a:t>
            </a:r>
          </a:p>
          <a:p>
            <a:pPr indent="-342900">
              <a:buFontTx/>
              <a:buChar char="-"/>
            </a:pPr>
            <a:r>
              <a:rPr lang="en-US" sz="2000" dirty="0" err="1">
                <a:solidFill>
                  <a:srgbClr val="7030A0"/>
                </a:solidFill>
                <a:latin typeface="Times New Roman" panose="02020603050405020304" pitchFamily="18" charset="0"/>
                <a:cs typeface="Times New Roman" panose="02020603050405020304" pitchFamily="18" charset="0"/>
              </a:rPr>
              <a:t>Trong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truyện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có</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những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nhân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vật</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nào</a:t>
            </a:r>
            <a:r>
              <a:rPr lang="vi-VN" sz="2000" dirty="0" smtClean="0">
                <a:solidFill>
                  <a:srgbClr val="7030A0"/>
                </a:solidFill>
                <a:latin typeface="Times New Roman" panose="02020603050405020304" pitchFamily="18" charset="0"/>
                <a:cs typeface="Times New Roman" panose="02020603050405020304" pitchFamily="18" charset="0"/>
              </a:rPr>
              <a:t>?</a:t>
            </a:r>
            <a:endParaRPr lang="vi-VN" sz="20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5115" y="1399003"/>
            <a:ext cx="6096000" cy="2862322"/>
          </a:xfrm>
          <a:prstGeom prst="rect">
            <a:avLst/>
          </a:prstGeom>
        </p:spPr>
        <p:txBody>
          <a:bodyPr>
            <a:spAutoFit/>
          </a:bodyPr>
          <a:lstStyle/>
          <a:p>
            <a:r>
              <a:rPr lang="en-US" sz="2000" dirty="0">
                <a:solidFill>
                  <a:srgbClr val="7030A0"/>
                </a:solidFill>
                <a:latin typeface="Times New Roman" panose="02020603050405020304" pitchFamily="18" charset="0"/>
                <a:cs typeface="Times New Roman" panose="02020603050405020304" pitchFamily="18" charset="0"/>
              </a:rPr>
              <a:t>-</a:t>
            </a:r>
            <a:r>
              <a:rPr lang="vi-VN" sz="2000" dirty="0">
                <a:solidFill>
                  <a:srgbClr val="7030A0"/>
                </a:solidFill>
                <a:latin typeface="Times New Roman" panose="02020603050405020304" pitchFamily="18" charset="0"/>
                <a:cs typeface="Times New Roman" panose="02020603050405020304" pitchFamily="18" charset="0"/>
              </a:rPr>
              <a:t> Hai chị em thỏ đã xin phép mẹ đi đâu?</a:t>
            </a:r>
          </a:p>
          <a:p>
            <a:r>
              <a:rPr lang="vi-VN" sz="2000" dirty="0">
                <a:solidFill>
                  <a:srgbClr val="7030A0"/>
                </a:solidFill>
                <a:latin typeface="Times New Roman" panose="02020603050405020304" pitchFamily="18" charset="0"/>
                <a:cs typeface="Times New Roman" panose="02020603050405020304" pitchFamily="18" charset="0"/>
              </a:rPr>
              <a:t>- Trích dẫn: "Vào một buổi sáng ấm áp… đi ngắm hoa"</a:t>
            </a:r>
          </a:p>
          <a:p>
            <a:r>
              <a:rPr lang="vi-VN" sz="2000" dirty="0">
                <a:solidFill>
                  <a:srgbClr val="7030A0"/>
                </a:solidFill>
                <a:latin typeface="Times New Roman" panose="02020603050405020304" pitchFamily="18" charset="0"/>
                <a:cs typeface="Times New Roman" panose="02020603050405020304" pitchFamily="18" charset="0"/>
              </a:rPr>
              <a:t>- Mẹ dặn hai chị em thỏ như thế nào?</a:t>
            </a:r>
          </a:p>
          <a:p>
            <a:r>
              <a:rPr lang="vi-VN" sz="2000" dirty="0">
                <a:solidFill>
                  <a:srgbClr val="7030A0"/>
                </a:solidFill>
                <a:latin typeface="Times New Roman" panose="02020603050405020304" pitchFamily="18" charset="0"/>
                <a:cs typeface="Times New Roman" panose="02020603050405020304" pitchFamily="18" charset="0"/>
              </a:rPr>
              <a:t>- Trích dẫn: "Các con đi cẩn thận nhé"</a:t>
            </a:r>
          </a:p>
          <a:p>
            <a:r>
              <a:rPr lang="vi-VN" sz="2000" dirty="0">
                <a:solidFill>
                  <a:srgbClr val="7030A0"/>
                </a:solidFill>
                <a:latin typeface="Times New Roman" panose="02020603050405020304" pitchFamily="18" charset="0"/>
                <a:cs typeface="Times New Roman" panose="02020603050405020304" pitchFamily="18" charset="0"/>
              </a:rPr>
              <a:t>- Khi được mẹ cho đi chơi 2 chị em thỏ cảm thấy thế nào?</a:t>
            </a:r>
          </a:p>
          <a:p>
            <a:r>
              <a:rPr lang="vi-VN" sz="2000" dirty="0">
                <a:solidFill>
                  <a:srgbClr val="7030A0"/>
                </a:solidFill>
                <a:latin typeface="Times New Roman" panose="02020603050405020304" pitchFamily="18" charset="0"/>
                <a:cs typeface="Times New Roman" panose="02020603050405020304" pitchFamily="18" charset="0"/>
              </a:rPr>
              <a:t>- Thỏ nâu đã nhìn thấy con gì nhảy nhót trên cành cây?</a:t>
            </a:r>
          </a:p>
          <a:p>
            <a:r>
              <a:rPr lang="vi-VN" sz="2000" dirty="0">
                <a:solidFill>
                  <a:srgbClr val="7030A0"/>
                </a:solidFill>
                <a:latin typeface="Times New Roman" panose="02020603050405020304" pitchFamily="18" charset="0"/>
                <a:cs typeface="Times New Roman" panose="02020603050405020304" pitchFamily="18" charset="0"/>
              </a:rPr>
              <a:t>- Còn Thỏ trắng nhìn thấy gì bên đường?</a:t>
            </a:r>
          </a:p>
          <a:p>
            <a:r>
              <a:rPr lang="vi-VN" sz="2000" dirty="0">
                <a:solidFill>
                  <a:srgbClr val="7030A0"/>
                </a:solidFill>
                <a:latin typeface="Times New Roman" panose="02020603050405020304" pitchFamily="18" charset="0"/>
                <a:cs typeface="Times New Roman" panose="02020603050405020304" pitchFamily="18" charset="0"/>
              </a:rPr>
              <a:t>- Trích dẫn: " Ra đường được ngắm trời, ngắm đất…. chị em mình sang xem đi"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461" y="1170026"/>
            <a:ext cx="5217695" cy="3908235"/>
          </a:xfrm>
          <a:prstGeom prst="rect">
            <a:avLst/>
          </a:prstGeom>
        </p:spPr>
      </p:pic>
    </p:spTree>
    <p:extLst>
      <p:ext uri="{BB962C8B-B14F-4D97-AF65-F5344CB8AC3E}">
        <p14:creationId xmlns:p14="http://schemas.microsoft.com/office/powerpoint/2010/main" val="75513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8253" cy="6858000"/>
          </a:xfrm>
          <a:prstGeom prst="rect">
            <a:avLst/>
          </a:prstGeom>
        </p:spPr>
      </p:pic>
      <p:sp>
        <p:nvSpPr>
          <p:cNvPr id="3" name="Rectangle 2"/>
          <p:cNvSpPr/>
          <p:nvPr/>
        </p:nvSpPr>
        <p:spPr>
          <a:xfrm>
            <a:off x="135467" y="192459"/>
            <a:ext cx="4628444" cy="2308324"/>
          </a:xfrm>
          <a:prstGeom prst="rect">
            <a:avLst/>
          </a:prstGeom>
        </p:spPr>
        <p:txBody>
          <a:bodyPr wrap="square">
            <a:spAutoFit/>
          </a:bodyPr>
          <a:lstStyle/>
          <a:p>
            <a:r>
              <a:rPr lang="vi-VN" dirty="0">
                <a:solidFill>
                  <a:srgbClr val="000000"/>
                </a:solidFill>
                <a:latin typeface="Times New Roman" panose="02020603050405020304" pitchFamily="18" charset="0"/>
              </a:rPr>
              <a:t>- Khi 2 chị em thỏ sang đường thì điều gì đã xảy ra?</a:t>
            </a:r>
            <a:endParaRPr lang="vi-VN" dirty="0">
              <a:solidFill>
                <a:srgbClr val="333333"/>
              </a:solidFill>
            </a:endParaRPr>
          </a:p>
          <a:p>
            <a:r>
              <a:rPr lang="vi-VN" i="1" dirty="0">
                <a:solidFill>
                  <a:srgbClr val="000000"/>
                </a:solidFill>
                <a:latin typeface="Times New Roman" panose="02020603050405020304" pitchFamily="18" charset="0"/>
              </a:rPr>
              <a:t>- </a:t>
            </a:r>
            <a:r>
              <a:rPr lang="vi-VN" dirty="0">
                <a:solidFill>
                  <a:srgbClr val="000000"/>
                </a:solidFill>
                <a:latin typeface="Times New Roman" panose="02020603050405020304" pitchFamily="18" charset="0"/>
              </a:rPr>
              <a:t>Trích dẫn: "Bỗng, kít, kít… tiếng một loại xe phanh gấp nghe rợn cả người. Hai chị em nhìn lên, một đoàn xe dừng hết cả lại."</a:t>
            </a:r>
            <a:endParaRPr lang="vi-VN" dirty="0">
              <a:solidFill>
                <a:srgbClr val="333333"/>
              </a:solidFill>
            </a:endParaRPr>
          </a:p>
          <a:p>
            <a:r>
              <a:rPr lang="vi-VN" dirty="0">
                <a:solidFill>
                  <a:srgbClr val="000000"/>
                </a:solidFill>
                <a:latin typeface="Times New Roman" panose="02020603050405020304" pitchFamily="18" charset="0"/>
              </a:rPr>
              <a:t>- Bác Gấu đã nói gì với chị em thỏ?</a:t>
            </a:r>
            <a:endParaRPr lang="vi-VN" dirty="0">
              <a:solidFill>
                <a:srgbClr val="333333"/>
              </a:solidFill>
            </a:endParaRPr>
          </a:p>
          <a:p>
            <a:r>
              <a:rPr lang="vi-VN" dirty="0">
                <a:solidFill>
                  <a:srgbClr val="000000"/>
                </a:solidFill>
                <a:latin typeface="Times New Roman" panose="02020603050405020304" pitchFamily="18" charset="0"/>
              </a:rPr>
              <a:t>- Trích dẫn: “Hai cháu kia, tín hiệu đèn đỏ đang bật mà lại dám chạy sang đường à?”</a:t>
            </a:r>
            <a:endParaRPr lang="vi-VN" dirty="0">
              <a:solidFill>
                <a:srgbClr val="333333"/>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148" y="219074"/>
            <a:ext cx="4028251" cy="26257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148" y="3160889"/>
            <a:ext cx="4028251" cy="2686755"/>
          </a:xfrm>
          <a:prstGeom prst="rect">
            <a:avLst/>
          </a:prstGeom>
        </p:spPr>
      </p:pic>
    </p:spTree>
    <p:extLst>
      <p:ext uri="{BB962C8B-B14F-4D97-AF65-F5344CB8AC3E}">
        <p14:creationId xmlns:p14="http://schemas.microsoft.com/office/powerpoint/2010/main" val="396590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4" y="0"/>
            <a:ext cx="12288253" cy="6858000"/>
          </a:xfrm>
          <a:prstGeom prst="rect">
            <a:avLst/>
          </a:prstGeom>
        </p:spPr>
      </p:pic>
      <p:sp>
        <p:nvSpPr>
          <p:cNvPr id="4" name="Rectangle 3"/>
          <p:cNvSpPr/>
          <p:nvPr/>
        </p:nvSpPr>
        <p:spPr>
          <a:xfrm>
            <a:off x="0" y="356209"/>
            <a:ext cx="4707467" cy="3693319"/>
          </a:xfrm>
          <a:prstGeom prst="rect">
            <a:avLst/>
          </a:prstGeom>
        </p:spPr>
        <p:txBody>
          <a:bodyPr wrap="square">
            <a:spAutoFit/>
          </a:bodyPr>
          <a:lstStyle/>
          <a:p>
            <a:r>
              <a:rPr lang="vi-VN" dirty="0"/>
              <a:t>- Ai đã dắt 2 chị em thỏ trắng, thỏ nâu quay lại đường?</a:t>
            </a:r>
          </a:p>
          <a:p>
            <a:r>
              <a:rPr lang="vi-VN" dirty="0"/>
              <a:t>- Chú cảnh sát thỏ xám đã nói gì với 2 chị em?</a:t>
            </a:r>
          </a:p>
          <a:p>
            <a:r>
              <a:rPr lang="vi-VN" dirty="0"/>
              <a:t>- Trích dẫn: “Các cháu có nhìn thấy tín hiệu đèn đỏ kia không? Khi nào đèn đỏ tắt, đèn xanh bật lên các cháu mới được qua đường. Lần sau, hai cháu phải chú ý nhé!</a:t>
            </a:r>
          </a:p>
          <a:p>
            <a:r>
              <a:rPr lang="vi-VN" dirty="0"/>
              <a:t>- Và 2 chị em thỏ đã nói gì với chú cảnh sát</a:t>
            </a:r>
          </a:p>
          <a:p>
            <a:r>
              <a:rPr lang="vi-VN" dirty="0"/>
              <a:t>- Sau sự việc chị em Thỏ đã rút ra bài học gì?</a:t>
            </a:r>
          </a:p>
          <a:p>
            <a:r>
              <a:rPr lang="vi-VN" dirty="0"/>
              <a:t>- Trích dẫn: "Từ hôm đó, hai chị em…khi qua đường phải có người lớn dắt”.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806" y="601228"/>
            <a:ext cx="5808839" cy="4332016"/>
          </a:xfrm>
          <a:prstGeom prst="rect">
            <a:avLst/>
          </a:prstGeom>
        </p:spPr>
      </p:pic>
    </p:spTree>
    <p:extLst>
      <p:ext uri="{BB962C8B-B14F-4D97-AF65-F5344CB8AC3E}">
        <p14:creationId xmlns:p14="http://schemas.microsoft.com/office/powerpoint/2010/main" val="141904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649" y="2829579"/>
            <a:ext cx="4429625" cy="4429625"/>
          </a:xfrm>
          <a:prstGeom prst="rect">
            <a:avLst/>
          </a:prstGeom>
        </p:spPr>
      </p:pic>
      <p:sp>
        <p:nvSpPr>
          <p:cNvPr id="2" name="Rectangle 1"/>
          <p:cNvSpPr/>
          <p:nvPr/>
        </p:nvSpPr>
        <p:spPr>
          <a:xfrm>
            <a:off x="3517231" y="814625"/>
            <a:ext cx="6096000" cy="954107"/>
          </a:xfrm>
          <a:prstGeom prst="rect">
            <a:avLst/>
          </a:prstGeom>
        </p:spPr>
        <p:txBody>
          <a:bodyPr>
            <a:spAutoFit/>
          </a:bodyPr>
          <a:lstStyle/>
          <a:p>
            <a:r>
              <a:rPr lang="vi-VN" sz="2000" dirty="0">
                <a:solidFill>
                  <a:srgbClr val="7030A0"/>
                </a:solidFill>
                <a:cs typeface="Times New Roman" panose="02020603050405020304" pitchFamily="18" charset="0"/>
              </a:rPr>
              <a:t>- Giáo dục: </a:t>
            </a:r>
            <a:r>
              <a:rPr lang="vi-VN" dirty="0"/>
              <a:t>Khi đi ra đường phải có người lớn đi cùng và phải đi ở bên phải đường. Khi đi phải quan sát trước sau và chú ý các tín hiệu của đèn giao thông </a:t>
            </a:r>
            <a:endParaRPr lang="en-US" sz="2000"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495769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057400" y="1565793"/>
            <a:ext cx="7230979" cy="1077218"/>
          </a:xfrm>
          <a:prstGeom prst="rect">
            <a:avLst/>
          </a:prstGeom>
        </p:spPr>
        <p:txBody>
          <a:bodyPr wrap="square">
            <a:spAutoFit/>
          </a:bodyPr>
          <a:lstStyle/>
          <a:p>
            <a:pPr algn="ctr"/>
            <a:r>
              <a:rPr lang="vi-VN" sz="3200" b="1" dirty="0" smtClean="0">
                <a:solidFill>
                  <a:srgbClr val="7030A0"/>
                </a:solidFill>
                <a:latin typeface="Times New Roman" panose="02020603050405020304" pitchFamily="18" charset="0"/>
                <a:cs typeface="Times New Roman" panose="02020603050405020304" pitchFamily="18" charset="0"/>
              </a:rPr>
              <a:t>Lần </a:t>
            </a:r>
            <a:r>
              <a:rPr lang="en-US" sz="3200" b="1" dirty="0" smtClean="0">
                <a:solidFill>
                  <a:srgbClr val="7030A0"/>
                </a:solidFill>
                <a:latin typeface="Times New Roman" panose="02020603050405020304" pitchFamily="18" charset="0"/>
                <a:cs typeface="Times New Roman" panose="02020603050405020304" pitchFamily="18" charset="0"/>
              </a:rPr>
              <a:t>3</a:t>
            </a:r>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smtClean="0">
                <a:solidFill>
                  <a:srgbClr val="7030A0"/>
                </a:solidFill>
                <a:latin typeface="Times New Roman" panose="02020603050405020304" pitchFamily="18" charset="0"/>
                <a:cs typeface="Times New Roman" panose="02020603050405020304" pitchFamily="18" charset="0"/>
              </a:rPr>
              <a:t>Cô kể truyện “Thỏ con đón Tết” bằng rối bóng</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123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377</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47</cp:revision>
  <dcterms:created xsi:type="dcterms:W3CDTF">2024-10-09T02:48:20Z</dcterms:created>
  <dcterms:modified xsi:type="dcterms:W3CDTF">2026-03-03T08:33:50Z</dcterms:modified>
</cp:coreProperties>
</file>