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5" r:id="rId3"/>
    <p:sldId id="264" r:id="rId4"/>
    <p:sldId id="262" r:id="rId5"/>
    <p:sldId id="268" r:id="rId6"/>
    <p:sldId id="266" r:id="rId7"/>
    <p:sldId id="261" r:id="rId8"/>
    <p:sldId id="263"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44" autoAdjust="0"/>
    <p:restoredTop sz="94660"/>
  </p:normalViewPr>
  <p:slideViewPr>
    <p:cSldViewPr snapToGrid="0" showGuides="1">
      <p:cViewPr varScale="1">
        <p:scale>
          <a:sx n="85" d="100"/>
          <a:sy n="85" d="100"/>
        </p:scale>
        <p:origin x="174" y="84"/>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79F64092-E4E7-4FC5-BE4B-CC10ABDD6DC7}" type="datetimeFigureOut">
              <a:rPr lang="en-US" smtClean="0"/>
              <a:t>03/03/2026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A0D990A-F9A7-41E2-B7A3-ABF799DA2EC8}" type="slidenum">
              <a:rPr lang="en-US" smtClean="0"/>
              <a:t>‹#›</a:t>
            </a:fld>
            <a:endParaRPr lang="en-US"/>
          </a:p>
        </p:txBody>
      </p:sp>
    </p:spTree>
    <p:extLst>
      <p:ext uri="{BB962C8B-B14F-4D97-AF65-F5344CB8AC3E}">
        <p14:creationId xmlns:p14="http://schemas.microsoft.com/office/powerpoint/2010/main" val="33779555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9F64092-E4E7-4FC5-BE4B-CC10ABDD6DC7}" type="datetimeFigureOut">
              <a:rPr lang="en-US" smtClean="0"/>
              <a:t>03/03/2026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A0D990A-F9A7-41E2-B7A3-ABF799DA2EC8}" type="slidenum">
              <a:rPr lang="en-US" smtClean="0"/>
              <a:t>‹#›</a:t>
            </a:fld>
            <a:endParaRPr lang="en-US"/>
          </a:p>
        </p:txBody>
      </p:sp>
    </p:spTree>
    <p:extLst>
      <p:ext uri="{BB962C8B-B14F-4D97-AF65-F5344CB8AC3E}">
        <p14:creationId xmlns:p14="http://schemas.microsoft.com/office/powerpoint/2010/main" val="13190366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9F64092-E4E7-4FC5-BE4B-CC10ABDD6DC7}" type="datetimeFigureOut">
              <a:rPr lang="en-US" smtClean="0"/>
              <a:t>03/03/2026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A0D990A-F9A7-41E2-B7A3-ABF799DA2EC8}" type="slidenum">
              <a:rPr lang="en-US" smtClean="0"/>
              <a:t>‹#›</a:t>
            </a:fld>
            <a:endParaRPr lang="en-US"/>
          </a:p>
        </p:txBody>
      </p:sp>
    </p:spTree>
    <p:extLst>
      <p:ext uri="{BB962C8B-B14F-4D97-AF65-F5344CB8AC3E}">
        <p14:creationId xmlns:p14="http://schemas.microsoft.com/office/powerpoint/2010/main" val="86044126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9F64092-E4E7-4FC5-BE4B-CC10ABDD6DC7}" type="datetimeFigureOut">
              <a:rPr lang="en-US" smtClean="0"/>
              <a:t>03/03/2026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A0D990A-F9A7-41E2-B7A3-ABF799DA2EC8}" type="slidenum">
              <a:rPr lang="en-US" smtClean="0"/>
              <a:t>‹#›</a:t>
            </a:fld>
            <a:endParaRPr lang="en-US"/>
          </a:p>
        </p:txBody>
      </p:sp>
    </p:spTree>
    <p:extLst>
      <p:ext uri="{BB962C8B-B14F-4D97-AF65-F5344CB8AC3E}">
        <p14:creationId xmlns:p14="http://schemas.microsoft.com/office/powerpoint/2010/main" val="29220474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79F64092-E4E7-4FC5-BE4B-CC10ABDD6DC7}" type="datetimeFigureOut">
              <a:rPr lang="en-US" smtClean="0"/>
              <a:t>03/03/2026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A0D990A-F9A7-41E2-B7A3-ABF799DA2EC8}" type="slidenum">
              <a:rPr lang="en-US" smtClean="0"/>
              <a:t>‹#›</a:t>
            </a:fld>
            <a:endParaRPr lang="en-US"/>
          </a:p>
        </p:txBody>
      </p:sp>
    </p:spTree>
    <p:extLst>
      <p:ext uri="{BB962C8B-B14F-4D97-AF65-F5344CB8AC3E}">
        <p14:creationId xmlns:p14="http://schemas.microsoft.com/office/powerpoint/2010/main" val="216658309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79F64092-E4E7-4FC5-BE4B-CC10ABDD6DC7}" type="datetimeFigureOut">
              <a:rPr lang="en-US" smtClean="0"/>
              <a:t>03/03/2026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A0D990A-F9A7-41E2-B7A3-ABF799DA2EC8}" type="slidenum">
              <a:rPr lang="en-US" smtClean="0"/>
              <a:t>‹#›</a:t>
            </a:fld>
            <a:endParaRPr lang="en-US"/>
          </a:p>
        </p:txBody>
      </p:sp>
    </p:spTree>
    <p:extLst>
      <p:ext uri="{BB962C8B-B14F-4D97-AF65-F5344CB8AC3E}">
        <p14:creationId xmlns:p14="http://schemas.microsoft.com/office/powerpoint/2010/main" val="11046760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79F64092-E4E7-4FC5-BE4B-CC10ABDD6DC7}" type="datetimeFigureOut">
              <a:rPr lang="en-US" smtClean="0"/>
              <a:t>03/03/2026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A0D990A-F9A7-41E2-B7A3-ABF799DA2EC8}" type="slidenum">
              <a:rPr lang="en-US" smtClean="0"/>
              <a:t>‹#›</a:t>
            </a:fld>
            <a:endParaRPr lang="en-US"/>
          </a:p>
        </p:txBody>
      </p:sp>
    </p:spTree>
    <p:extLst>
      <p:ext uri="{BB962C8B-B14F-4D97-AF65-F5344CB8AC3E}">
        <p14:creationId xmlns:p14="http://schemas.microsoft.com/office/powerpoint/2010/main" val="392484224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79F64092-E4E7-4FC5-BE4B-CC10ABDD6DC7}" type="datetimeFigureOut">
              <a:rPr lang="en-US" smtClean="0"/>
              <a:t>03/03/2026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A0D990A-F9A7-41E2-B7A3-ABF799DA2EC8}" type="slidenum">
              <a:rPr lang="en-US" smtClean="0"/>
              <a:t>‹#›</a:t>
            </a:fld>
            <a:endParaRPr lang="en-US"/>
          </a:p>
        </p:txBody>
      </p:sp>
    </p:spTree>
    <p:extLst>
      <p:ext uri="{BB962C8B-B14F-4D97-AF65-F5344CB8AC3E}">
        <p14:creationId xmlns:p14="http://schemas.microsoft.com/office/powerpoint/2010/main" val="38011963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9F64092-E4E7-4FC5-BE4B-CC10ABDD6DC7}" type="datetimeFigureOut">
              <a:rPr lang="en-US" smtClean="0"/>
              <a:t>03/03/2026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A0D990A-F9A7-41E2-B7A3-ABF799DA2EC8}" type="slidenum">
              <a:rPr lang="en-US" smtClean="0"/>
              <a:t>‹#›</a:t>
            </a:fld>
            <a:endParaRPr lang="en-US"/>
          </a:p>
        </p:txBody>
      </p:sp>
    </p:spTree>
    <p:extLst>
      <p:ext uri="{BB962C8B-B14F-4D97-AF65-F5344CB8AC3E}">
        <p14:creationId xmlns:p14="http://schemas.microsoft.com/office/powerpoint/2010/main" val="5036831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79F64092-E4E7-4FC5-BE4B-CC10ABDD6DC7}" type="datetimeFigureOut">
              <a:rPr lang="en-US" smtClean="0"/>
              <a:t>03/03/2026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A0D990A-F9A7-41E2-B7A3-ABF799DA2EC8}" type="slidenum">
              <a:rPr lang="en-US" smtClean="0"/>
              <a:t>‹#›</a:t>
            </a:fld>
            <a:endParaRPr lang="en-US"/>
          </a:p>
        </p:txBody>
      </p:sp>
    </p:spTree>
    <p:extLst>
      <p:ext uri="{BB962C8B-B14F-4D97-AF65-F5344CB8AC3E}">
        <p14:creationId xmlns:p14="http://schemas.microsoft.com/office/powerpoint/2010/main" val="4469864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79F64092-E4E7-4FC5-BE4B-CC10ABDD6DC7}" type="datetimeFigureOut">
              <a:rPr lang="en-US" smtClean="0"/>
              <a:t>03/03/2026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A0D990A-F9A7-41E2-B7A3-ABF799DA2EC8}" type="slidenum">
              <a:rPr lang="en-US" smtClean="0"/>
              <a:t>‹#›</a:t>
            </a:fld>
            <a:endParaRPr lang="en-US"/>
          </a:p>
        </p:txBody>
      </p:sp>
    </p:spTree>
    <p:extLst>
      <p:ext uri="{BB962C8B-B14F-4D97-AF65-F5344CB8AC3E}">
        <p14:creationId xmlns:p14="http://schemas.microsoft.com/office/powerpoint/2010/main" val="70878217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9F64092-E4E7-4FC5-BE4B-CC10ABDD6DC7}" type="datetimeFigureOut">
              <a:rPr lang="en-US" smtClean="0"/>
              <a:t>03/03/2026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A0D990A-F9A7-41E2-B7A3-ABF799DA2EC8}" type="slidenum">
              <a:rPr lang="en-US" smtClean="0"/>
              <a:t>‹#›</a:t>
            </a:fld>
            <a:endParaRPr lang="en-US"/>
          </a:p>
        </p:txBody>
      </p:sp>
    </p:spTree>
    <p:extLst>
      <p:ext uri="{BB962C8B-B14F-4D97-AF65-F5344CB8AC3E}">
        <p14:creationId xmlns:p14="http://schemas.microsoft.com/office/powerpoint/2010/main" val="128447384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8.gi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10161"/>
            <a:ext cx="12192000" cy="6868161"/>
          </a:xfrm>
          <a:prstGeom prst="rect">
            <a:avLst/>
          </a:prstGeom>
        </p:spPr>
      </p:pic>
      <p:sp>
        <p:nvSpPr>
          <p:cNvPr id="7" name="Rectangle 6"/>
          <p:cNvSpPr/>
          <p:nvPr/>
        </p:nvSpPr>
        <p:spPr>
          <a:xfrm>
            <a:off x="3685673" y="222069"/>
            <a:ext cx="6096000" cy="707886"/>
          </a:xfrm>
          <a:prstGeom prst="rect">
            <a:avLst/>
          </a:prstGeom>
        </p:spPr>
        <p:txBody>
          <a:bodyPr>
            <a:spAutoFit/>
          </a:bodyPr>
          <a:lstStyle/>
          <a:p>
            <a:pPr algn="ctr"/>
            <a:endParaRPr lang="vi-VN" sz="2000" b="1" dirty="0">
              <a:solidFill>
                <a:srgbClr val="0070C0"/>
              </a:solidFill>
              <a:latin typeface="Times New Roman" panose="02020603050405020304" pitchFamily="18" charset="0"/>
              <a:cs typeface="Times New Roman" panose="02020603050405020304" pitchFamily="18" charset="0"/>
            </a:endParaRPr>
          </a:p>
          <a:p>
            <a:pPr algn="ctr"/>
            <a:r>
              <a:rPr lang="vi-VN" sz="2000" b="1" dirty="0">
                <a:solidFill>
                  <a:srgbClr val="0070C0"/>
                </a:solidFill>
                <a:latin typeface="Times New Roman" panose="02020603050405020304" pitchFamily="18" charset="0"/>
                <a:cs typeface="Times New Roman" panose="02020603050405020304" pitchFamily="18" charset="0"/>
              </a:rPr>
              <a:t>TRƯỜNG MẦM NON BẮC BIÊN</a:t>
            </a:r>
            <a:endParaRPr lang="en-US" sz="2000" b="1" dirty="0">
              <a:solidFill>
                <a:srgbClr val="0070C0"/>
              </a:solidFill>
              <a:latin typeface="Times New Roman" panose="02020603050405020304" pitchFamily="18" charset="0"/>
              <a:cs typeface="Times New Roman" panose="02020603050405020304" pitchFamily="18" charset="0"/>
            </a:endParaRPr>
          </a:p>
        </p:txBody>
      </p:sp>
      <p:sp>
        <p:nvSpPr>
          <p:cNvPr id="10" name="TextBox 9"/>
          <p:cNvSpPr txBox="1"/>
          <p:nvPr/>
        </p:nvSpPr>
        <p:spPr>
          <a:xfrm>
            <a:off x="4241989" y="3109147"/>
            <a:ext cx="5727032" cy="1569660"/>
          </a:xfrm>
          <a:prstGeom prst="rect">
            <a:avLst/>
          </a:prstGeom>
          <a:noFill/>
        </p:spPr>
        <p:txBody>
          <a:bodyPr wrap="square" rtlCol="0">
            <a:spAutoFit/>
          </a:bodyPr>
          <a:lstStyle/>
          <a:p>
            <a:r>
              <a:rPr lang="en-US" sz="2400" b="1" dirty="0" err="1">
                <a:solidFill>
                  <a:srgbClr val="7030A0"/>
                </a:solidFill>
                <a:latin typeface="Times New Roman" panose="02020603050405020304" pitchFamily="18" charset="0"/>
                <a:cs typeface="Times New Roman" panose="02020603050405020304" pitchFamily="18" charset="0"/>
              </a:rPr>
              <a:t>LĨNH</a:t>
            </a:r>
            <a:r>
              <a:rPr lang="en-US" sz="2400" b="1" dirty="0">
                <a:solidFill>
                  <a:srgbClr val="7030A0"/>
                </a:solidFill>
                <a:latin typeface="Times New Roman" panose="02020603050405020304" pitchFamily="18" charset="0"/>
                <a:cs typeface="Times New Roman" panose="02020603050405020304" pitchFamily="18" charset="0"/>
              </a:rPr>
              <a:t> </a:t>
            </a:r>
            <a:r>
              <a:rPr lang="en-US" sz="2400" b="1" dirty="0" err="1">
                <a:solidFill>
                  <a:srgbClr val="7030A0"/>
                </a:solidFill>
                <a:latin typeface="Times New Roman" panose="02020603050405020304" pitchFamily="18" charset="0"/>
                <a:cs typeface="Times New Roman" panose="02020603050405020304" pitchFamily="18" charset="0"/>
              </a:rPr>
              <a:t>VỰC</a:t>
            </a:r>
            <a:r>
              <a:rPr lang="en-US" sz="2400" b="1" dirty="0">
                <a:solidFill>
                  <a:srgbClr val="7030A0"/>
                </a:solidFill>
                <a:latin typeface="Times New Roman" panose="02020603050405020304" pitchFamily="18" charset="0"/>
                <a:cs typeface="Times New Roman" panose="02020603050405020304" pitchFamily="18" charset="0"/>
              </a:rPr>
              <a:t> </a:t>
            </a:r>
            <a:r>
              <a:rPr lang="vi-VN" sz="2400" b="1" dirty="0">
                <a:solidFill>
                  <a:srgbClr val="7030A0"/>
                </a:solidFill>
                <a:latin typeface="Times New Roman" panose="02020603050405020304" pitchFamily="18" charset="0"/>
                <a:cs typeface="Times New Roman" panose="02020603050405020304" pitchFamily="18" charset="0"/>
              </a:rPr>
              <a:t>PHÁT TRIỂN NGÔN NGỮ</a:t>
            </a:r>
          </a:p>
          <a:p>
            <a:r>
              <a:rPr lang="vi-VN" sz="2400" b="1" dirty="0">
                <a:solidFill>
                  <a:srgbClr val="7030A0"/>
                </a:solidFill>
                <a:latin typeface="Times New Roman" panose="02020603050405020304" pitchFamily="18" charset="0"/>
                <a:cs typeface="Times New Roman" panose="02020603050405020304" pitchFamily="18" charset="0"/>
              </a:rPr>
              <a:t>ĐỀ TÀI: THƠ </a:t>
            </a:r>
            <a:r>
              <a:rPr lang="vi-VN" sz="2400" b="1" dirty="0" smtClean="0">
                <a:solidFill>
                  <a:srgbClr val="7030A0"/>
                </a:solidFill>
                <a:latin typeface="Times New Roman" panose="02020603050405020304" pitchFamily="18" charset="0"/>
                <a:cs typeface="Times New Roman" panose="02020603050405020304" pitchFamily="18" charset="0"/>
              </a:rPr>
              <a:t>“</a:t>
            </a:r>
            <a:r>
              <a:rPr lang="en-US" sz="2400" b="1" dirty="0" err="1" smtClean="0">
                <a:solidFill>
                  <a:srgbClr val="7030A0"/>
                </a:solidFill>
                <a:latin typeface="Times New Roman" panose="02020603050405020304" pitchFamily="18" charset="0"/>
                <a:cs typeface="Times New Roman" panose="02020603050405020304" pitchFamily="18" charset="0"/>
              </a:rPr>
              <a:t>Đèn</a:t>
            </a:r>
            <a:r>
              <a:rPr lang="en-US" sz="2400" b="1" dirty="0" smtClean="0">
                <a:solidFill>
                  <a:srgbClr val="7030A0"/>
                </a:solidFill>
                <a:latin typeface="Times New Roman" panose="02020603050405020304" pitchFamily="18" charset="0"/>
                <a:cs typeface="Times New Roman" panose="02020603050405020304" pitchFamily="18" charset="0"/>
              </a:rPr>
              <a:t> </a:t>
            </a:r>
            <a:r>
              <a:rPr lang="en-US" sz="2400" b="1" dirty="0" err="1" smtClean="0">
                <a:solidFill>
                  <a:srgbClr val="7030A0"/>
                </a:solidFill>
                <a:latin typeface="Times New Roman" panose="02020603050405020304" pitchFamily="18" charset="0"/>
                <a:cs typeface="Times New Roman" panose="02020603050405020304" pitchFamily="18" charset="0"/>
              </a:rPr>
              <a:t>giao</a:t>
            </a:r>
            <a:r>
              <a:rPr lang="en-US" sz="2400" b="1" dirty="0" smtClean="0">
                <a:solidFill>
                  <a:srgbClr val="7030A0"/>
                </a:solidFill>
                <a:latin typeface="Times New Roman" panose="02020603050405020304" pitchFamily="18" charset="0"/>
                <a:cs typeface="Times New Roman" panose="02020603050405020304" pitchFamily="18" charset="0"/>
              </a:rPr>
              <a:t> </a:t>
            </a:r>
            <a:r>
              <a:rPr lang="en-US" sz="2400" b="1" dirty="0" err="1" smtClean="0">
                <a:solidFill>
                  <a:srgbClr val="7030A0"/>
                </a:solidFill>
                <a:latin typeface="Times New Roman" panose="02020603050405020304" pitchFamily="18" charset="0"/>
                <a:cs typeface="Times New Roman" panose="02020603050405020304" pitchFamily="18" charset="0"/>
              </a:rPr>
              <a:t>thông</a:t>
            </a:r>
            <a:r>
              <a:rPr lang="vi-VN" sz="2400" b="1" dirty="0" smtClean="0">
                <a:solidFill>
                  <a:srgbClr val="7030A0"/>
                </a:solidFill>
                <a:latin typeface="Times New Roman" panose="02020603050405020304" pitchFamily="18" charset="0"/>
                <a:cs typeface="Times New Roman" panose="02020603050405020304" pitchFamily="18" charset="0"/>
              </a:rPr>
              <a:t>”</a:t>
            </a:r>
            <a:endParaRPr lang="vi-VN" sz="2400" b="1" dirty="0">
              <a:solidFill>
                <a:srgbClr val="7030A0"/>
              </a:solidFill>
              <a:latin typeface="Times New Roman" panose="02020603050405020304" pitchFamily="18" charset="0"/>
              <a:cs typeface="Times New Roman" panose="02020603050405020304" pitchFamily="18" charset="0"/>
            </a:endParaRPr>
          </a:p>
          <a:p>
            <a:r>
              <a:rPr lang="vi-VN" sz="2400" b="1" dirty="0">
                <a:solidFill>
                  <a:srgbClr val="7030A0"/>
                </a:solidFill>
                <a:latin typeface="Times New Roman" panose="02020603050405020304" pitchFamily="18" charset="0"/>
                <a:cs typeface="Times New Roman" panose="02020603050405020304" pitchFamily="18" charset="0"/>
              </a:rPr>
              <a:t>Lứa tuổi: </a:t>
            </a:r>
            <a:r>
              <a:rPr lang="en-US" sz="2400" b="1" dirty="0" err="1">
                <a:solidFill>
                  <a:srgbClr val="7030A0"/>
                </a:solidFill>
                <a:latin typeface="Times New Roman" panose="02020603050405020304" pitchFamily="18" charset="0"/>
                <a:cs typeface="Times New Roman" panose="02020603050405020304" pitchFamily="18" charset="0"/>
              </a:rPr>
              <a:t>Mẫu</a:t>
            </a:r>
            <a:r>
              <a:rPr lang="en-US" sz="2400" b="1" dirty="0">
                <a:solidFill>
                  <a:srgbClr val="7030A0"/>
                </a:solidFill>
                <a:latin typeface="Times New Roman" panose="02020603050405020304" pitchFamily="18" charset="0"/>
                <a:cs typeface="Times New Roman" panose="02020603050405020304" pitchFamily="18" charset="0"/>
              </a:rPr>
              <a:t> </a:t>
            </a:r>
            <a:r>
              <a:rPr lang="en-US" sz="2400" b="1" dirty="0" err="1">
                <a:solidFill>
                  <a:srgbClr val="7030A0"/>
                </a:solidFill>
                <a:latin typeface="Times New Roman" panose="02020603050405020304" pitchFamily="18" charset="0"/>
                <a:cs typeface="Times New Roman" panose="02020603050405020304" pitchFamily="18" charset="0"/>
              </a:rPr>
              <a:t>giáo</a:t>
            </a:r>
            <a:r>
              <a:rPr lang="en-US" sz="2400" b="1" dirty="0">
                <a:solidFill>
                  <a:srgbClr val="7030A0"/>
                </a:solidFill>
                <a:latin typeface="Times New Roman" panose="02020603050405020304" pitchFamily="18" charset="0"/>
                <a:cs typeface="Times New Roman" panose="02020603050405020304" pitchFamily="18" charset="0"/>
              </a:rPr>
              <a:t> </a:t>
            </a:r>
            <a:r>
              <a:rPr lang="en-US" sz="2400" b="1" dirty="0" err="1" smtClean="0">
                <a:solidFill>
                  <a:srgbClr val="7030A0"/>
                </a:solidFill>
                <a:latin typeface="Times New Roman" panose="02020603050405020304" pitchFamily="18" charset="0"/>
                <a:cs typeface="Times New Roman" panose="02020603050405020304" pitchFamily="18" charset="0"/>
              </a:rPr>
              <a:t>bé</a:t>
            </a:r>
            <a:endParaRPr lang="en-US" sz="2400" b="1" dirty="0" smtClean="0">
              <a:solidFill>
                <a:srgbClr val="7030A0"/>
              </a:solidFill>
              <a:latin typeface="Times New Roman" panose="02020603050405020304" pitchFamily="18" charset="0"/>
              <a:cs typeface="Times New Roman" panose="02020603050405020304" pitchFamily="18" charset="0"/>
            </a:endParaRPr>
          </a:p>
          <a:p>
            <a:r>
              <a:rPr lang="en-US" sz="2400" b="1" dirty="0" err="1" smtClean="0">
                <a:solidFill>
                  <a:srgbClr val="7030A0"/>
                </a:solidFill>
                <a:latin typeface="Times New Roman" panose="02020603050405020304" pitchFamily="18" charset="0"/>
                <a:cs typeface="Times New Roman" panose="02020603050405020304" pitchFamily="18" charset="0"/>
              </a:rPr>
              <a:t>Giáo</a:t>
            </a:r>
            <a:r>
              <a:rPr lang="en-US" sz="2400" b="1" dirty="0" smtClean="0">
                <a:solidFill>
                  <a:srgbClr val="7030A0"/>
                </a:solidFill>
                <a:latin typeface="Times New Roman" panose="02020603050405020304" pitchFamily="18" charset="0"/>
                <a:cs typeface="Times New Roman" panose="02020603050405020304" pitchFamily="18" charset="0"/>
              </a:rPr>
              <a:t> </a:t>
            </a:r>
            <a:r>
              <a:rPr lang="en-US" sz="2400" b="1" dirty="0" err="1" smtClean="0">
                <a:solidFill>
                  <a:srgbClr val="7030A0"/>
                </a:solidFill>
                <a:latin typeface="Times New Roman" panose="02020603050405020304" pitchFamily="18" charset="0"/>
                <a:cs typeface="Times New Roman" panose="02020603050405020304" pitchFamily="18" charset="0"/>
              </a:rPr>
              <a:t>viên</a:t>
            </a:r>
            <a:r>
              <a:rPr lang="en-US" sz="2400" b="1" dirty="0" smtClean="0">
                <a:solidFill>
                  <a:srgbClr val="7030A0"/>
                </a:solidFill>
                <a:latin typeface="Times New Roman" panose="02020603050405020304" pitchFamily="18" charset="0"/>
                <a:cs typeface="Times New Roman" panose="02020603050405020304" pitchFamily="18" charset="0"/>
              </a:rPr>
              <a:t>: </a:t>
            </a:r>
            <a:r>
              <a:rPr lang="en-US" sz="2400" b="1" dirty="0" err="1" smtClean="0">
                <a:solidFill>
                  <a:srgbClr val="7030A0"/>
                </a:solidFill>
                <a:latin typeface="Times New Roman" panose="02020603050405020304" pitchFamily="18" charset="0"/>
                <a:cs typeface="Times New Roman" panose="02020603050405020304" pitchFamily="18" charset="0"/>
              </a:rPr>
              <a:t>Lương</a:t>
            </a:r>
            <a:r>
              <a:rPr lang="en-US" sz="2400" b="1" dirty="0" smtClean="0">
                <a:solidFill>
                  <a:srgbClr val="7030A0"/>
                </a:solidFill>
                <a:latin typeface="Times New Roman" panose="02020603050405020304" pitchFamily="18" charset="0"/>
                <a:cs typeface="Times New Roman" panose="02020603050405020304" pitchFamily="18" charset="0"/>
              </a:rPr>
              <a:t> </a:t>
            </a:r>
            <a:r>
              <a:rPr lang="en-US" sz="2400" b="1" dirty="0" err="1" smtClean="0">
                <a:solidFill>
                  <a:srgbClr val="7030A0"/>
                </a:solidFill>
                <a:latin typeface="Times New Roman" panose="02020603050405020304" pitchFamily="18" charset="0"/>
                <a:cs typeface="Times New Roman" panose="02020603050405020304" pitchFamily="18" charset="0"/>
              </a:rPr>
              <a:t>Vân</a:t>
            </a:r>
            <a:r>
              <a:rPr lang="en-US" sz="2400" b="1" dirty="0" smtClean="0">
                <a:solidFill>
                  <a:srgbClr val="7030A0"/>
                </a:solidFill>
                <a:latin typeface="Times New Roman" panose="02020603050405020304" pitchFamily="18" charset="0"/>
                <a:cs typeface="Times New Roman" panose="02020603050405020304" pitchFamily="18" charset="0"/>
              </a:rPr>
              <a:t> </a:t>
            </a:r>
            <a:r>
              <a:rPr lang="en-US" sz="2400" b="1" dirty="0" err="1" smtClean="0">
                <a:solidFill>
                  <a:srgbClr val="7030A0"/>
                </a:solidFill>
                <a:latin typeface="Times New Roman" panose="02020603050405020304" pitchFamily="18" charset="0"/>
                <a:cs typeface="Times New Roman" panose="02020603050405020304" pitchFamily="18" charset="0"/>
              </a:rPr>
              <a:t>Anh</a:t>
            </a:r>
            <a:endParaRPr lang="en-US" sz="2400" b="1" dirty="0">
              <a:solidFill>
                <a:srgbClr val="7030A0"/>
              </a:solidFill>
              <a:latin typeface="Times New Roman" panose="02020603050405020304" pitchFamily="18" charset="0"/>
              <a:cs typeface="Times New Roman" panose="02020603050405020304" pitchFamily="18" charset="0"/>
            </a:endParaRPr>
          </a:p>
        </p:txBody>
      </p:sp>
      <p:pic>
        <p:nvPicPr>
          <p:cNvPr id="2" name="Picture 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833424" y="929955"/>
            <a:ext cx="1800498" cy="1800498"/>
          </a:xfrm>
          <a:prstGeom prst="rect">
            <a:avLst/>
          </a:prstGeom>
        </p:spPr>
      </p:pic>
    </p:spTree>
    <p:extLst>
      <p:ext uri="{BB962C8B-B14F-4D97-AF65-F5344CB8AC3E}">
        <p14:creationId xmlns:p14="http://schemas.microsoft.com/office/powerpoint/2010/main" val="106111418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39189"/>
            <a:ext cx="12318273" cy="6922808"/>
          </a:xfrm>
          <a:prstGeom prst="rect">
            <a:avLst/>
          </a:prstGeom>
        </p:spPr>
      </p:pic>
      <p:sp>
        <p:nvSpPr>
          <p:cNvPr id="5" name="TextBox 4"/>
          <p:cNvSpPr txBox="1"/>
          <p:nvPr/>
        </p:nvSpPr>
        <p:spPr>
          <a:xfrm>
            <a:off x="718457" y="209006"/>
            <a:ext cx="7027817" cy="1015663"/>
          </a:xfrm>
          <a:prstGeom prst="rect">
            <a:avLst/>
          </a:prstGeom>
          <a:noFill/>
        </p:spPr>
        <p:txBody>
          <a:bodyPr wrap="square" rtlCol="0">
            <a:spAutoFit/>
          </a:bodyPr>
          <a:lstStyle/>
          <a:p>
            <a:r>
              <a:rPr lang="en-US" sz="2000" b="1" dirty="0" smtClean="0">
                <a:latin typeface="+mj-lt"/>
              </a:rPr>
              <a:t>* </a:t>
            </a:r>
            <a:r>
              <a:rPr lang="vi-VN" sz="2000" b="1" dirty="0" smtClean="0">
                <a:latin typeface="+mj-lt"/>
              </a:rPr>
              <a:t>Ổn </a:t>
            </a:r>
            <a:r>
              <a:rPr lang="vi-VN" sz="2000" b="1" dirty="0">
                <a:latin typeface="+mj-lt"/>
              </a:rPr>
              <a:t>định, gây hứng </a:t>
            </a:r>
            <a:r>
              <a:rPr lang="vi-VN" sz="2000" b="1" dirty="0" smtClean="0">
                <a:latin typeface="+mj-lt"/>
              </a:rPr>
              <a:t>thú</a:t>
            </a:r>
            <a:endParaRPr lang="en-US" sz="2000" b="1" dirty="0" smtClean="0">
              <a:latin typeface="+mj-lt"/>
            </a:endParaRPr>
          </a:p>
          <a:p>
            <a:r>
              <a:rPr lang="en-US" dirty="0"/>
              <a:t> </a:t>
            </a:r>
            <a:r>
              <a:rPr lang="vi-VN" dirty="0" smtClean="0"/>
              <a:t>- </a:t>
            </a:r>
            <a:r>
              <a:rPr lang="en-US" sz="2000" dirty="0" err="1" smtClean="0">
                <a:latin typeface="Times New Roman" panose="02020603050405020304" pitchFamily="18" charset="0"/>
                <a:cs typeface="Times New Roman" panose="02020603050405020304" pitchFamily="18" charset="0"/>
              </a:rPr>
              <a:t>Cô</a:t>
            </a:r>
            <a:r>
              <a:rPr lang="en-US" sz="2000" dirty="0" smtClean="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cho</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trẻ</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hát</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bài</a:t>
            </a:r>
            <a:r>
              <a:rPr lang="en-US" sz="2000" dirty="0">
                <a:latin typeface="Times New Roman" panose="02020603050405020304" pitchFamily="18" charset="0"/>
                <a:cs typeface="Times New Roman" panose="02020603050405020304" pitchFamily="18" charset="0"/>
              </a:rPr>
              <a:t>: </a:t>
            </a:r>
            <a:r>
              <a:rPr lang="en-US" sz="2000" dirty="0" smtClean="0">
                <a:latin typeface="Times New Roman" panose="02020603050405020304" pitchFamily="18" charset="0"/>
                <a:cs typeface="Times New Roman" panose="02020603050405020304" pitchFamily="18" charset="0"/>
              </a:rPr>
              <a:t>“</a:t>
            </a:r>
            <a:r>
              <a:rPr lang="en-US" sz="2000" dirty="0" err="1" smtClean="0">
                <a:latin typeface="Times New Roman" panose="02020603050405020304" pitchFamily="18" charset="0"/>
                <a:cs typeface="Times New Roman" panose="02020603050405020304" pitchFamily="18" charset="0"/>
              </a:rPr>
              <a:t>Em</a:t>
            </a:r>
            <a:r>
              <a:rPr lang="en-US" sz="2000" dirty="0" smtClean="0">
                <a:latin typeface="Times New Roman" panose="02020603050405020304" pitchFamily="18" charset="0"/>
                <a:cs typeface="Times New Roman" panose="02020603050405020304" pitchFamily="18" charset="0"/>
              </a:rPr>
              <a:t> qua </a:t>
            </a:r>
            <a:r>
              <a:rPr lang="en-US" sz="2000" dirty="0" err="1" smtClean="0">
                <a:latin typeface="Times New Roman" panose="02020603050405020304" pitchFamily="18" charset="0"/>
                <a:cs typeface="Times New Roman" panose="02020603050405020304" pitchFamily="18" charset="0"/>
              </a:rPr>
              <a:t>ngã</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tư</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đường</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phố</a:t>
            </a:r>
            <a:r>
              <a:rPr lang="en-US" sz="2000" dirty="0" smtClean="0">
                <a:latin typeface="Times New Roman" panose="02020603050405020304" pitchFamily="18" charset="0"/>
                <a:cs typeface="Times New Roman" panose="02020603050405020304" pitchFamily="18" charset="0"/>
              </a:rPr>
              <a:t>”</a:t>
            </a:r>
            <a:r>
              <a:rPr lang="en-US" sz="2000" dirty="0">
                <a:latin typeface="Times New Roman" panose="02020603050405020304" pitchFamily="18" charset="0"/>
                <a:cs typeface="Times New Roman" panose="02020603050405020304" pitchFamily="18" charset="0"/>
              </a:rPr>
              <a:t> </a:t>
            </a:r>
          </a:p>
          <a:p>
            <a:r>
              <a:rPr lang="en-US" sz="2000" dirty="0">
                <a:latin typeface="Times New Roman" panose="02020603050405020304" pitchFamily="18" charset="0"/>
                <a:cs typeface="Times New Roman" panose="02020603050405020304" pitchFamily="18" charset="0"/>
              </a:rPr>
              <a:t> - </a:t>
            </a:r>
            <a:r>
              <a:rPr lang="en-US" sz="2000" dirty="0" err="1">
                <a:latin typeface="Times New Roman" panose="02020603050405020304" pitchFamily="18" charset="0"/>
                <a:cs typeface="Times New Roman" panose="02020603050405020304" pitchFamily="18" charset="0"/>
              </a:rPr>
              <a:t>Trò</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chuyện</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về</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chủ</a:t>
            </a:r>
            <a:r>
              <a:rPr lang="en-US" sz="2000" dirty="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đề</a:t>
            </a:r>
            <a:r>
              <a:rPr lang="vi-VN" sz="2000" dirty="0" smtClean="0">
                <a:latin typeface="Times New Roman" panose="02020603050405020304" pitchFamily="18" charset="0"/>
                <a:cs typeface="Times New Roman" panose="02020603050405020304" pitchFamily="18" charset="0"/>
              </a:rPr>
              <a:t> dẫn dắt vào bài</a:t>
            </a:r>
            <a:endParaRPr lang="en-US"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1109814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083143" cy="6858000"/>
          </a:xfrm>
          <a:prstGeom prst="rect">
            <a:avLst/>
          </a:prstGeom>
        </p:spPr>
      </p:pic>
      <p:sp>
        <p:nvSpPr>
          <p:cNvPr id="7" name="Rectangle 1"/>
          <p:cNvSpPr>
            <a:spLocks noChangeArrowheads="1"/>
          </p:cNvSpPr>
          <p:nvPr/>
        </p:nvSpPr>
        <p:spPr bwMode="auto">
          <a:xfrm>
            <a:off x="3300201" y="2006877"/>
            <a:ext cx="7209184"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smtClean="0">
                <a:ln>
                  <a:noFill/>
                </a:ln>
                <a:solidFill>
                  <a:schemeClr val="tx1"/>
                </a:solidFill>
                <a:effectLst/>
                <a:latin typeface="Arial" panose="020B0604020202020204" pitchFamily="34" charset="0"/>
              </a:rPr>
              <a:t/>
            </a:r>
            <a:br>
              <a:rPr kumimoji="0" lang="en-US" altLang="en-US" sz="1800" b="0" i="0" u="none" strike="noStrike" cap="none" normalizeH="0" baseline="0" smtClean="0">
                <a:ln>
                  <a:noFill/>
                </a:ln>
                <a:solidFill>
                  <a:schemeClr val="tx1"/>
                </a:solidFill>
                <a:effectLst/>
                <a:latin typeface="Arial" panose="020B0604020202020204" pitchFamily="34" charset="0"/>
              </a:rPr>
            </a:br>
            <a:endParaRPr kumimoji="0" lang="en-US" altLang="en-US" sz="1800" b="0" i="0" u="none" strike="noStrike" cap="none" normalizeH="0" baseline="0" smtClean="0">
              <a:ln>
                <a:noFill/>
              </a:ln>
              <a:solidFill>
                <a:schemeClr val="tx1"/>
              </a:solidFill>
              <a:effectLst/>
              <a:latin typeface="Arial" panose="020B0604020202020204" pitchFamily="34" charset="0"/>
            </a:endParaRPr>
          </a:p>
        </p:txBody>
      </p:sp>
      <p:sp>
        <p:nvSpPr>
          <p:cNvPr id="8" name="TextBox 7"/>
          <p:cNvSpPr txBox="1"/>
          <p:nvPr/>
        </p:nvSpPr>
        <p:spPr>
          <a:xfrm>
            <a:off x="3702756" y="1803481"/>
            <a:ext cx="4500717" cy="3139321"/>
          </a:xfrm>
          <a:prstGeom prst="rect">
            <a:avLst/>
          </a:prstGeom>
          <a:noFill/>
        </p:spPr>
        <p:txBody>
          <a:bodyPr wrap="square" rtlCol="0">
            <a:spAutoFit/>
          </a:bodyPr>
          <a:lstStyle/>
          <a:p>
            <a:r>
              <a:rPr lang="vi-VN" b="1" dirty="0"/>
              <a:t>ĐÈN GIAO THÔNG</a:t>
            </a:r>
            <a:endParaRPr lang="vi-VN" dirty="0"/>
          </a:p>
          <a:p>
            <a:r>
              <a:rPr lang="vi-VN" dirty="0"/>
              <a:t>Đèn xanh, đèn đỏ, đèn vàng</a:t>
            </a:r>
            <a:br>
              <a:rPr lang="vi-VN" dirty="0"/>
            </a:br>
            <a:r>
              <a:rPr lang="vi-VN" dirty="0"/>
              <a:t>Ba đèn tín hiệu an toàn giao thông</a:t>
            </a:r>
            <a:br>
              <a:rPr lang="vi-VN" dirty="0"/>
            </a:br>
            <a:r>
              <a:rPr lang="vi-VN" dirty="0"/>
              <a:t>Đi đường bé nhớ nghe không!</a:t>
            </a:r>
            <a:br>
              <a:rPr lang="vi-VN" dirty="0"/>
            </a:br>
            <a:r>
              <a:rPr lang="vi-VN" dirty="0"/>
              <a:t>Đèn xanh tín hiệu đó thông đường rồi</a:t>
            </a:r>
            <a:br>
              <a:rPr lang="vi-VN" dirty="0"/>
            </a:br>
            <a:r>
              <a:rPr lang="vi-VN" dirty="0"/>
              <a:t>Đèn vàng đi chậm lại thôi,</a:t>
            </a:r>
            <a:br>
              <a:rPr lang="vi-VN" dirty="0"/>
            </a:br>
            <a:r>
              <a:rPr lang="vi-VN" dirty="0"/>
              <a:t>Đèn đỏ dừng lại, kẻo rồi đâm nhau</a:t>
            </a:r>
            <a:br>
              <a:rPr lang="vi-VN" dirty="0"/>
            </a:br>
            <a:r>
              <a:rPr lang="vi-VN" dirty="0"/>
              <a:t>Bé ngoan, bé nhớ làu làu</a:t>
            </a:r>
            <a:br>
              <a:rPr lang="vi-VN" dirty="0"/>
            </a:br>
            <a:r>
              <a:rPr lang="vi-VN" dirty="0"/>
              <a:t>Xanh: đi, đỏ: phải dừng mau đúng </a:t>
            </a:r>
            <a:r>
              <a:rPr lang="vi-VN" dirty="0" smtClean="0"/>
              <a:t>rồi</a:t>
            </a:r>
            <a:endParaRPr lang="en-US" dirty="0" smtClean="0"/>
          </a:p>
          <a:p>
            <a:endParaRPr lang="en-US" dirty="0"/>
          </a:p>
          <a:p>
            <a:pPr algn="r"/>
            <a:r>
              <a:rPr lang="en-US" dirty="0" err="1" smtClean="0"/>
              <a:t>Tác</a:t>
            </a:r>
            <a:r>
              <a:rPr lang="en-US" dirty="0" smtClean="0"/>
              <a:t> </a:t>
            </a:r>
            <a:r>
              <a:rPr lang="en-US" dirty="0" err="1" smtClean="0"/>
              <a:t>giả</a:t>
            </a:r>
            <a:r>
              <a:rPr lang="en-US" dirty="0" smtClean="0"/>
              <a:t>: </a:t>
            </a:r>
            <a:r>
              <a:rPr lang="en-US" dirty="0" err="1" smtClean="0"/>
              <a:t>Mỹ</a:t>
            </a:r>
            <a:r>
              <a:rPr lang="en-US" dirty="0" smtClean="0"/>
              <a:t> </a:t>
            </a:r>
            <a:r>
              <a:rPr lang="en-US" dirty="0" err="1" smtClean="0"/>
              <a:t>Trang</a:t>
            </a:r>
            <a:endParaRPr lang="vi-VN" dirty="0"/>
          </a:p>
        </p:txBody>
      </p:sp>
      <p:sp>
        <p:nvSpPr>
          <p:cNvPr id="9" name="TextBox 8"/>
          <p:cNvSpPr txBox="1"/>
          <p:nvPr/>
        </p:nvSpPr>
        <p:spPr>
          <a:xfrm>
            <a:off x="2769326" y="472052"/>
            <a:ext cx="2560320" cy="738664"/>
          </a:xfrm>
          <a:prstGeom prst="rect">
            <a:avLst/>
          </a:prstGeom>
          <a:noFill/>
        </p:spPr>
        <p:txBody>
          <a:bodyPr wrap="square" rtlCol="0">
            <a:spAutoFit/>
          </a:bodyPr>
          <a:lstStyle/>
          <a:p>
            <a:r>
              <a:rPr lang="vi-VN" sz="2400" b="1" dirty="0">
                <a:latin typeface="Times New Roman" panose="02020603050405020304" pitchFamily="18" charset="0"/>
                <a:cs typeface="Times New Roman" panose="02020603050405020304" pitchFamily="18" charset="0"/>
              </a:rPr>
              <a:t>Cô đọc lần 1: </a:t>
            </a:r>
            <a:endParaRPr lang="en-US" sz="2400" b="1" dirty="0">
              <a:latin typeface="Times New Roman" panose="02020603050405020304" pitchFamily="18" charset="0"/>
              <a:cs typeface="Times New Roman" panose="02020603050405020304" pitchFamily="18" charset="0"/>
            </a:endParaRPr>
          </a:p>
          <a:p>
            <a:endParaRPr lang="en-US" dirty="0"/>
          </a:p>
        </p:txBody>
      </p:sp>
    </p:spTree>
    <p:extLst>
      <p:ext uri="{BB962C8B-B14F-4D97-AF65-F5344CB8AC3E}">
        <p14:creationId xmlns:p14="http://schemas.microsoft.com/office/powerpoint/2010/main" val="271470072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p:cNvSpPr txBox="1"/>
          <p:nvPr/>
        </p:nvSpPr>
        <p:spPr>
          <a:xfrm>
            <a:off x="601579" y="144379"/>
            <a:ext cx="3212432" cy="400110"/>
          </a:xfrm>
          <a:prstGeom prst="rect">
            <a:avLst/>
          </a:prstGeom>
          <a:noFill/>
        </p:spPr>
        <p:txBody>
          <a:bodyPr wrap="square" rtlCol="0">
            <a:spAutoFit/>
          </a:bodyPr>
          <a:lstStyle/>
          <a:p>
            <a:r>
              <a:rPr lang="vi-VN" sz="2000" b="1" dirty="0" smtClean="0">
                <a:latin typeface="+mj-lt"/>
              </a:rPr>
              <a:t>Cô đọc thơ lần 2:</a:t>
            </a:r>
            <a:endParaRPr lang="en-US" sz="2000" b="1" dirty="0">
              <a:latin typeface="+mj-lt"/>
            </a:endParaRPr>
          </a:p>
        </p:txBody>
      </p:sp>
      <p:sp>
        <p:nvSpPr>
          <p:cNvPr id="11" name="Rectangle 10"/>
          <p:cNvSpPr/>
          <p:nvPr/>
        </p:nvSpPr>
        <p:spPr>
          <a:xfrm>
            <a:off x="0" y="1004712"/>
            <a:ext cx="4294456" cy="585328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vi-VN" sz="2000" b="1" dirty="0"/>
              <a:t>ĐÈN GIAO </a:t>
            </a:r>
            <a:r>
              <a:rPr lang="vi-VN" sz="2000" b="1" dirty="0" smtClean="0"/>
              <a:t>THÔNG</a:t>
            </a:r>
            <a:endParaRPr lang="en-US" sz="2000" b="1" dirty="0" smtClean="0"/>
          </a:p>
          <a:p>
            <a:endParaRPr lang="vi-VN" sz="2000" dirty="0"/>
          </a:p>
          <a:p>
            <a:r>
              <a:rPr lang="vi-VN" sz="2000" dirty="0"/>
              <a:t>Đèn xanh, đèn đỏ, đèn vàng</a:t>
            </a:r>
            <a:br>
              <a:rPr lang="vi-VN" sz="2000" dirty="0"/>
            </a:br>
            <a:r>
              <a:rPr lang="vi-VN" sz="2000" dirty="0"/>
              <a:t>Ba đèn tín hiệu an toàn giao thông</a:t>
            </a:r>
            <a:br>
              <a:rPr lang="vi-VN" sz="2000" dirty="0"/>
            </a:br>
            <a:r>
              <a:rPr lang="vi-VN" sz="2000" dirty="0"/>
              <a:t>Đi đường bé nhớ nghe không!</a:t>
            </a:r>
            <a:br>
              <a:rPr lang="vi-VN" sz="2000" dirty="0"/>
            </a:br>
            <a:r>
              <a:rPr lang="vi-VN" sz="2000" dirty="0"/>
              <a:t>Đèn xanh tín hiệu đó thông đường rồi</a:t>
            </a:r>
            <a:br>
              <a:rPr lang="vi-VN" sz="2000" dirty="0"/>
            </a:br>
            <a:r>
              <a:rPr lang="vi-VN" sz="2000" dirty="0"/>
              <a:t>Đèn vàng đi chậm lại thôi,</a:t>
            </a:r>
            <a:br>
              <a:rPr lang="vi-VN" sz="2000" dirty="0"/>
            </a:br>
            <a:r>
              <a:rPr lang="vi-VN" sz="2000" dirty="0"/>
              <a:t>Đèn đỏ dừng lại, kẻo rồi đâm nhau</a:t>
            </a:r>
            <a:br>
              <a:rPr lang="vi-VN" sz="2000" dirty="0"/>
            </a:br>
            <a:r>
              <a:rPr lang="vi-VN" sz="2000" dirty="0"/>
              <a:t>Bé ngoan, bé nhớ làu làu</a:t>
            </a:r>
            <a:br>
              <a:rPr lang="vi-VN" sz="2000" dirty="0"/>
            </a:br>
            <a:r>
              <a:rPr lang="vi-VN" sz="2000" dirty="0"/>
              <a:t>Xanh: đi, đỏ: phải dừng mau đúng rồi</a:t>
            </a:r>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314068" y="1004712"/>
            <a:ext cx="5263620" cy="5853288"/>
          </a:xfrm>
          <a:prstGeom prst="rect">
            <a:avLst/>
          </a:prstGeom>
        </p:spPr>
      </p:pic>
    </p:spTree>
    <p:extLst>
      <p:ext uri="{BB962C8B-B14F-4D97-AF65-F5344CB8AC3E}">
        <p14:creationId xmlns:p14="http://schemas.microsoft.com/office/powerpoint/2010/main" val="168880818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39189"/>
            <a:ext cx="12318273" cy="6922808"/>
          </a:xfrm>
          <a:prstGeom prst="rect">
            <a:avLst/>
          </a:prstGeom>
        </p:spPr>
      </p:pic>
      <p:sp>
        <p:nvSpPr>
          <p:cNvPr id="5" name="TextBox 4"/>
          <p:cNvSpPr txBox="1"/>
          <p:nvPr/>
        </p:nvSpPr>
        <p:spPr>
          <a:xfrm>
            <a:off x="4519749" y="0"/>
            <a:ext cx="7027817" cy="6340197"/>
          </a:xfrm>
          <a:prstGeom prst="rect">
            <a:avLst/>
          </a:prstGeom>
          <a:noFill/>
        </p:spPr>
        <p:txBody>
          <a:bodyPr wrap="square" rtlCol="0">
            <a:spAutoFit/>
          </a:bodyPr>
          <a:lstStyle/>
          <a:p>
            <a:r>
              <a:rPr lang="vi-VN" sz="1400" b="1" dirty="0"/>
              <a:t>Đàm thoại:</a:t>
            </a:r>
          </a:p>
          <a:p>
            <a:r>
              <a:rPr lang="vi-VN" sz="1400" dirty="0"/>
              <a:t>- Cô vừa đọc bài thơ gì?</a:t>
            </a:r>
          </a:p>
          <a:p>
            <a:r>
              <a:rPr lang="vi-VN" sz="1400" dirty="0"/>
              <a:t> - Do ai sáng tác?</a:t>
            </a:r>
          </a:p>
          <a:p>
            <a:r>
              <a:rPr lang="vi-VN" sz="1400" dirty="0"/>
              <a:t>- Trong bài thơ nhắc đến những đèn giao thông nào?</a:t>
            </a:r>
          </a:p>
          <a:p>
            <a:r>
              <a:rPr lang="vi-VN" sz="1400" dirty="0"/>
              <a:t>-&gt; Tác giả đã nói đến 3 đèn tín hiệu giao thông được thể hiện qua 2 câu thơ sau:</a:t>
            </a:r>
          </a:p>
          <a:p>
            <a:r>
              <a:rPr lang="vi-VN" sz="1400" dirty="0"/>
              <a:t>“Đèn xanh, đèn đỏ, đèn vàng</a:t>
            </a:r>
          </a:p>
          <a:p>
            <a:r>
              <a:rPr lang="vi-VN" sz="1400" dirty="0"/>
              <a:t>Ba đèn tín hiệu an toàn giao thông”</a:t>
            </a:r>
          </a:p>
          <a:p>
            <a:r>
              <a:rPr lang="vi-VN" sz="1400" dirty="0"/>
              <a:t>“Tín hiệu” có nghĩa là báo hiệu của đèn giao thông bật sáng ở ngã tư đường phố</a:t>
            </a:r>
          </a:p>
          <a:p>
            <a:r>
              <a:rPr lang="vi-VN" sz="1400" dirty="0"/>
              <a:t>- Khi đi qua đường các con chú ý điều gì?</a:t>
            </a:r>
          </a:p>
          <a:p>
            <a:r>
              <a:rPr lang="vi-VN" sz="1400" dirty="0"/>
              <a:t>- Khi nào các con được đi?</a:t>
            </a:r>
          </a:p>
          <a:p>
            <a:r>
              <a:rPr lang="vi-VN" sz="1400" dirty="0"/>
              <a:t>-&gt; Khi đi đường các con nhớ chú ý đèn tín hiệu giao thông và đèn xanh mới được qua đường được thể hiện qua 2 câu thơ:</a:t>
            </a:r>
          </a:p>
          <a:p>
            <a:r>
              <a:rPr lang="vi-VN" sz="1400" dirty="0"/>
              <a:t>“Đi đường bé nhớ nghe không</a:t>
            </a:r>
          </a:p>
          <a:p>
            <a:r>
              <a:rPr lang="vi-VN" sz="1400" dirty="0"/>
              <a:t>Đèn xanh tín hiệu đã thông đường rồi”</a:t>
            </a:r>
          </a:p>
          <a:p>
            <a:r>
              <a:rPr lang="vi-VN" sz="1400" dirty="0"/>
              <a:t> “Thông đường” có nghĩa là khi đèn xanh bật lên các các phương tiện được đi và sẽ không gây bị ùn tắc giao thông.</a:t>
            </a:r>
          </a:p>
          <a:p>
            <a:r>
              <a:rPr lang="vi-VN" sz="1400" dirty="0"/>
              <a:t>- Khi đèn vàng bật thì đi như thế nào?</a:t>
            </a:r>
          </a:p>
          <a:p>
            <a:r>
              <a:rPr lang="vi-VN" sz="1400" dirty="0"/>
              <a:t>- Đèn đỏ bật thì làm sao?</a:t>
            </a:r>
          </a:p>
          <a:p>
            <a:r>
              <a:rPr lang="vi-VN" sz="1400" dirty="0"/>
              <a:t>-&gt; Khi đèn vàng thì đi chậm lại còn đèn đỏ thì chúng ta phải dừng lại được thể hiện qua 2 câu thơ:</a:t>
            </a:r>
          </a:p>
          <a:p>
            <a:r>
              <a:rPr lang="vi-VN" sz="1400" dirty="0"/>
              <a:t>“Đèn vàng chậm lại dừng thôi</a:t>
            </a:r>
          </a:p>
          <a:p>
            <a:r>
              <a:rPr lang="vi-VN" sz="1400" dirty="0"/>
              <a:t>Đèn đỏ dừng lại kẻo rồi tông nhau”</a:t>
            </a:r>
          </a:p>
          <a:p>
            <a:r>
              <a:rPr lang="vi-VN" sz="1400" dirty="0"/>
              <a:t>“Tông nhau” có nghĩa là các PTGT va chạm vào nhau bị ngã.</a:t>
            </a:r>
          </a:p>
          <a:p>
            <a:r>
              <a:rPr lang="vi-VN" sz="1400" dirty="0"/>
              <a:t>- Khi tham gia giao thông các con phải nhớ điều gì?</a:t>
            </a:r>
          </a:p>
          <a:p>
            <a:r>
              <a:rPr lang="vi-VN" sz="1400" dirty="0"/>
              <a:t>-&gt; Khi tham gia giao thông các con nhớ thuộc làu tín hiệu đèn được thể hiện qua 2 câu thơ cuối.</a:t>
            </a:r>
          </a:p>
          <a:p>
            <a:r>
              <a:rPr lang="vi-VN" sz="1400" dirty="0"/>
              <a:t>“Bé ngoan bé giỏi thuộc lâu</a:t>
            </a:r>
          </a:p>
          <a:p>
            <a:r>
              <a:rPr lang="vi-VN" sz="1400" dirty="0"/>
              <a:t>Xanh đi, đèn đỏ dừng mau đúng rồi”</a:t>
            </a:r>
          </a:p>
          <a:p>
            <a:endParaRPr lang="en-US" sz="1400" dirty="0"/>
          </a:p>
        </p:txBody>
      </p:sp>
    </p:spTree>
    <p:extLst>
      <p:ext uri="{BB962C8B-B14F-4D97-AF65-F5344CB8AC3E}">
        <p14:creationId xmlns:p14="http://schemas.microsoft.com/office/powerpoint/2010/main" val="36750786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7840"/>
            <a:ext cx="12192000" cy="6865839"/>
          </a:xfrm>
          <a:prstGeom prst="rect">
            <a:avLst/>
          </a:prstGeom>
        </p:spPr>
      </p:pic>
      <p:sp>
        <p:nvSpPr>
          <p:cNvPr id="5" name="TextBox 4"/>
          <p:cNvSpPr txBox="1"/>
          <p:nvPr/>
        </p:nvSpPr>
        <p:spPr>
          <a:xfrm>
            <a:off x="1959429" y="2965269"/>
            <a:ext cx="5852160" cy="1569660"/>
          </a:xfrm>
          <a:prstGeom prst="rect">
            <a:avLst/>
          </a:prstGeom>
          <a:noFill/>
        </p:spPr>
        <p:txBody>
          <a:bodyPr wrap="square" rtlCol="0">
            <a:spAutoFit/>
          </a:bodyPr>
          <a:lstStyle/>
          <a:p>
            <a:r>
              <a:rPr lang="vi-VN" sz="2400" dirty="0" smtClean="0">
                <a:latin typeface="Times New Roman" panose="02020603050405020304" pitchFamily="18" charset="0"/>
                <a:cs typeface="Times New Roman" panose="02020603050405020304" pitchFamily="18" charset="0"/>
              </a:rPr>
              <a:t>=&gt;</a:t>
            </a:r>
            <a:r>
              <a:rPr lang="en-US" sz="2400" b="1" dirty="0" err="1" smtClean="0">
                <a:latin typeface="Times New Roman" panose="02020603050405020304" pitchFamily="18" charset="0"/>
                <a:cs typeface="Times New Roman" panose="02020603050405020304" pitchFamily="18" charset="0"/>
              </a:rPr>
              <a:t>Giáo</a:t>
            </a:r>
            <a:r>
              <a:rPr lang="en-US" sz="2400" b="1" dirty="0" smtClean="0">
                <a:latin typeface="Times New Roman" panose="02020603050405020304" pitchFamily="18" charset="0"/>
                <a:cs typeface="Times New Roman" panose="02020603050405020304" pitchFamily="18" charset="0"/>
              </a:rPr>
              <a:t> </a:t>
            </a:r>
            <a:r>
              <a:rPr lang="en-US" sz="2400" b="1" dirty="0" err="1" smtClean="0">
                <a:latin typeface="Times New Roman" panose="02020603050405020304" pitchFamily="18" charset="0"/>
                <a:cs typeface="Times New Roman" panose="02020603050405020304" pitchFamily="18" charset="0"/>
              </a:rPr>
              <a:t>dục</a:t>
            </a:r>
            <a:r>
              <a:rPr lang="vi-VN" dirty="0" smtClean="0"/>
              <a:t>: </a:t>
            </a:r>
            <a:r>
              <a:rPr lang="vi-VN" dirty="0"/>
              <a:t>Qua bài thơ này cô mong rằng khi tham ra giao thông các bạn sẽ đi bên phải đường, đến ngã tư đường phố đèn đỏ các con phải dừng lại, đèn vàng đi chậm đèn xanh mới được đi. Các con còn nhỏ khi đi qua đường chúng mình phải có người lớn dắt.</a:t>
            </a:r>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20550878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26939"/>
            <a:ext cx="12192000" cy="6884939"/>
          </a:xfrm>
          <a:prstGeom prst="rect">
            <a:avLst/>
          </a:prstGeom>
        </p:spPr>
      </p:pic>
      <p:sp>
        <p:nvSpPr>
          <p:cNvPr id="5" name="TextBox 4"/>
          <p:cNvSpPr txBox="1"/>
          <p:nvPr/>
        </p:nvSpPr>
        <p:spPr>
          <a:xfrm>
            <a:off x="834647" y="643174"/>
            <a:ext cx="7460267" cy="1384995"/>
          </a:xfrm>
          <a:prstGeom prst="rect">
            <a:avLst/>
          </a:prstGeom>
          <a:noFill/>
        </p:spPr>
        <p:txBody>
          <a:bodyPr wrap="square" rtlCol="0">
            <a:spAutoFit/>
          </a:bodyPr>
          <a:lstStyle/>
          <a:p>
            <a:r>
              <a:rPr lang="vi-VN" sz="2800" dirty="0" smtClean="0">
                <a:solidFill>
                  <a:srgbClr val="7030A0"/>
                </a:solidFill>
                <a:latin typeface="+mj-lt"/>
              </a:rPr>
              <a:t>Cô cho trẻ đọc bài thơ </a:t>
            </a:r>
            <a:r>
              <a:rPr lang="vi-VN" sz="2800" dirty="0" smtClean="0">
                <a:solidFill>
                  <a:srgbClr val="7030A0"/>
                </a:solidFill>
                <a:latin typeface="+mj-lt"/>
              </a:rPr>
              <a:t>“</a:t>
            </a:r>
            <a:r>
              <a:rPr lang="vi-VN" sz="2000" b="1" dirty="0">
                <a:solidFill>
                  <a:srgbClr val="7030A0"/>
                </a:solidFill>
              </a:rPr>
              <a:t>ĐÈN GIAO THÔNG</a:t>
            </a:r>
            <a:endParaRPr lang="vi-VN" sz="2000" dirty="0">
              <a:solidFill>
                <a:srgbClr val="7030A0"/>
              </a:solidFill>
            </a:endParaRPr>
          </a:p>
          <a:p>
            <a:r>
              <a:rPr lang="vi-VN" sz="2800" dirty="0" smtClean="0">
                <a:solidFill>
                  <a:srgbClr val="7030A0"/>
                </a:solidFill>
                <a:latin typeface="+mj-lt"/>
              </a:rPr>
              <a:t>”</a:t>
            </a:r>
            <a:endParaRPr lang="en-US" sz="2800" dirty="0" smtClean="0">
              <a:solidFill>
                <a:srgbClr val="7030A0"/>
              </a:solidFill>
              <a:latin typeface="+mj-lt"/>
            </a:endParaRPr>
          </a:p>
          <a:p>
            <a:endParaRPr lang="en-US" sz="2800" dirty="0">
              <a:solidFill>
                <a:srgbClr val="7030A0"/>
              </a:solidFill>
              <a:latin typeface="+mj-lt"/>
            </a:endParaRPr>
          </a:p>
        </p:txBody>
      </p:sp>
      <p:sp>
        <p:nvSpPr>
          <p:cNvPr id="3" name="Rectangle 2"/>
          <p:cNvSpPr/>
          <p:nvPr/>
        </p:nvSpPr>
        <p:spPr>
          <a:xfrm>
            <a:off x="1099457" y="1597281"/>
            <a:ext cx="6096000" cy="2585323"/>
          </a:xfrm>
          <a:prstGeom prst="rect">
            <a:avLst/>
          </a:prstGeom>
        </p:spPr>
        <p:txBody>
          <a:bodyPr>
            <a:spAutoFit/>
          </a:bodyPr>
          <a:lstStyle/>
          <a:p>
            <a:r>
              <a:rPr lang="vi-VN" b="1" dirty="0"/>
              <a:t>ĐÈN GIAO THÔNG</a:t>
            </a:r>
            <a:endParaRPr lang="vi-VN" dirty="0"/>
          </a:p>
          <a:p>
            <a:r>
              <a:rPr lang="vi-VN" dirty="0"/>
              <a:t>Đèn xanh, đèn đỏ, đèn vàng</a:t>
            </a:r>
            <a:br>
              <a:rPr lang="vi-VN" dirty="0"/>
            </a:br>
            <a:r>
              <a:rPr lang="vi-VN" dirty="0"/>
              <a:t>Ba đèn tín hiệu an toàn giao thông</a:t>
            </a:r>
            <a:br>
              <a:rPr lang="vi-VN" dirty="0"/>
            </a:br>
            <a:r>
              <a:rPr lang="vi-VN" dirty="0"/>
              <a:t>Đi đường bé nhớ nghe không!</a:t>
            </a:r>
            <a:br>
              <a:rPr lang="vi-VN" dirty="0"/>
            </a:br>
            <a:r>
              <a:rPr lang="vi-VN" dirty="0"/>
              <a:t>Đèn xanh tín hiệu đó thông đường rồi</a:t>
            </a:r>
            <a:br>
              <a:rPr lang="vi-VN" dirty="0"/>
            </a:br>
            <a:r>
              <a:rPr lang="vi-VN" dirty="0"/>
              <a:t>Đèn vàng đi chậm lại thôi,</a:t>
            </a:r>
            <a:br>
              <a:rPr lang="vi-VN" dirty="0"/>
            </a:br>
            <a:r>
              <a:rPr lang="vi-VN" dirty="0"/>
              <a:t>Đèn đỏ dừng lại, kẻo rồi đâm nhau</a:t>
            </a:r>
            <a:br>
              <a:rPr lang="vi-VN" dirty="0"/>
            </a:br>
            <a:r>
              <a:rPr lang="vi-VN" dirty="0"/>
              <a:t>Bé ngoan, bé nhớ làu làu</a:t>
            </a:r>
            <a:br>
              <a:rPr lang="vi-VN" dirty="0"/>
            </a:br>
            <a:r>
              <a:rPr lang="vi-VN" dirty="0"/>
              <a:t>Xanh: đi, đỏ: phải dừng mau đúng rồi</a:t>
            </a:r>
            <a:endParaRPr lang="en-US" dirty="0"/>
          </a:p>
        </p:txBody>
      </p:sp>
    </p:spTree>
    <p:extLst>
      <p:ext uri="{BB962C8B-B14F-4D97-AF65-F5344CB8AC3E}">
        <p14:creationId xmlns:p14="http://schemas.microsoft.com/office/powerpoint/2010/main" val="301854402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191902" y="1179095"/>
            <a:ext cx="8131194" cy="4710142"/>
          </a:xfrm>
          <a:prstGeom prst="rect">
            <a:avLst/>
          </a:prstGeom>
        </p:spPr>
      </p:pic>
    </p:spTree>
    <p:extLst>
      <p:ext uri="{BB962C8B-B14F-4D97-AF65-F5344CB8AC3E}">
        <p14:creationId xmlns:p14="http://schemas.microsoft.com/office/powerpoint/2010/main" val="2085318562"/>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163</TotalTime>
  <Words>168</Words>
  <Application>Microsoft Office PowerPoint</Application>
  <PresentationFormat>Widescreen</PresentationFormat>
  <Paragraphs>48</Paragraphs>
  <Slides>8</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8</vt:i4>
      </vt:variant>
    </vt:vector>
  </HeadingPairs>
  <TitlesOfParts>
    <vt:vector size="13" baseType="lpstr">
      <vt:lpstr>Arial</vt:lpstr>
      <vt:lpstr>Calibri</vt:lpstr>
      <vt:lpstr>Calibri Light</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Admin</dc:creator>
  <cp:lastModifiedBy>Admin</cp:lastModifiedBy>
  <cp:revision>22</cp:revision>
  <dcterms:created xsi:type="dcterms:W3CDTF">2024-08-14T09:05:18Z</dcterms:created>
  <dcterms:modified xsi:type="dcterms:W3CDTF">2026-03-03T08:59:32Z</dcterms:modified>
</cp:coreProperties>
</file>