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81" d="100"/>
          <a:sy n="81" d="100"/>
        </p:scale>
        <p:origin x="120"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E78D06-40A1-4923-8A46-68EC543EA126}" type="datetimeFigureOut">
              <a:rPr lang="en-US" smtClean="0"/>
              <a:t>10-03-26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62258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78D06-40A1-4923-8A46-68EC543EA126}" type="datetimeFigureOut">
              <a:rPr lang="en-US" smtClean="0"/>
              <a:t>10-03-26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8515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78D06-40A1-4923-8A46-68EC543EA126}" type="datetimeFigureOut">
              <a:rPr lang="en-US" smtClean="0"/>
              <a:t>10-03-26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100202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E78D06-40A1-4923-8A46-68EC543EA126}" type="datetimeFigureOut">
              <a:rPr lang="en-US" smtClean="0"/>
              <a:t>10-03-26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90663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E78D06-40A1-4923-8A46-68EC543EA126}" type="datetimeFigureOut">
              <a:rPr lang="en-US" smtClean="0"/>
              <a:t>10-03-26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88856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E78D06-40A1-4923-8A46-68EC543EA126}" type="datetimeFigureOut">
              <a:rPr lang="en-US" smtClean="0"/>
              <a:t>10-03-26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97572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E78D06-40A1-4923-8A46-68EC543EA126}" type="datetimeFigureOut">
              <a:rPr lang="en-US" smtClean="0"/>
              <a:t>10-03-26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74271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E78D06-40A1-4923-8A46-68EC543EA126}" type="datetimeFigureOut">
              <a:rPr lang="en-US" smtClean="0"/>
              <a:t>10-03-26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5032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D06-40A1-4923-8A46-68EC543EA126}" type="datetimeFigureOut">
              <a:rPr lang="en-US" smtClean="0"/>
              <a:t>10-03-26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3683563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10-03-26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276305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E78D06-40A1-4923-8A46-68EC543EA126}" type="datetimeFigureOut">
              <a:rPr lang="en-US" smtClean="0"/>
              <a:t>10-03-26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EF241-F798-4C88-A241-471EEFABFE8D}" type="slidenum">
              <a:rPr lang="en-US" smtClean="0"/>
              <a:t>‹#›</a:t>
            </a:fld>
            <a:endParaRPr lang="en-US"/>
          </a:p>
        </p:txBody>
      </p:sp>
    </p:spTree>
    <p:extLst>
      <p:ext uri="{BB962C8B-B14F-4D97-AF65-F5344CB8AC3E}">
        <p14:creationId xmlns:p14="http://schemas.microsoft.com/office/powerpoint/2010/main" val="75207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D06-40A1-4923-8A46-68EC543EA126}" type="datetimeFigureOut">
              <a:rPr lang="en-US" smtClean="0"/>
              <a:t>10-03-26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EF241-F798-4C88-A241-471EEFABFE8D}" type="slidenum">
              <a:rPr lang="en-US" smtClean="0"/>
              <a:t>‹#›</a:t>
            </a:fld>
            <a:endParaRPr lang="en-US"/>
          </a:p>
        </p:txBody>
      </p:sp>
    </p:spTree>
    <p:extLst>
      <p:ext uri="{BB962C8B-B14F-4D97-AF65-F5344CB8AC3E}">
        <p14:creationId xmlns:p14="http://schemas.microsoft.com/office/powerpoint/2010/main" val="472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343" y="-116237"/>
            <a:ext cx="12384343" cy="6974237"/>
          </a:xfrm>
          <a:prstGeom prst="rect">
            <a:avLst/>
          </a:prstGeom>
        </p:spPr>
      </p:pic>
      <p:sp>
        <p:nvSpPr>
          <p:cNvPr id="5" name="Rectangle 4"/>
          <p:cNvSpPr/>
          <p:nvPr/>
        </p:nvSpPr>
        <p:spPr>
          <a:xfrm>
            <a:off x="3818709" y="211072"/>
            <a:ext cx="6096000" cy="923330"/>
          </a:xfrm>
          <a:prstGeom prst="rect">
            <a:avLst/>
          </a:prstGeom>
        </p:spPr>
        <p:txBody>
          <a:bodyPr>
            <a:spAutoFit/>
          </a:bodyPr>
          <a:lstStyle/>
          <a:p>
            <a:r>
              <a:rPr lang="en-US" b="1" dirty="0">
                <a:solidFill>
                  <a:srgbClr val="FF0000"/>
                </a:solidFill>
                <a:latin typeface="Times New Roman" panose="02020603050405020304" pitchFamily="18" charset="0"/>
                <a:cs typeface="Times New Roman" panose="02020603050405020304" pitchFamily="18" charset="0"/>
              </a:rPr>
              <a:t>ỦY BAN NHÂN DÂN PHƯỜNG BỒ ĐỀ</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TRƯỜNG MẦM NON BẮC BIÊN</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6" name="Picture 2" descr="Untitled-1-removebg-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010" y="878369"/>
            <a:ext cx="1009784" cy="105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413760" y="1963156"/>
            <a:ext cx="6096000" cy="2369880"/>
          </a:xfrm>
          <a:prstGeom prst="rect">
            <a:avLst/>
          </a:prstGeom>
        </p:spPr>
        <p:txBody>
          <a:bodyPr>
            <a:spAutoFit/>
          </a:bodyPr>
          <a:lstStyle/>
          <a:p>
            <a:r>
              <a:rPr lang="en-US" sz="20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PHÁT TRIỂN VẬN ĐỘNG </a:t>
            </a:r>
          </a:p>
          <a:p>
            <a:r>
              <a:rPr lang="en-US" sz="2000" dirty="0" err="1">
                <a:solidFill>
                  <a:srgbClr val="FF0000"/>
                </a:solidFill>
                <a:latin typeface="Times New Roman" panose="02020603050405020304" pitchFamily="18" charset="0"/>
                <a:cs typeface="Times New Roman" panose="02020603050405020304" pitchFamily="18" charset="0"/>
              </a:rPr>
              <a:t>Đề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tài</a:t>
            </a: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sâu</a:t>
            </a:r>
            <a:r>
              <a:rPr lang="en-US" sz="2000" dirty="0">
                <a:solidFill>
                  <a:srgbClr val="FF0000"/>
                </a:solidFill>
                <a:latin typeface="Times New Roman" panose="02020603050405020304" pitchFamily="18" charset="0"/>
                <a:cs typeface="Times New Roman" panose="02020603050405020304" pitchFamily="18" charset="0"/>
              </a:rPr>
              <a:t> 25-30cm</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TC: Ô </a:t>
            </a:r>
            <a:r>
              <a:rPr lang="en-US" sz="2000" dirty="0" err="1">
                <a:solidFill>
                  <a:srgbClr val="FF0000"/>
                </a:solidFill>
                <a:latin typeface="Times New Roman" panose="02020603050405020304" pitchFamily="18" charset="0"/>
                <a:cs typeface="Times New Roman" panose="02020603050405020304" pitchFamily="18" charset="0"/>
              </a:rPr>
              <a:t>tô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bến</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err="1">
                <a:solidFill>
                  <a:srgbClr val="FF0000"/>
                </a:solidFill>
                <a:latin typeface="Times New Roman" panose="02020603050405020304" pitchFamily="18" charset="0"/>
                <a:cs typeface="Times New Roman" panose="02020603050405020304" pitchFamily="18" charset="0"/>
              </a:rPr>
              <a:t>Lứa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 4 – 5 </a:t>
            </a:r>
            <a:r>
              <a:rPr lang="en-US" sz="2000" dirty="0" err="1">
                <a:solidFill>
                  <a:srgbClr val="FF0000"/>
                </a:solidFill>
                <a:latin typeface="Times New Roman" panose="02020603050405020304" pitchFamily="18" charset="0"/>
                <a:cs typeface="Times New Roman" panose="02020603050405020304" pitchFamily="18" charset="0"/>
              </a:rPr>
              <a:t>tuổi</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lượng</a:t>
            </a:r>
            <a:r>
              <a:rPr lang="en-US" sz="2000" dirty="0">
                <a:solidFill>
                  <a:srgbClr val="FF0000"/>
                </a:solidFill>
                <a:latin typeface="Times New Roman" panose="02020603050405020304" pitchFamily="18" charset="0"/>
                <a:cs typeface="Times New Roman" panose="02020603050405020304" pitchFamily="18" charset="0"/>
              </a:rPr>
              <a:t> : 20 – 25 </a:t>
            </a:r>
            <a:r>
              <a:rPr lang="en-US" sz="2000" dirty="0" err="1">
                <a:solidFill>
                  <a:srgbClr val="FF0000"/>
                </a:solidFill>
                <a:latin typeface="Times New Roman" panose="02020603050405020304" pitchFamily="18" charset="0"/>
                <a:cs typeface="Times New Roman" panose="02020603050405020304" pitchFamily="18" charset="0"/>
              </a:rPr>
              <a:t>trẻ</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err="1">
                <a:solidFill>
                  <a:srgbClr val="FF0000"/>
                </a:solidFill>
                <a:latin typeface="Times New Roman" panose="02020603050405020304" pitchFamily="18" charset="0"/>
                <a:cs typeface="Times New Roman" panose="02020603050405020304" pitchFamily="18" charset="0"/>
              </a:rPr>
              <a:t>Thời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gian</a:t>
            </a:r>
            <a:r>
              <a:rPr lang="en-US" sz="2000" dirty="0">
                <a:solidFill>
                  <a:srgbClr val="FF0000"/>
                </a:solidFill>
                <a:latin typeface="Times New Roman" panose="02020603050405020304" pitchFamily="18" charset="0"/>
                <a:cs typeface="Times New Roman" panose="02020603050405020304" pitchFamily="18" charset="0"/>
              </a:rPr>
              <a:t> : 20 -25 </a:t>
            </a:r>
            <a:r>
              <a:rPr lang="en-US" sz="2000" dirty="0" err="1">
                <a:solidFill>
                  <a:srgbClr val="FF0000"/>
                </a:solidFill>
                <a:latin typeface="Times New Roman" panose="02020603050405020304" pitchFamily="18" charset="0"/>
                <a:cs typeface="Times New Roman" panose="02020603050405020304" pitchFamily="18" charset="0"/>
              </a:rPr>
              <a:t>phút</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Dương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Thị</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Yến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40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976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I. </a:t>
            </a:r>
            <a:r>
              <a:rPr lang="en-US" b="1" dirty="0" err="1">
                <a:solidFill>
                  <a:srgbClr val="FF0000"/>
                </a:solidFill>
                <a:latin typeface="Times New Roman" panose="02020603050405020304" pitchFamily="18" charset="0"/>
                <a:cs typeface="Times New Roman" panose="02020603050405020304" pitchFamily="18" charset="0"/>
              </a:rPr>
              <a:t>Mục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đích</a:t>
            </a: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Yêu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cầu</a:t>
            </a:r>
            <a:r>
              <a:rPr lang="en-US" b="1" dirty="0">
                <a:solidFill>
                  <a:srgbClr val="FF0000"/>
                </a:solidFill>
                <a:latin typeface="Times New Roman" panose="02020603050405020304" pitchFamily="18" charset="0"/>
                <a:cs typeface="Times New Roman" panose="02020603050405020304" pitchFamily="18" charset="0"/>
              </a:rPr>
              <a:t> :</a:t>
            </a:r>
            <a:br>
              <a:rPr lang="en-US" b="1" dirty="0">
                <a:solidFill>
                  <a:srgbClr val="FF0000"/>
                </a:solidFill>
                <a:latin typeface="Times New Roman" panose="02020603050405020304" pitchFamily="18" charset="0"/>
                <a:cs typeface="Times New Roman" panose="02020603050405020304" pitchFamily="18" charset="0"/>
              </a:rPr>
            </a:b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vi-VN" b="1" dirty="0">
                <a:solidFill>
                  <a:srgbClr val="0070C0"/>
                </a:solidFill>
                <a:latin typeface="+mj-lt"/>
              </a:rPr>
              <a:t>1.Kiến thức</a:t>
            </a:r>
            <a:endParaRPr lang="vi-VN" dirty="0">
              <a:solidFill>
                <a:srgbClr val="0070C0"/>
              </a:solidFill>
              <a:latin typeface="+mj-lt"/>
            </a:endParaRPr>
          </a:p>
          <a:p>
            <a:pPr marL="0" indent="0">
              <a:buNone/>
            </a:pPr>
            <a:r>
              <a:rPr lang="vi-VN" dirty="0">
                <a:solidFill>
                  <a:srgbClr val="0070C0"/>
                </a:solidFill>
                <a:latin typeface="+mj-lt"/>
              </a:rPr>
              <a:t>- Trẻ biết cách tập bài tập : ‘‘Bật xa 35cm ’’ : Dùng sức chân để nhún bật xa. Trẻ biết chạm đất bằng 2 nửa bàn chân và cả bàn chân.</a:t>
            </a:r>
            <a:br>
              <a:rPr lang="vi-VN" dirty="0">
                <a:solidFill>
                  <a:srgbClr val="0070C0"/>
                </a:solidFill>
                <a:latin typeface="+mj-lt"/>
              </a:rPr>
            </a:br>
            <a:r>
              <a:rPr lang="vi-VN" b="1" dirty="0">
                <a:solidFill>
                  <a:srgbClr val="0070C0"/>
                </a:solidFill>
                <a:latin typeface="+mj-lt"/>
              </a:rPr>
              <a:t>2.Kỹ năng</a:t>
            </a:r>
            <a:endParaRPr lang="vi-VN" dirty="0">
              <a:solidFill>
                <a:srgbClr val="0070C0"/>
              </a:solidFill>
              <a:latin typeface="+mj-lt"/>
            </a:endParaRPr>
          </a:p>
          <a:p>
            <a:pPr marL="0" indent="0">
              <a:buNone/>
            </a:pPr>
            <a:r>
              <a:rPr lang="vi-VN" b="1" dirty="0">
                <a:solidFill>
                  <a:srgbClr val="0070C0"/>
                </a:solidFill>
                <a:latin typeface="+mj-lt"/>
              </a:rPr>
              <a:t>-</a:t>
            </a:r>
            <a:r>
              <a:rPr lang="vi-VN" dirty="0">
                <a:solidFill>
                  <a:srgbClr val="0070C0"/>
                </a:solidFill>
                <a:latin typeface="+mj-lt"/>
              </a:rPr>
              <a:t> Trẻ kĩ năng vận động “Bật xa”: Dùng sức chân để nhún bật bằng 2 nửa bàn chân, khi bật không chạm vào vạch, biết đưa tay ra trước để giữ thăng bằng</a:t>
            </a:r>
          </a:p>
          <a:p>
            <a:pPr marL="0" indent="0">
              <a:buNone/>
            </a:pPr>
            <a:r>
              <a:rPr lang="vi-VN" b="1" dirty="0">
                <a:solidFill>
                  <a:srgbClr val="0070C0"/>
                </a:solidFill>
                <a:latin typeface="+mj-lt"/>
              </a:rPr>
              <a:t>3. Thái độ</a:t>
            </a:r>
            <a:br>
              <a:rPr lang="vi-VN" dirty="0">
                <a:solidFill>
                  <a:srgbClr val="0070C0"/>
                </a:solidFill>
                <a:latin typeface="+mj-lt"/>
              </a:rPr>
            </a:br>
            <a:r>
              <a:rPr lang="vi-VN" dirty="0">
                <a:solidFill>
                  <a:srgbClr val="0070C0"/>
                </a:solidFill>
                <a:latin typeface="+mj-lt"/>
              </a:rPr>
              <a:t>- Trẻ hứng thú với nội dung bài học. Hứng thú chơi các trò chơi.</a:t>
            </a:r>
          </a:p>
          <a:p>
            <a:endParaRPr lang="en-US" dirty="0">
              <a:solidFill>
                <a:srgbClr val="0070C0"/>
              </a:solidFill>
              <a:latin typeface="+mj-lt"/>
            </a:endParaRPr>
          </a:p>
        </p:txBody>
      </p:sp>
    </p:spTree>
    <p:extLst>
      <p:ext uri="{BB962C8B-B14F-4D97-AF65-F5344CB8AC3E}">
        <p14:creationId xmlns:p14="http://schemas.microsoft.com/office/powerpoint/2010/main" val="36084912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094" y="1636531"/>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II. </a:t>
            </a:r>
            <a:r>
              <a:rPr lang="en-US" b="1" dirty="0" err="1">
                <a:solidFill>
                  <a:srgbClr val="FF0000"/>
                </a:solidFill>
                <a:latin typeface="Times New Roman" panose="02020603050405020304" pitchFamily="18" charset="0"/>
                <a:cs typeface="Times New Roman" panose="02020603050405020304" pitchFamily="18" charset="0"/>
              </a:rPr>
              <a:t>Chuẩn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bị</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7423" y="2962094"/>
            <a:ext cx="10515600" cy="4351338"/>
          </a:xfrm>
        </p:spPr>
        <p:txBody>
          <a:bodyPr/>
          <a:lstStyle/>
          <a:p>
            <a:pPr marL="0" indent="0" algn="just">
              <a:buNone/>
            </a:pP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Đồ</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dùng</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của</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cô</a:t>
            </a:r>
            <a:r>
              <a:rPr lang="en-US" b="1" i="0" dirty="0">
                <a:solidFill>
                  <a:srgbClr val="002060"/>
                </a:solidFill>
                <a:effectLst/>
                <a:latin typeface="Times New Roman" panose="02020603050405020304" pitchFamily="18" charset="0"/>
                <a:cs typeface="Times New Roman" panose="02020603050405020304" pitchFamily="18" charset="0"/>
              </a:rPr>
              <a:t>:</a:t>
            </a:r>
            <a:endParaRPr lang="en-US" b="0" i="0" dirty="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Nhạc</a:t>
            </a:r>
            <a:endParaRPr lang="en-US" b="0" i="0" dirty="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Xắc</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xô</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phấn</a:t>
            </a:r>
            <a:r>
              <a:rPr lang="en-US" b="0" i="0" dirty="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Vô</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lăng</a:t>
            </a:r>
            <a:r>
              <a:rPr lang="en-US" b="0" i="0" dirty="0">
                <a:solidFill>
                  <a:srgbClr val="002060"/>
                </a:solidFill>
                <a:effectLst/>
                <a:latin typeface="Times New Roman" panose="02020603050405020304" pitchFamily="18" charset="0"/>
                <a:cs typeface="Times New Roman" panose="02020603050405020304" pitchFamily="18" charset="0"/>
              </a:rPr>
              <a:t>, </a:t>
            </a:r>
          </a:p>
          <a:p>
            <a:pPr marL="0" indent="0" algn="just">
              <a:buNone/>
            </a:pP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Đồ</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dùng</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của</a:t>
            </a:r>
            <a:r>
              <a:rPr lang="en-US" b="1" i="0" dirty="0">
                <a:solidFill>
                  <a:srgbClr val="002060"/>
                </a:solidFill>
                <a:effectLst/>
                <a:latin typeface="Times New Roman" panose="02020603050405020304" pitchFamily="18" charset="0"/>
                <a:cs typeface="Times New Roman" panose="02020603050405020304" pitchFamily="18" charset="0"/>
              </a:rPr>
              <a:t> </a:t>
            </a:r>
            <a:r>
              <a:rPr lang="en-US" b="1" i="0" dirty="0" err="1">
                <a:solidFill>
                  <a:srgbClr val="002060"/>
                </a:solidFill>
                <a:effectLst/>
                <a:latin typeface="Times New Roman" panose="02020603050405020304" pitchFamily="18" charset="0"/>
                <a:cs typeface="Times New Roman" panose="02020603050405020304" pitchFamily="18" charset="0"/>
              </a:rPr>
              <a:t>trẻ</a:t>
            </a:r>
            <a:r>
              <a:rPr lang="en-US" b="1" i="0" dirty="0">
                <a:solidFill>
                  <a:srgbClr val="002060"/>
                </a:solidFill>
                <a:effectLst/>
                <a:latin typeface="Times New Roman" panose="02020603050405020304" pitchFamily="18" charset="0"/>
                <a:cs typeface="Times New Roman" panose="02020603050405020304" pitchFamily="18" charset="0"/>
              </a:rPr>
              <a:t>:</a:t>
            </a:r>
            <a:endParaRPr lang="en-US" b="0" i="0" dirty="0">
              <a:solidFill>
                <a:srgbClr val="002060"/>
              </a:solidFill>
              <a:effectLst/>
              <a:latin typeface="Times New Roman" panose="02020603050405020304" pitchFamily="18" charset="0"/>
              <a:cs typeface="Times New Roman" panose="02020603050405020304" pitchFamily="18" charset="0"/>
            </a:endParaRPr>
          </a:p>
          <a:p>
            <a:pPr marL="0" indent="0" algn="just">
              <a:buNone/>
            </a:pPr>
            <a:r>
              <a:rPr lang="en-US" b="0" i="0" dirty="0" err="1">
                <a:solidFill>
                  <a:srgbClr val="002060"/>
                </a:solidFill>
                <a:effectLst/>
                <a:latin typeface="Times New Roman" panose="02020603050405020304" pitchFamily="18" charset="0"/>
                <a:cs typeface="Times New Roman" panose="02020603050405020304" pitchFamily="18" charset="0"/>
              </a:rPr>
              <a:t>Trang</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phục</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gọn</a:t>
            </a:r>
            <a:r>
              <a:rPr lang="en-US" b="0" i="0" dirty="0">
                <a:solidFill>
                  <a:srgbClr val="002060"/>
                </a:solidFill>
                <a:effectLst/>
                <a:latin typeface="Times New Roman" panose="02020603050405020304" pitchFamily="18" charset="0"/>
                <a:cs typeface="Times New Roman" panose="02020603050405020304" pitchFamily="18" charset="0"/>
              </a:rPr>
              <a:t> </a:t>
            </a:r>
            <a:r>
              <a:rPr lang="en-US" b="0" i="0" dirty="0" err="1">
                <a:solidFill>
                  <a:srgbClr val="002060"/>
                </a:solidFill>
                <a:effectLst/>
                <a:latin typeface="Times New Roman" panose="02020603050405020304" pitchFamily="18" charset="0"/>
                <a:cs typeface="Times New Roman" panose="02020603050405020304" pitchFamily="18" charset="0"/>
              </a:rPr>
              <a:t>gàng</a:t>
            </a:r>
            <a:r>
              <a:rPr lang="en-US" b="0" i="0" dirty="0">
                <a:solidFill>
                  <a:srgbClr val="002060"/>
                </a:solidFill>
                <a:effectLst/>
                <a:latin typeface="Times New Roman" panose="02020603050405020304" pitchFamily="18" charset="0"/>
                <a:cs typeface="Times New Roman" panose="02020603050405020304" pitchFamily="18" charset="0"/>
              </a:rPr>
              <a:t> </a:t>
            </a:r>
          </a:p>
          <a:p>
            <a:pPr algn="just"/>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544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0589" y="2164354"/>
            <a:ext cx="10515600" cy="1350499"/>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I. </a:t>
            </a:r>
            <a:r>
              <a:rPr lang="en-US" dirty="0" err="1">
                <a:solidFill>
                  <a:srgbClr val="FF0000"/>
                </a:solidFill>
                <a:latin typeface="Times New Roman" panose="02020603050405020304" pitchFamily="18" charset="0"/>
                <a:cs typeface="Times New Roman" panose="02020603050405020304" pitchFamily="18" charset="0"/>
              </a:rPr>
              <a:t>Ổn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chức</a:t>
            </a:r>
            <a:r>
              <a:rPr lang="en-US" dirty="0">
                <a:solidFill>
                  <a:srgbClr val="FF0000"/>
                </a:solidFill>
                <a:latin typeface="Times New Roman" panose="02020603050405020304" pitchFamily="18" charset="0"/>
                <a:cs typeface="Times New Roman" panose="02020603050405020304" pitchFamily="18" charset="0"/>
              </a:rPr>
              <a:t> :</a:t>
            </a: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32329" y="3514853"/>
            <a:ext cx="10515600" cy="3926133"/>
          </a:xfrm>
        </p:spPr>
        <p:txBody>
          <a:bodyPr/>
          <a:lstStyle/>
          <a:p>
            <a:pPr marL="0" indent="0" algn="ctr">
              <a:buNone/>
            </a:pPr>
            <a:r>
              <a:rPr lang="en-US" b="1" dirty="0"/>
              <a:t> </a:t>
            </a:r>
            <a:r>
              <a:rPr lang="en-US" sz="4400" dirty="0" err="1">
                <a:latin typeface="Times New Roman" panose="02020603050405020304" pitchFamily="18" charset="0"/>
                <a:cs typeface="Times New Roman" panose="02020603050405020304" pitchFamily="18" charset="0"/>
              </a:rPr>
              <a:t>Trò</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471736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224" y="1981310"/>
            <a:ext cx="10515600" cy="1325563"/>
          </a:xfrm>
        </p:spPr>
        <p:txBody>
          <a:bodyPr/>
          <a:lstStyle/>
          <a:p>
            <a:pPr algn="ctr"/>
            <a:r>
              <a:rPr lang="en-US" dirty="0">
                <a:latin typeface="Times New Roman" panose="02020603050405020304" pitchFamily="18" charset="0"/>
                <a:cs typeface="Times New Roman" panose="02020603050405020304" pitchFamily="18" charset="0"/>
              </a:rPr>
              <a:t>KHỞI ĐỘNG</a:t>
            </a:r>
          </a:p>
        </p:txBody>
      </p:sp>
      <p:sp>
        <p:nvSpPr>
          <p:cNvPr id="3" name="Content Placeholder 2"/>
          <p:cNvSpPr>
            <a:spLocks noGrp="1"/>
          </p:cNvSpPr>
          <p:nvPr>
            <p:ph idx="1"/>
          </p:nvPr>
        </p:nvSpPr>
        <p:spPr>
          <a:xfrm>
            <a:off x="2864224" y="4165412"/>
            <a:ext cx="6705600" cy="4351338"/>
          </a:xfrm>
        </p:spPr>
        <p:txBody>
          <a:bodyPr/>
          <a:lstStyle/>
          <a:p>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BTPTC.</a:t>
            </a:r>
          </a:p>
        </p:txBody>
      </p:sp>
      <p:pic>
        <p:nvPicPr>
          <p:cNvPr id="4" name="DoanTauNhoXiu-V.A-261618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306873"/>
            <a:ext cx="609600" cy="609600"/>
          </a:xfrm>
          <a:prstGeom prst="rect">
            <a:avLst/>
          </a:prstGeom>
        </p:spPr>
      </p:pic>
    </p:spTree>
    <p:extLst>
      <p:ext uri="{BB962C8B-B14F-4D97-AF65-F5344CB8AC3E}">
        <p14:creationId xmlns:p14="http://schemas.microsoft.com/office/powerpoint/2010/main" val="3470127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cs typeface="Times New Roman" panose="02020603050405020304" pitchFamily="18" charset="0"/>
              </a:rPr>
              <a:t>Trọng động</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lgn="just">
              <a:buNone/>
            </a:pPr>
            <a:r>
              <a:rPr lang="vi-VN" b="1" dirty="0">
                <a:latin typeface="Times New Roman" panose="02020603050405020304" pitchFamily="18" charset="0"/>
                <a:cs typeface="Times New Roman" panose="02020603050405020304" pitchFamily="18" charset="0"/>
              </a:rPr>
              <a:t>*</a:t>
            </a:r>
            <a:r>
              <a:rPr lang="vi-VN" b="1" i="1" dirty="0">
                <a:latin typeface="Times New Roman" panose="02020603050405020304" pitchFamily="18" charset="0"/>
                <a:cs typeface="Times New Roman" panose="02020603050405020304" pitchFamily="18" charset="0"/>
              </a:rPr>
              <a:t>BTPTC:</a:t>
            </a:r>
            <a:r>
              <a:rPr lang="vi-VN" dirty="0">
                <a:latin typeface="Times New Roman" panose="02020603050405020304" pitchFamily="18" charset="0"/>
                <a:cs typeface="Times New Roman" panose="02020603050405020304" pitchFamily="18" charset="0"/>
              </a:rPr>
              <a:t>Tập một số động tác thể dục cơ bản</a:t>
            </a:r>
          </a:p>
          <a:p>
            <a:pPr marL="0" indent="0" algn="just">
              <a:buNone/>
            </a:pPr>
            <a:r>
              <a:rPr lang="vi-VN" dirty="0">
                <a:latin typeface="Times New Roman" panose="02020603050405020304" pitchFamily="18" charset="0"/>
                <a:cs typeface="Times New Roman" panose="02020603050405020304" pitchFamily="18" charset="0"/>
              </a:rPr>
              <a:t>Tay: 2 tay ra trước, lên cao (2lx4 nhịp)</a:t>
            </a:r>
          </a:p>
          <a:p>
            <a:pPr marL="0" indent="0" algn="just">
              <a:buNone/>
            </a:pPr>
            <a:r>
              <a:rPr lang="vi-VN" dirty="0">
                <a:latin typeface="Times New Roman" panose="02020603050405020304" pitchFamily="18" charset="0"/>
                <a:cs typeface="Times New Roman" panose="02020603050405020304" pitchFamily="18" charset="0"/>
              </a:rPr>
              <a:t>Chận: Lần lượt đưa từng chân co cao đầu gối (2lx4 nhịp)</a:t>
            </a:r>
          </a:p>
          <a:p>
            <a:pPr marL="0" indent="0" algn="just">
              <a:buNone/>
            </a:pPr>
            <a:r>
              <a:rPr lang="vi-VN" dirty="0">
                <a:latin typeface="Times New Roman" panose="02020603050405020304" pitchFamily="18" charset="0"/>
                <a:cs typeface="Times New Roman" panose="02020603050405020304" pitchFamily="18" charset="0"/>
              </a:rPr>
              <a:t>Bụng: Nghiêng người 2 bên (2lx4 nhịp)</a:t>
            </a:r>
          </a:p>
          <a:p>
            <a:pPr marL="0" indent="0" algn="just">
              <a:buNone/>
            </a:pPr>
            <a:r>
              <a:rPr lang="vi-VN" dirty="0">
                <a:latin typeface="Times New Roman" panose="02020603050405020304" pitchFamily="18" charset="0"/>
                <a:cs typeface="Times New Roman" panose="02020603050405020304" pitchFamily="18" charset="0"/>
              </a:rPr>
              <a:t>Bật: Bật tiến trước (4lx4 nhịp)</a:t>
            </a:r>
          </a:p>
          <a:p>
            <a:pPr algn="just"/>
            <a:endParaRPr lang="en-US" dirty="0">
              <a:latin typeface="Times New Roman" panose="02020603050405020304" pitchFamily="18" charset="0"/>
              <a:cs typeface="Times New Roman" panose="02020603050405020304" pitchFamily="18" charset="0"/>
            </a:endParaRPr>
          </a:p>
        </p:txBody>
      </p:sp>
      <p:pic>
        <p:nvPicPr>
          <p:cNvPr id="4" name="Theducbuoisang-HaiNhu-YenNhi_4mnj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72024" y="4910797"/>
            <a:ext cx="609600" cy="609600"/>
          </a:xfrm>
          <a:prstGeom prst="rect">
            <a:avLst/>
          </a:prstGeom>
        </p:spPr>
      </p:pic>
    </p:spTree>
    <p:extLst>
      <p:ext uri="{BB962C8B-B14F-4D97-AF65-F5344CB8AC3E}">
        <p14:creationId xmlns:p14="http://schemas.microsoft.com/office/powerpoint/2010/main" val="1265049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cs typeface="Times New Roman" panose="02020603050405020304" pitchFamily="18" charset="0"/>
              </a:rPr>
              <a:t>VĐCB:</a:t>
            </a:r>
            <a:r>
              <a:rPr lang="vi-VN" b="1" dirty="0">
                <a:cs typeface="Times New Roman" panose="02020603050405020304" pitchFamily="18" charset="0"/>
              </a:rPr>
              <a:t>Bật xa 35 - 40cm</a:t>
            </a:r>
            <a:br>
              <a:rPr lang="vi-VN" dirty="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vi-VN" b="1"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Cô tập mẫu lần 1 ( không giải thích)</a:t>
            </a:r>
          </a:p>
          <a:p>
            <a:pPr marL="0" indent="0" algn="just">
              <a:buNone/>
            </a:pPr>
            <a:r>
              <a:rPr lang="vi-VN" dirty="0">
                <a:latin typeface="Times New Roman" panose="02020603050405020304" pitchFamily="18" charset="0"/>
                <a:cs typeface="Times New Roman" panose="02020603050405020304" pitchFamily="18" charset="0"/>
              </a:rPr>
              <a:t>- Cô làm mẫu lần 2:Cô đứng trước vạch xuất phát, ở tư thế chuẩn bị, hai chân cô đứng tự nhiên, gối hơi khuỵu, đưa taytừ phía trước ra sau, Khi có hiệu lệnh “Bật” cô dùng sức của chân bật mạnh về phía trước, chạm đất nhẹ bằng hai chân(từ mũi chân đến cả bàn chân, tay đưa ra trước để giữ thăng bằng) đứng chụm chân trước vạch xuất phát.Khi bật, chú ý không chạm vạch. Bật xong cô đi về cuối hàng</a:t>
            </a:r>
          </a:p>
          <a:p>
            <a:pPr marL="0" indent="0" algn="just">
              <a:buNone/>
            </a:pPr>
            <a:r>
              <a:rPr lang="vi-VN" dirty="0">
                <a:latin typeface="Times New Roman" panose="02020603050405020304" pitchFamily="18" charset="0"/>
                <a:cs typeface="Times New Roman" panose="02020603050405020304" pitchFamily="18" charset="0"/>
              </a:rPr>
              <a:t>- Mời 2 trẻ thực hiện </a:t>
            </a:r>
          </a:p>
          <a:p>
            <a:pPr marL="0" indent="0" algn="just">
              <a:buNone/>
            </a:pPr>
            <a:r>
              <a:rPr lang="vi-VN" dirty="0">
                <a:latin typeface="Times New Roman" panose="02020603050405020304" pitchFamily="18" charset="0"/>
                <a:cs typeface="Times New Roman" panose="02020603050405020304" pitchFamily="18" charset="0"/>
              </a:rPr>
              <a:t>- Cho từng trẻ lên tập. mỗi trẻ tập</a:t>
            </a:r>
          </a:p>
          <a:p>
            <a:pPr marL="0" indent="0" algn="just">
              <a:buNone/>
            </a:pPr>
            <a:r>
              <a:rPr lang="vi-VN" dirty="0">
                <a:latin typeface="Times New Roman" panose="02020603050405020304" pitchFamily="18" charset="0"/>
                <a:cs typeface="Times New Roman" panose="02020603050405020304" pitchFamily="18" charset="0"/>
              </a:rPr>
              <a:t>- Thi đua 2 tổ</a:t>
            </a:r>
          </a:p>
          <a:p>
            <a:pPr marL="0" indent="0" algn="just">
              <a:buNone/>
            </a:pPr>
            <a:r>
              <a:rPr lang="vi-VN" dirty="0">
                <a:latin typeface="Times New Roman" panose="02020603050405020304" pitchFamily="18" charset="0"/>
                <a:cs typeface="Times New Roman" panose="02020603050405020304" pitchFamily="18" charset="0"/>
              </a:rPr>
              <a:t>Cô chú ý sửa sai cho trẻ.</a:t>
            </a:r>
          </a:p>
          <a:p>
            <a:endParaRPr lang="en-US" dirty="0"/>
          </a:p>
        </p:txBody>
      </p:sp>
      <p:pic>
        <p:nvPicPr>
          <p:cNvPr id="4" name="Be-Khoe-Be-Ngoan-Ruby-Bao-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44222" y="5164015"/>
            <a:ext cx="609600" cy="609600"/>
          </a:xfrm>
          <a:prstGeom prst="rect">
            <a:avLst/>
          </a:prstGeom>
        </p:spPr>
      </p:pic>
    </p:spTree>
    <p:extLst>
      <p:ext uri="{BB962C8B-B14F-4D97-AF65-F5344CB8AC3E}">
        <p14:creationId xmlns:p14="http://schemas.microsoft.com/office/powerpoint/2010/main" val="284400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i="1" dirty="0"/>
              <a:t>*TCVĐ:</a:t>
            </a:r>
            <a:r>
              <a:rPr lang="vi-VN" b="1" dirty="0"/>
              <a:t> Ô tô về bến.</a:t>
            </a:r>
            <a:br>
              <a:rPr lang="vi-VN" dirty="0"/>
            </a:br>
            <a:endParaRPr lang="en-US" dirty="0"/>
          </a:p>
        </p:txBody>
      </p:sp>
      <p:sp>
        <p:nvSpPr>
          <p:cNvPr id="3" name="Content Placeholder 2"/>
          <p:cNvSpPr>
            <a:spLocks noGrp="1"/>
          </p:cNvSpPr>
          <p:nvPr>
            <p:ph idx="1"/>
          </p:nvPr>
        </p:nvSpPr>
        <p:spPr/>
        <p:txBody>
          <a:bodyPr/>
          <a:lstStyle/>
          <a:p>
            <a:pPr marL="0" indent="0" algn="just">
              <a:buNone/>
            </a:pPr>
            <a:r>
              <a:rPr lang="vi-VN" dirty="0">
                <a:latin typeface="+mj-lt"/>
              </a:rPr>
              <a:t>- Cô giới thiệu luật chơi, cách chơi + Chia lớp thành 3 đôi, mỗi đội đứng thành 1 hàng dọc. Khi nào có tín hiệu trò chơi bắt đầu thì lần lượt từng thành viên của các đội sẽ chạy lên, chèo lên bục, thực hiện bật sâu rồi sau đó chạy về đích.</a:t>
            </a:r>
          </a:p>
          <a:p>
            <a:pPr marL="0" indent="0" algn="just">
              <a:buNone/>
            </a:pPr>
            <a:r>
              <a:rPr lang="vi-VN" dirty="0">
                <a:latin typeface="+mj-lt"/>
              </a:rPr>
              <a:t>+ Kết thúc bài hát, đội nào về đích sớm nhất thì đội đó chiến thắng. ( Cho trẻ chơi 2-3 lần, nhận xét sau khi chơi)</a:t>
            </a:r>
          </a:p>
          <a:p>
            <a:pPr algn="just"/>
            <a:endParaRPr lang="en-US" dirty="0">
              <a:latin typeface="+mj-lt"/>
            </a:endParaRPr>
          </a:p>
        </p:txBody>
      </p:sp>
      <p:pic>
        <p:nvPicPr>
          <p:cNvPr id="4" name="BabyShark-VA-543069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61009" y="4601308"/>
            <a:ext cx="609600" cy="609600"/>
          </a:xfrm>
          <a:prstGeom prst="rect">
            <a:avLst/>
          </a:prstGeom>
        </p:spPr>
      </p:pic>
    </p:spTree>
    <p:extLst>
      <p:ext uri="{BB962C8B-B14F-4D97-AF65-F5344CB8AC3E}">
        <p14:creationId xmlns:p14="http://schemas.microsoft.com/office/powerpoint/2010/main" val="3520599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vi-VN" b="1" dirty="0"/>
              <a:t> </a:t>
            </a:r>
            <a:r>
              <a:rPr lang="vi-VN" sz="3600" b="1" dirty="0">
                <a:latin typeface="Times New Roman" panose="02020603050405020304" pitchFamily="18" charset="0"/>
                <a:cs typeface="Times New Roman" panose="02020603050405020304" pitchFamily="18" charset="0"/>
              </a:rPr>
              <a:t>Hồi tĩnh:</a:t>
            </a:r>
            <a:r>
              <a:rPr lang="vi-VN" sz="3600" dirty="0">
                <a:latin typeface="Times New Roman" panose="02020603050405020304" pitchFamily="18" charset="0"/>
                <a:cs typeface="Times New Roman" panose="02020603050405020304" pitchFamily="18" charset="0"/>
              </a:rPr>
              <a:t>Cô cho trẻ đi lại nhẹ nhàng 2-3 lần</a:t>
            </a:r>
          </a:p>
        </p:txBody>
      </p:sp>
    </p:spTree>
    <p:extLst>
      <p:ext uri="{BB962C8B-B14F-4D97-AF65-F5344CB8AC3E}">
        <p14:creationId xmlns:p14="http://schemas.microsoft.com/office/powerpoint/2010/main" val="259352418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394</Words>
  <Application>Microsoft Office PowerPoint</Application>
  <PresentationFormat>Widescreen</PresentationFormat>
  <Paragraphs>40</Paragraphs>
  <Slides>10</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I. Mục đích – Yêu cầu : </vt:lpstr>
      <vt:lpstr>II. Chuẩn bị : </vt:lpstr>
      <vt:lpstr>I. Ổn định tổ chức : </vt:lpstr>
      <vt:lpstr>KHỞI ĐỘNG</vt:lpstr>
      <vt:lpstr>Trọng động </vt:lpstr>
      <vt:lpstr>VĐCB:Bật xa 35 - 40cm </vt:lpstr>
      <vt:lpstr>*TCVĐ: Ô tô về bến.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GIA THƯỢNG</dc:title>
  <dc:creator>Windows User</dc:creator>
  <cp:lastModifiedBy>Admin</cp:lastModifiedBy>
  <cp:revision>9</cp:revision>
  <dcterms:created xsi:type="dcterms:W3CDTF">2021-05-05T13:39:14Z</dcterms:created>
  <dcterms:modified xsi:type="dcterms:W3CDTF">2026-03-10T00:57:44Z</dcterms:modified>
</cp:coreProperties>
</file>