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7" d="100"/>
          <a:sy n="107" d="100"/>
        </p:scale>
        <p:origin x="84"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D0AB-D3DF-4379-9A9A-8D2B714CE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B3D63-B735-4C92-83F9-1C094D274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A2C55-8077-4307-8B71-8DDD7C21DBCF}"/>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EEB88DEF-8830-4B84-935A-12055D9C6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DB398-1D82-4D22-A1D3-CC1E5691A398}"/>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186717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7ED4-E281-49E6-805F-AE1068A72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09028E-FCBA-42C5-850F-CE6FBBC55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3B460-0F41-4DED-B7DD-2C60274B0355}"/>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15632D1D-CD78-495A-9E8D-F0B81CC54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26918-49CE-4869-A4C5-2FB43CDD3615}"/>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194295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BCD44-C1EA-41D7-BEEE-039159D3B5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A058B8-5EA2-4F26-A77D-2F9D9BDB1E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2F4FA-F044-4D4D-A8FF-BA99A0294C87}"/>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3CF87756-E557-44C7-A480-4A4FE8D45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420CA-79FA-455E-8F39-3E3FA48D1CA4}"/>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38843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55939-BF46-4E40-9BD0-A0715C667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5D98A-E1EE-42E7-A69F-963D98144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A4EFF-7493-4BF0-ACAB-E1D57F2CD160}"/>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1B020A80-978F-4955-9BE0-D76960240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06398-9BFB-4A5C-AFD9-C6F35FE586A5}"/>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9755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E8A8-A022-467C-9E09-17C5D15D0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98BC7D-49F3-4FA2-A118-444E84BD9A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6F806-7073-4732-8D79-BEBFC9A7C3B8}"/>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99A35569-29CC-44B7-B313-F7B30549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EC107-DAE1-4EF3-B5A0-64FCD6A906E0}"/>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777587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AF70-13F6-4E48-A9E2-C5B24D62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48EFB2-47AD-4D8F-9FBB-9104FD0A0A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E24161-1B36-4A2F-8A08-3890DB3D3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834FB-327B-4DF6-9E7B-5176A11D6310}"/>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6" name="Footer Placeholder 5">
            <a:extLst>
              <a:ext uri="{FF2B5EF4-FFF2-40B4-BE49-F238E27FC236}">
                <a16:creationId xmlns:a16="http://schemas.microsoft.com/office/drawing/2014/main" id="{4BC17707-5CD3-4AD1-B1BD-5EEBBEBAA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7A6DD-9519-49F3-8E19-618D338F75C1}"/>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166397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3FD9-C7AD-499D-A25E-1EB8C9E94B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59981-FBBB-4780-93BF-3A86750F7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8338D-B5BB-461E-AE40-22433117CD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A0EC1-45FB-4A40-838A-8FB985ADC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F1AD3-270B-4F72-8220-DDE6177C16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159ADB-978D-4E1E-9649-02ECDD7DBEDA}"/>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8" name="Footer Placeholder 7">
            <a:extLst>
              <a:ext uri="{FF2B5EF4-FFF2-40B4-BE49-F238E27FC236}">
                <a16:creationId xmlns:a16="http://schemas.microsoft.com/office/drawing/2014/main" id="{8D58FB10-133C-4DB6-8B6D-A3450AC4AE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D47F19-74C7-4332-AAF3-AF0CAF885C93}"/>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64900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040A-4E80-426E-B096-53131E3670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7D8B87-BD08-4DB5-801D-B34258A526B1}"/>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4" name="Footer Placeholder 3">
            <a:extLst>
              <a:ext uri="{FF2B5EF4-FFF2-40B4-BE49-F238E27FC236}">
                <a16:creationId xmlns:a16="http://schemas.microsoft.com/office/drawing/2014/main" id="{7CA83592-1557-4D08-9BEB-DD7E6F052E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8D2B7-389A-4ED0-A87B-1E2140CE96E2}"/>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41345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67866-D314-4331-92E4-BAB84D947F91}"/>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3" name="Footer Placeholder 2">
            <a:extLst>
              <a:ext uri="{FF2B5EF4-FFF2-40B4-BE49-F238E27FC236}">
                <a16:creationId xmlns:a16="http://schemas.microsoft.com/office/drawing/2014/main" id="{9D17617F-2103-40A1-9861-7A391DF30B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6E364-AE64-4BE1-8AED-72461D103EBF}"/>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2414913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934E-FEDE-4F7A-99E2-C979FA42E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2634F-5170-4B11-9BAE-5564D2C39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2722AE-F0FE-4CF4-9C93-D52D753F9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40DC1-D6F1-465D-AB07-B079AA1C2269}"/>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6" name="Footer Placeholder 5">
            <a:extLst>
              <a:ext uri="{FF2B5EF4-FFF2-40B4-BE49-F238E27FC236}">
                <a16:creationId xmlns:a16="http://schemas.microsoft.com/office/drawing/2014/main" id="{075BB2C0-14D5-44BF-8D0B-68CB1744A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0C916-1631-4B1D-8F18-025DE1AEB0FC}"/>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30928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7743-3826-4366-9ED3-5857C637AA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D8C335-A85F-471D-93BC-E53A8D82F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8B081F-DF85-43D7-9BC8-01D9E8349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58B15-444C-4C8E-9226-1F408070D069}"/>
              </a:ext>
            </a:extLst>
          </p:cNvPr>
          <p:cNvSpPr>
            <a:spLocks noGrp="1"/>
          </p:cNvSpPr>
          <p:nvPr>
            <p:ph type="dt" sz="half" idx="10"/>
          </p:nvPr>
        </p:nvSpPr>
        <p:spPr/>
        <p:txBody>
          <a:bodyPr/>
          <a:lstStyle/>
          <a:p>
            <a:fld id="{12C01AF2-23A3-4098-852E-CB1D8DF44AA1}" type="datetimeFigureOut">
              <a:rPr lang="en-US" smtClean="0"/>
              <a:t>2/10/2026</a:t>
            </a:fld>
            <a:endParaRPr lang="en-US"/>
          </a:p>
        </p:txBody>
      </p:sp>
      <p:sp>
        <p:nvSpPr>
          <p:cNvPr id="6" name="Footer Placeholder 5">
            <a:extLst>
              <a:ext uri="{FF2B5EF4-FFF2-40B4-BE49-F238E27FC236}">
                <a16:creationId xmlns:a16="http://schemas.microsoft.com/office/drawing/2014/main" id="{9D5C173C-26DB-45D5-914A-4620DE620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47641F-6582-4285-9A3D-DD8A97450234}"/>
              </a:ext>
            </a:extLst>
          </p:cNvPr>
          <p:cNvSpPr>
            <a:spLocks noGrp="1"/>
          </p:cNvSpPr>
          <p:nvPr>
            <p:ph type="sldNum" sz="quarter" idx="12"/>
          </p:nvPr>
        </p:nvSpPr>
        <p:spPr/>
        <p:txBody>
          <a:bodyPr/>
          <a:lstStyle/>
          <a:p>
            <a:fld id="{5995210E-1B61-4381-AF92-D1F47EFE0666}" type="slidenum">
              <a:rPr lang="en-US" smtClean="0"/>
              <a:t>‹#›</a:t>
            </a:fld>
            <a:endParaRPr lang="en-US"/>
          </a:p>
        </p:txBody>
      </p:sp>
    </p:spTree>
    <p:extLst>
      <p:ext uri="{BB962C8B-B14F-4D97-AF65-F5344CB8AC3E}">
        <p14:creationId xmlns:p14="http://schemas.microsoft.com/office/powerpoint/2010/main" val="30324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420F9-6D97-4DAB-A0AC-314B6F019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527FC-0D42-47DD-BA7C-61D8222AF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31D88-A3B2-4B78-947F-2AD30CDFA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01AF2-23A3-4098-852E-CB1D8DF44AA1}" type="datetimeFigureOut">
              <a:rPr lang="en-US" smtClean="0"/>
              <a:t>2/10/2026</a:t>
            </a:fld>
            <a:endParaRPr lang="en-US"/>
          </a:p>
        </p:txBody>
      </p:sp>
      <p:sp>
        <p:nvSpPr>
          <p:cNvPr id="5" name="Footer Placeholder 4">
            <a:extLst>
              <a:ext uri="{FF2B5EF4-FFF2-40B4-BE49-F238E27FC236}">
                <a16:creationId xmlns:a16="http://schemas.microsoft.com/office/drawing/2014/main" id="{06E83D35-8F96-4349-891D-0D3616250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759D79-5755-4F91-8FA6-0C2FF5FBA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5210E-1B61-4381-AF92-D1F47EFE0666}" type="slidenum">
              <a:rPr lang="en-US" smtClean="0"/>
              <a:t>‹#›</a:t>
            </a:fld>
            <a:endParaRPr lang="en-US"/>
          </a:p>
        </p:txBody>
      </p:sp>
    </p:spTree>
    <p:extLst>
      <p:ext uri="{BB962C8B-B14F-4D97-AF65-F5344CB8AC3E}">
        <p14:creationId xmlns:p14="http://schemas.microsoft.com/office/powerpoint/2010/main" val="158203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1AFB-5F98-4FA3-976F-15577DDBCF7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030739-F6A3-42D8-9404-4C44132F356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E4DE3C9D-0E24-42B5-832D-EBE60745D879}"/>
              </a:ext>
            </a:extLst>
          </p:cNvPr>
          <p:cNvPicPr>
            <a:picLocks noChangeAspect="1"/>
          </p:cNvPicPr>
          <p:nvPr/>
        </p:nvPicPr>
        <p:blipFill>
          <a:blip r:embed="rId2"/>
          <a:stretch>
            <a:fillRect/>
          </a:stretch>
        </p:blipFill>
        <p:spPr>
          <a:xfrm>
            <a:off x="0" y="0"/>
            <a:ext cx="12192000" cy="6857999"/>
          </a:xfrm>
          <a:prstGeom prst="rect">
            <a:avLst/>
          </a:prstGeom>
        </p:spPr>
      </p:pic>
      <p:pic>
        <p:nvPicPr>
          <p:cNvPr id="6" name="Picture 5">
            <a:extLst>
              <a:ext uri="{FF2B5EF4-FFF2-40B4-BE49-F238E27FC236}">
                <a16:creationId xmlns:a16="http://schemas.microsoft.com/office/drawing/2014/main" id="{C9E7C821-CDAC-4BF4-A726-909359C2B487}"/>
              </a:ext>
            </a:extLst>
          </p:cNvPr>
          <p:cNvPicPr>
            <a:picLocks noChangeAspect="1"/>
          </p:cNvPicPr>
          <p:nvPr/>
        </p:nvPicPr>
        <p:blipFill>
          <a:blip r:embed="rId3"/>
          <a:stretch>
            <a:fillRect/>
          </a:stretch>
        </p:blipFill>
        <p:spPr>
          <a:xfrm>
            <a:off x="2992867" y="414376"/>
            <a:ext cx="6206266" cy="780356"/>
          </a:xfrm>
          <a:prstGeom prst="rect">
            <a:avLst/>
          </a:prstGeom>
        </p:spPr>
      </p:pic>
      <p:pic>
        <p:nvPicPr>
          <p:cNvPr id="7" name="Picture 6">
            <a:extLst>
              <a:ext uri="{FF2B5EF4-FFF2-40B4-BE49-F238E27FC236}">
                <a16:creationId xmlns:a16="http://schemas.microsoft.com/office/drawing/2014/main" id="{0DD2B30E-87D0-4509-8660-0B169B7A9686}"/>
              </a:ext>
            </a:extLst>
          </p:cNvPr>
          <p:cNvPicPr>
            <a:picLocks noChangeAspect="1"/>
          </p:cNvPicPr>
          <p:nvPr/>
        </p:nvPicPr>
        <p:blipFill>
          <a:blip r:embed="rId4"/>
          <a:stretch>
            <a:fillRect/>
          </a:stretch>
        </p:blipFill>
        <p:spPr>
          <a:xfrm>
            <a:off x="5275510" y="1411351"/>
            <a:ext cx="1450974" cy="1450974"/>
          </a:xfrm>
          <a:prstGeom prst="rect">
            <a:avLst/>
          </a:prstGeom>
        </p:spPr>
      </p:pic>
      <p:pic>
        <p:nvPicPr>
          <p:cNvPr id="8" name="Picture 7">
            <a:extLst>
              <a:ext uri="{FF2B5EF4-FFF2-40B4-BE49-F238E27FC236}">
                <a16:creationId xmlns:a16="http://schemas.microsoft.com/office/drawing/2014/main" id="{34D6A9B4-AF3B-4CA0-91C3-1A9A089DC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312976" cy="1312976"/>
          </a:xfrm>
          <a:prstGeom prst="rect">
            <a:avLst/>
          </a:prstGeom>
        </p:spPr>
      </p:pic>
      <p:sp>
        <p:nvSpPr>
          <p:cNvPr id="10" name="TextBox 9">
            <a:extLst>
              <a:ext uri="{FF2B5EF4-FFF2-40B4-BE49-F238E27FC236}">
                <a16:creationId xmlns:a16="http://schemas.microsoft.com/office/drawing/2014/main" id="{1774836B-59B3-4CBF-8FE1-514C5C5D8925}"/>
              </a:ext>
            </a:extLst>
          </p:cNvPr>
          <p:cNvSpPr txBox="1"/>
          <p:nvPr/>
        </p:nvSpPr>
        <p:spPr>
          <a:xfrm>
            <a:off x="2863438" y="3509963"/>
            <a:ext cx="6154386" cy="1015663"/>
          </a:xfrm>
          <a:prstGeom prst="rect">
            <a:avLst/>
          </a:prstGeom>
          <a:noFill/>
        </p:spPr>
        <p:txBody>
          <a:bodyPr wrap="square">
            <a:spAutoFit/>
          </a:bodyPr>
          <a:lstStyle/>
          <a:p>
            <a:pPr algn="ctr"/>
            <a:r>
              <a:rPr lang="en-US" sz="6000" b="1" dirty="0" err="1">
                <a:ln w="22225">
                  <a:solidFill>
                    <a:schemeClr val="accent2"/>
                  </a:solidFill>
                  <a:prstDash val="solid"/>
                </a:ln>
                <a:solidFill>
                  <a:srgbClr val="7030A0"/>
                </a:solidFill>
              </a:rPr>
              <a:t>Thơ</a:t>
            </a:r>
            <a:r>
              <a:rPr lang="en-US" sz="6000" b="1" dirty="0">
                <a:ln w="22225">
                  <a:solidFill>
                    <a:schemeClr val="accent2"/>
                  </a:solidFill>
                  <a:prstDash val="solid"/>
                </a:ln>
                <a:solidFill>
                  <a:srgbClr val="7030A0"/>
                </a:solidFill>
              </a:rPr>
              <a:t> </a:t>
            </a:r>
            <a:r>
              <a:rPr lang="en-US" sz="6000" b="1" dirty="0" err="1">
                <a:ln w="22225">
                  <a:solidFill>
                    <a:schemeClr val="accent2"/>
                  </a:solidFill>
                  <a:prstDash val="solid"/>
                </a:ln>
                <a:solidFill>
                  <a:srgbClr val="7030A0"/>
                </a:solidFill>
              </a:rPr>
              <a:t>mưa</a:t>
            </a:r>
            <a:r>
              <a:rPr lang="en-US" sz="6000" b="1" dirty="0">
                <a:ln w="22225">
                  <a:solidFill>
                    <a:schemeClr val="accent2"/>
                  </a:solidFill>
                  <a:prstDash val="solid"/>
                </a:ln>
                <a:solidFill>
                  <a:srgbClr val="7030A0"/>
                </a:solidFill>
              </a:rPr>
              <a:t> </a:t>
            </a:r>
            <a:r>
              <a:rPr lang="en-US" sz="6000" b="1" dirty="0" err="1">
                <a:ln w="22225">
                  <a:solidFill>
                    <a:schemeClr val="accent2"/>
                  </a:solidFill>
                  <a:prstDash val="solid"/>
                </a:ln>
                <a:solidFill>
                  <a:srgbClr val="7030A0"/>
                </a:solidFill>
              </a:rPr>
              <a:t>xuân</a:t>
            </a:r>
            <a:endParaRPr lang="en-US" sz="6000" b="1" dirty="0">
              <a:ln w="22225">
                <a:solidFill>
                  <a:schemeClr val="accent2"/>
                </a:solidFill>
                <a:prstDash val="solid"/>
              </a:ln>
              <a:solidFill>
                <a:srgbClr val="7030A0"/>
              </a:solidFill>
            </a:endParaRPr>
          </a:p>
        </p:txBody>
      </p:sp>
    </p:spTree>
    <p:extLst>
      <p:ext uri="{BB962C8B-B14F-4D97-AF65-F5344CB8AC3E}">
        <p14:creationId xmlns:p14="http://schemas.microsoft.com/office/powerpoint/2010/main" val="335427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D483-E65B-484F-BA2B-C10A502106D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FD1FCE-0CCE-46DC-ABC1-D1D0AA99A866}"/>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F470265-F9ED-4EA0-A068-C09F19F264E6}"/>
              </a:ext>
            </a:extLst>
          </p:cNvPr>
          <p:cNvSpPr txBox="1"/>
          <p:nvPr/>
        </p:nvSpPr>
        <p:spPr>
          <a:xfrm>
            <a:off x="3017817" y="717652"/>
            <a:ext cx="6154386" cy="5078313"/>
          </a:xfrm>
          <a:prstGeom prst="rect">
            <a:avLst/>
          </a:prstGeom>
          <a:noFill/>
        </p:spPr>
        <p:txBody>
          <a:bodyPr wrap="square">
            <a:spAutoFit/>
          </a:bodyPr>
          <a:lstStyle/>
          <a:p>
            <a:pPr algn="l"/>
            <a:r>
              <a:rPr lang="vi-VN" sz="1800" b="1" i="0" dirty="0">
                <a:solidFill>
                  <a:srgbClr val="333333"/>
                </a:solidFill>
                <a:effectLst/>
                <a:latin typeface="Times New Roman" panose="02020603050405020304" pitchFamily="18" charset="0"/>
              </a:rPr>
              <a:t>Mục đích yêu cầu</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1. Kiến Thức</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Trẻ biết tên bài thơ: Mưa Xuân</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Trẻ hiểu nội dung bài thơ: Nói về mưa màu xuân nhè nhẹ trên mái tóc giống như những hạt sương đêm đậu trên cành lá, em bé nghiêng đôi má để chào đón mưa rơi. Mùa xuân đến thật là đẹp.</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2. Kỹ Năng</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Trẻ nói được câu có 4-5 từ</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Trẻ đọc được bài thơ rõ ràng, mạch lạc, không ngọng</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3. Thái Độ</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Trẻ hứng thú tham gia vào hoạt động.</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II. Chuẩn Bị</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 Chuẩn bị cho cô:</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 </a:t>
            </a:r>
            <a:r>
              <a:rPr lang="vi-VN" sz="1800" b="0" i="0" dirty="0">
                <a:solidFill>
                  <a:srgbClr val="333333"/>
                </a:solidFill>
                <a:effectLst/>
                <a:latin typeface="Times New Roman" panose="02020603050405020304" pitchFamily="18" charset="0"/>
              </a:rPr>
              <a:t>Nhạc bài hát: “Mùa xuân”</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Tranh minh họa bài thơ</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Giáo án điện tử</a:t>
            </a:r>
            <a:endParaRPr lang="vi-VN" b="0" i="0" dirty="0">
              <a:solidFill>
                <a:srgbClr val="333333"/>
              </a:solidFill>
              <a:effectLst/>
              <a:latin typeface="Arial" panose="020B0604020202020204" pitchFamily="34" charset="0"/>
            </a:endParaRPr>
          </a:p>
          <a:p>
            <a:pPr algn="l"/>
            <a:r>
              <a:rPr lang="vi-VN" sz="1800" b="1" i="0" dirty="0">
                <a:solidFill>
                  <a:srgbClr val="333333"/>
                </a:solidFill>
                <a:effectLst/>
                <a:latin typeface="Times New Roman" panose="02020603050405020304" pitchFamily="18" charset="0"/>
              </a:rPr>
              <a:t>* Chuẩn bị cho trẻ:</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Máy tính, Ipap, điện thoại thông minh</a:t>
            </a:r>
            <a:endParaRPr lang="vi-V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40767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8CAF-C3CB-4D95-B9B9-1663220602E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3C0AA7D-AEA6-49C0-A122-7A07A82607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4" name="Content Placeholder 3">
            <a:extLst>
              <a:ext uri="{FF2B5EF4-FFF2-40B4-BE49-F238E27FC236}">
                <a16:creationId xmlns:a16="http://schemas.microsoft.com/office/drawing/2014/main" id="{92587F5B-4C7D-4927-A4D1-4C946622A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5607" cy="6858000"/>
          </a:xfrm>
          <a:prstGeom prst="rect">
            <a:avLst/>
          </a:prstGeom>
        </p:spPr>
      </p:pic>
      <p:pic>
        <p:nvPicPr>
          <p:cNvPr id="8" name="Picture 7">
            <a:extLst>
              <a:ext uri="{FF2B5EF4-FFF2-40B4-BE49-F238E27FC236}">
                <a16:creationId xmlns:a16="http://schemas.microsoft.com/office/drawing/2014/main" id="{5425B64B-CC5D-43A9-9CB1-5B6D1B2BC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648" y="775576"/>
            <a:ext cx="9018704" cy="5073021"/>
          </a:xfrm>
          <a:prstGeom prst="rect">
            <a:avLst/>
          </a:prstGeom>
        </p:spPr>
      </p:pic>
      <p:sp>
        <p:nvSpPr>
          <p:cNvPr id="10" name="TextBox 9">
            <a:extLst>
              <a:ext uri="{FF2B5EF4-FFF2-40B4-BE49-F238E27FC236}">
                <a16:creationId xmlns:a16="http://schemas.microsoft.com/office/drawing/2014/main" id="{DD61693E-1E6E-4A99-8A7A-A8AAB3972D71}"/>
              </a:ext>
            </a:extLst>
          </p:cNvPr>
          <p:cNvSpPr txBox="1"/>
          <p:nvPr/>
        </p:nvSpPr>
        <p:spPr>
          <a:xfrm>
            <a:off x="2309751" y="129245"/>
            <a:ext cx="7125194" cy="369332"/>
          </a:xfrm>
          <a:prstGeom prst="rect">
            <a:avLst/>
          </a:prstGeom>
          <a:noFill/>
        </p:spPr>
        <p:txBody>
          <a:bodyPr wrap="square">
            <a:spAutoFit/>
          </a:bodyPr>
          <a:lstStyle/>
          <a:p>
            <a:r>
              <a:rPr lang="en-US" sz="1800" b="1" dirty="0" err="1">
                <a:solidFill>
                  <a:srgbClr val="FF0000"/>
                </a:solidFill>
                <a:latin typeface="Times New Roman" panose="02020603050405020304" pitchFamily="18" charset="0"/>
                <a:cs typeface="Times New Roman" panose="02020603050405020304" pitchFamily="18" charset="0"/>
              </a:rPr>
              <a:t>Ổn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định</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tổ</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chức</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Cô</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cho</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trẻ</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lắng</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nghe</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bài</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hát</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mùa</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xuân</a:t>
            </a:r>
            <a:r>
              <a:rPr lang="en-US" sz="1800" b="1" dirty="0">
                <a:solidFill>
                  <a:srgbClr val="FF0000"/>
                </a:solidFill>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ơi</a:t>
            </a:r>
            <a:r>
              <a:rPr lang="en-US" sz="1800" b="1" dirty="0">
                <a:solidFill>
                  <a:srgbClr val="FF0000"/>
                </a:solidFill>
                <a:latin typeface="Times New Roman" panose="02020603050405020304" pitchFamily="18" charset="0"/>
                <a:cs typeface="Times New Roman" panose="02020603050405020304" pitchFamily="18" charset="0"/>
              </a:rPr>
              <a:t>”</a:t>
            </a:r>
            <a:endParaRPr lang="en-US" sz="1800" dirty="0"/>
          </a:p>
        </p:txBody>
      </p:sp>
    </p:spTree>
    <p:extLst>
      <p:ext uri="{BB962C8B-B14F-4D97-AF65-F5344CB8AC3E}">
        <p14:creationId xmlns:p14="http://schemas.microsoft.com/office/powerpoint/2010/main" val="2856005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696C-523A-4C22-AA22-FA762E2336B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81D125-08EC-407E-9D0B-7EC9F1141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3E67CFDB-BA9C-4C25-B816-C883B421C495}"/>
              </a:ext>
            </a:extLst>
          </p:cNvPr>
          <p:cNvSpPr txBox="1"/>
          <p:nvPr/>
        </p:nvSpPr>
        <p:spPr>
          <a:xfrm>
            <a:off x="749630" y="49872"/>
            <a:ext cx="8257804" cy="523220"/>
          </a:xfrm>
          <a:prstGeom prst="rect">
            <a:avLst/>
          </a:prstGeom>
          <a:noFill/>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lần</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mưa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xuân</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072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4946-6105-49CD-A801-EE1064CFFEB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D2CD40E-657D-4484-92DF-48E11B6902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4" name="Content Placeholder 3">
            <a:extLst>
              <a:ext uri="{FF2B5EF4-FFF2-40B4-BE49-F238E27FC236}">
                <a16:creationId xmlns:a16="http://schemas.microsoft.com/office/drawing/2014/main" id="{5E3E6EF4-84EA-4BCD-8625-8145A81C5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5607" cy="6858000"/>
          </a:xfrm>
          <a:prstGeom prst="rect">
            <a:avLst/>
          </a:prstGeom>
        </p:spPr>
      </p:pic>
      <p:pic>
        <p:nvPicPr>
          <p:cNvPr id="8" name="Picture 7">
            <a:extLst>
              <a:ext uri="{FF2B5EF4-FFF2-40B4-BE49-F238E27FC236}">
                <a16:creationId xmlns:a16="http://schemas.microsoft.com/office/drawing/2014/main" id="{5D47FD67-CBF0-485E-AFDC-0726ED478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955964"/>
            <a:ext cx="10076213" cy="4979904"/>
          </a:xfrm>
          <a:prstGeom prst="rect">
            <a:avLst/>
          </a:prstGeom>
        </p:spPr>
      </p:pic>
      <p:sp>
        <p:nvSpPr>
          <p:cNvPr id="10" name="TextBox 9">
            <a:extLst>
              <a:ext uri="{FF2B5EF4-FFF2-40B4-BE49-F238E27FC236}">
                <a16:creationId xmlns:a16="http://schemas.microsoft.com/office/drawing/2014/main" id="{C2D39A93-B6BC-474E-BFC9-2378C1DEC966}"/>
              </a:ext>
            </a:extLst>
          </p:cNvPr>
          <p:cNvSpPr txBox="1"/>
          <p:nvPr/>
        </p:nvSpPr>
        <p:spPr>
          <a:xfrm>
            <a:off x="2772888" y="180459"/>
            <a:ext cx="7101444" cy="523220"/>
          </a:xfrm>
          <a:prstGeom prst="rect">
            <a:avLst/>
          </a:prstGeom>
          <a:noFill/>
        </p:spPr>
        <p:txBody>
          <a:bodyPr wrap="square">
            <a:spAutoFit/>
          </a:bodyPr>
          <a:lstStyle/>
          <a:p>
            <a:pPr algn="ct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Cô</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đọc</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lần</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2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bài</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thơ</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mưa</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t>
            </a:r>
            <a:r>
              <a:rPr lang="en-US" sz="2800" b="1" cap="none" spc="0" dirty="0" err="1">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xuân</a:t>
            </a:r>
            <a:r>
              <a:rPr lang="en-US" sz="28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991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F24F-7BC2-4C30-90FD-4875AA05368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63264B-605B-4AB8-8D61-2DECC632DDCB}"/>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E9E31D72-9162-4F41-9556-3CB2CE48E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362"/>
            <a:ext cx="12192001" cy="6884436"/>
          </a:xfrm>
          <a:prstGeom prst="rect">
            <a:avLst/>
          </a:prstGeom>
        </p:spPr>
      </p:pic>
      <p:sp>
        <p:nvSpPr>
          <p:cNvPr id="6" name="TextBox 5">
            <a:extLst>
              <a:ext uri="{FF2B5EF4-FFF2-40B4-BE49-F238E27FC236}">
                <a16:creationId xmlns:a16="http://schemas.microsoft.com/office/drawing/2014/main" id="{4E971F4B-657E-4D26-8667-F0C7B70B63E1}"/>
              </a:ext>
            </a:extLst>
          </p:cNvPr>
          <p:cNvSpPr txBox="1"/>
          <p:nvPr/>
        </p:nvSpPr>
        <p:spPr>
          <a:xfrm>
            <a:off x="2934690" y="1135514"/>
            <a:ext cx="6154386" cy="3170099"/>
          </a:xfrm>
          <a:prstGeom prst="rect">
            <a:avLst/>
          </a:prstGeom>
          <a:noFill/>
        </p:spPr>
        <p:txBody>
          <a:bodyPr wrap="square">
            <a:spAutoFit/>
          </a:bodyPr>
          <a:lstStyle/>
          <a:p>
            <a:pPr algn="l"/>
            <a:r>
              <a:rPr lang="vi-VN" sz="2000" b="0" i="0" dirty="0">
                <a:solidFill>
                  <a:srgbClr val="C00000"/>
                </a:solidFill>
                <a:effectLst/>
                <a:latin typeface="Times New Roman" panose="02020603050405020304" pitchFamily="18" charset="0"/>
              </a:rPr>
              <a:t>Đàm thoại về nội dung bài thơ</a:t>
            </a:r>
            <a:endParaRPr lang="vi-VN" sz="2000" b="0" i="0" dirty="0">
              <a:solidFill>
                <a:srgbClr val="C00000"/>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Cô vừa vừa đọc cho các con nghe bài thơ gì?</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Bài thơ do ai sáng tác?</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Bài thơ có nhắc về mùa gì?</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Mùa xuân được ví như hạt gì?</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Thấy mưa xuân em bé đã làm gì?</a:t>
            </a:r>
            <a:endParaRPr lang="vi-VN" b="0" i="0" dirty="0">
              <a:solidFill>
                <a:srgbClr val="333333"/>
              </a:solidFill>
              <a:effectLst/>
              <a:latin typeface="Arial" panose="020B0604020202020204" pitchFamily="34" charset="0"/>
            </a:endParaRPr>
          </a:p>
          <a:p>
            <a:pPr algn="ctr"/>
            <a:r>
              <a:rPr lang="vi-VN" sz="1800" b="0" i="0" dirty="0">
                <a:solidFill>
                  <a:srgbClr val="333333"/>
                </a:solidFill>
                <a:effectLst/>
                <a:latin typeface="Times New Roman" panose="02020603050405020304" pitchFamily="18" charset="0"/>
              </a:rPr>
              <a:t>     * GD trẻ: Các con ạ, bài thơ muốn nhắn nhủ với chúng mình rằng, để mùa xuân tươi đẹp hơn thì cô trò mình hãy trồng thật nhiều hoa và cây xanh nhé. Một điều nữa là chúng mình không chơi dưới trời mưa như vậy xẽ bị cảm và bị ướt quần áo các con nhớ chưa nào?</a:t>
            </a:r>
            <a:endParaRPr lang="vi-V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166614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6887-0D0D-4783-B53B-3321996D5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4171C7-4970-4A74-877F-122829F0AF1D}"/>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1FBB1FE8-9089-44A3-BD03-B03136DAF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62B582-EDCE-4B93-9B57-A730E911DB7E}"/>
              </a:ext>
            </a:extLst>
          </p:cNvPr>
          <p:cNvSpPr txBox="1"/>
          <p:nvPr/>
        </p:nvSpPr>
        <p:spPr>
          <a:xfrm>
            <a:off x="2097479" y="1040150"/>
            <a:ext cx="6154386" cy="2185214"/>
          </a:xfrm>
          <a:prstGeom prst="rect">
            <a:avLst/>
          </a:prstGeom>
          <a:noFill/>
        </p:spPr>
        <p:txBody>
          <a:bodyPr wrap="square">
            <a:spAutoFit/>
          </a:bodyPr>
          <a:lstStyle/>
          <a:p>
            <a:pPr algn="l"/>
            <a:r>
              <a:rPr lang="vi-VN" sz="1800" b="1" i="0" dirty="0">
                <a:solidFill>
                  <a:srgbClr val="333333"/>
                </a:solidFill>
                <a:effectLst/>
                <a:latin typeface="Times New Roman" panose="02020603050405020304" pitchFamily="18" charset="0"/>
              </a:rPr>
              <a:t> </a:t>
            </a:r>
            <a:r>
              <a:rPr lang="vi-VN" sz="2800" b="1" i="0" dirty="0">
                <a:solidFill>
                  <a:srgbClr val="C00000"/>
                </a:solidFill>
                <a:effectLst/>
                <a:latin typeface="Times New Roman" panose="02020603050405020304" pitchFamily="18" charset="0"/>
              </a:rPr>
              <a:t>Dạy trẻ đọc thơ</a:t>
            </a:r>
            <a:endParaRPr lang="vi-VN" b="0" i="0" dirty="0">
              <a:solidFill>
                <a:srgbClr val="C00000"/>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Cô đọc cùng trẻ 2-3 lần</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Cô mời từng tổ đọc</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Cô mời 2-3 nhóm lên đọc</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Cô mời 1-2 cá nhân trẻ đọc</a:t>
            </a:r>
            <a:endParaRPr lang="vi-VN" b="0" i="0" dirty="0">
              <a:solidFill>
                <a:srgbClr val="333333"/>
              </a:solidFill>
              <a:effectLst/>
              <a:latin typeface="Arial" panose="020B0604020202020204" pitchFamily="34" charset="0"/>
            </a:endParaRPr>
          </a:p>
          <a:p>
            <a:pPr algn="l"/>
            <a:r>
              <a:rPr lang="vi-VN" sz="1800" b="0" i="0" dirty="0">
                <a:solidFill>
                  <a:srgbClr val="333333"/>
                </a:solidFill>
                <a:effectLst/>
                <a:latin typeface="Times New Roman" panose="02020603050405020304" pitchFamily="18" charset="0"/>
              </a:rPr>
              <a:t>- Sau mỗi lần trẻ đọc cô chú ý sửa sai cho trẻ, động viên, khuyến khích trẻ.</a:t>
            </a:r>
            <a:endParaRPr lang="vi-VN"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77823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9BF4-DC6D-4613-BC4C-A21025B8FE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EADB79-E794-4241-8209-509305C1666F}"/>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171F6DF5-C8C3-44FC-81C4-A2924E06CCAB}"/>
              </a:ext>
            </a:extLst>
          </p:cNvPr>
          <p:cNvPicPr>
            <a:picLocks noChangeAspect="1"/>
          </p:cNvPicPr>
          <p:nvPr/>
        </p:nvPicPr>
        <p:blipFill>
          <a:blip r:embed="rId2"/>
          <a:stretch>
            <a:fillRect/>
          </a:stretch>
        </p:blipFill>
        <p:spPr>
          <a:xfrm>
            <a:off x="0" y="-63664"/>
            <a:ext cx="12192000" cy="6921664"/>
          </a:xfrm>
          <a:prstGeom prst="rect">
            <a:avLst/>
          </a:prstGeom>
        </p:spPr>
      </p:pic>
    </p:spTree>
    <p:extLst>
      <p:ext uri="{BB962C8B-B14F-4D97-AF65-F5344CB8AC3E}">
        <p14:creationId xmlns:p14="http://schemas.microsoft.com/office/powerpoint/2010/main" val="3471705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2026-02-10T15:22:31Z</dcterms:created>
  <dcterms:modified xsi:type="dcterms:W3CDTF">2026-02-10T15:22:48Z</dcterms:modified>
</cp:coreProperties>
</file>