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92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055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295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909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37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07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18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523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56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385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848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D96F9-5420-4B71-B2DF-E3E24707C555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80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92302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600280" y="3742343"/>
            <a:ext cx="713349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10" name="Rectangle 9"/>
          <p:cNvSpPr/>
          <p:nvPr/>
        </p:nvSpPr>
        <p:spPr>
          <a:xfrm>
            <a:off x="2945161" y="3053060"/>
            <a:ext cx="64437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>
                <a:solidFill>
                  <a:srgbClr val="FFC000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99966" y="4790400"/>
            <a:ext cx="43284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(24-36 </a:t>
            </a:r>
            <a:r>
              <a:rPr lang="en-US" sz="24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650B238-71F3-461D-A675-070DDA5478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2866" y="281157"/>
            <a:ext cx="6206266" cy="78035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CD16FEB-C477-4D65-A39A-3B730E196A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5510" y="1411351"/>
            <a:ext cx="1450974" cy="145097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C284F8A-BB57-43D3-A961-04EC450FFE6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12976" cy="131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549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58001"/>
          </a:xfrm>
        </p:spPr>
      </p:pic>
      <p:sp>
        <p:nvSpPr>
          <p:cNvPr id="5" name="Rectangle 4"/>
          <p:cNvSpPr/>
          <p:nvPr/>
        </p:nvSpPr>
        <p:spPr>
          <a:xfrm>
            <a:off x="1661375" y="1166843"/>
            <a:ext cx="901521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i="1" dirty="0">
                <a:solidFill>
                  <a:srgbClr val="3C3C3C"/>
                </a:solidFill>
                <a:effectLst/>
                <a:latin typeface="+mj-lt"/>
              </a:rPr>
              <a:t>1. Kiến thức:</a:t>
            </a:r>
            <a:endParaRPr lang="vi-VN" b="0" i="0" dirty="0">
              <a:solidFill>
                <a:srgbClr val="3C3C3C"/>
              </a:solidFill>
              <a:effectLst/>
              <a:latin typeface="+mj-lt"/>
            </a:endParaRPr>
          </a:p>
          <a:p>
            <a:pPr algn="just"/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- Trẻ biết tên truyện “Chiếc áo mùa xuân”, tên các nhân vật trong truyện: Thỏ mẹ, Thỏ con, cô Gà Gô, bạn Nhái Bén, anh Châu Chấu. Trẻ hiểu nội dung truyện: Sang mùa xuân các loài vật đều thay áo mới.</a:t>
            </a:r>
          </a:p>
          <a:p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- Trẻ hiểu nghĩa của từ: “ Chiếc áo mùa xuân”, “nằng nặc”.</a:t>
            </a:r>
          </a:p>
          <a:p>
            <a:r>
              <a:rPr lang="vi-VN" b="1" i="1" dirty="0">
                <a:solidFill>
                  <a:srgbClr val="3C3C3C"/>
                </a:solidFill>
                <a:effectLst/>
                <a:latin typeface="+mj-lt"/>
              </a:rPr>
              <a:t>2. Kỹ năng:</a:t>
            </a:r>
            <a:endParaRPr lang="vi-VN" b="0" i="0" dirty="0">
              <a:solidFill>
                <a:srgbClr val="3C3C3C"/>
              </a:solidFill>
              <a:effectLst/>
              <a:latin typeface="+mj-lt"/>
            </a:endParaRPr>
          </a:p>
          <a:p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- Phát triển và rèn luyện sự quan sát, chú ý, ghi nhớ có chủ đích</a:t>
            </a:r>
          </a:p>
          <a:p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- Phát triển và mở rộng vốn từ cho trẻ.</a:t>
            </a:r>
          </a:p>
          <a:p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- Rèn cho trẻ nói đủ câu, nghe hiểu và trả lời được các câu hỏi của cô.</a:t>
            </a:r>
          </a:p>
          <a:p>
            <a:r>
              <a:rPr lang="vi-VN" b="1" i="1" dirty="0">
                <a:solidFill>
                  <a:srgbClr val="3C3C3C"/>
                </a:solidFill>
                <a:effectLst/>
                <a:latin typeface="+mj-lt"/>
              </a:rPr>
              <a:t>3. Giáo dục:</a:t>
            </a:r>
            <a:endParaRPr lang="vi-VN" b="0" i="0" dirty="0">
              <a:solidFill>
                <a:srgbClr val="3C3C3C"/>
              </a:solidFill>
              <a:effectLst/>
              <a:latin typeface="+mj-lt"/>
            </a:endParaRPr>
          </a:p>
          <a:p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- Thông qua nội dung bài học giáo dục trẻ biết mặc quần áo phù hợp với thời tiết.</a:t>
            </a:r>
          </a:p>
          <a:p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- Hứng thú tham gia vào các hoạt động.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51527" y="447677"/>
            <a:ext cx="4417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957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5607" cy="6858000"/>
          </a:xfrm>
        </p:spPr>
      </p:pic>
      <p:sp>
        <p:nvSpPr>
          <p:cNvPr id="5" name="Rectangle 4"/>
          <p:cNvSpPr/>
          <p:nvPr/>
        </p:nvSpPr>
        <p:spPr>
          <a:xfrm>
            <a:off x="2051821" y="86021"/>
            <a:ext cx="86645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74" y="730249"/>
            <a:ext cx="10251582" cy="534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59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5571"/>
            <a:ext cx="12192000" cy="6290535"/>
          </a:xfrm>
        </p:spPr>
      </p:pic>
      <p:sp>
        <p:nvSpPr>
          <p:cNvPr id="7" name="TextBox 6"/>
          <p:cNvSpPr txBox="1"/>
          <p:nvPr/>
        </p:nvSpPr>
        <p:spPr>
          <a:xfrm>
            <a:off x="2975020" y="0"/>
            <a:ext cx="66068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3273233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5607" cy="6858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243" y="694252"/>
            <a:ext cx="10289013" cy="54360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88606" y="72737"/>
            <a:ext cx="6465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192725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  <p:sp>
        <p:nvSpPr>
          <p:cNvPr id="5" name="Rectangle 4"/>
          <p:cNvSpPr/>
          <p:nvPr/>
        </p:nvSpPr>
        <p:spPr>
          <a:xfrm>
            <a:off x="3048000" y="120402"/>
            <a:ext cx="6096000" cy="523220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vi-VN" sz="1400" b="1" i="0" dirty="0">
                <a:solidFill>
                  <a:srgbClr val="3C3C3C"/>
                </a:solidFill>
                <a:effectLst/>
                <a:latin typeface="Roboto Condensed"/>
              </a:rPr>
              <a:t> </a:t>
            </a:r>
            <a:endParaRPr lang="en-US" sz="1400" b="1" i="0" dirty="0">
              <a:solidFill>
                <a:srgbClr val="3C3C3C"/>
              </a:solidFill>
              <a:effectLst/>
              <a:latin typeface="Roboto Condensed"/>
            </a:endParaRPr>
          </a:p>
          <a:p>
            <a:pPr algn="just"/>
            <a:endParaRPr lang="en-US" sz="1400" b="1" dirty="0">
              <a:solidFill>
                <a:srgbClr val="3C3C3C"/>
              </a:solidFill>
              <a:latin typeface="Roboto Condensed"/>
            </a:endParaRPr>
          </a:p>
          <a:p>
            <a:pPr algn="just"/>
            <a:r>
              <a:rPr lang="en-US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vi-VN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Đàm thoại :</a:t>
            </a:r>
            <a:endParaRPr lang="vi-VN" sz="28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- Cô vừa kể cho chúng mình nghe truyện gì?</a:t>
            </a:r>
            <a:endParaRPr lang="vi-VN" sz="2400" b="0" i="0" dirty="0">
              <a:solidFill>
                <a:srgbClr val="3C3C3C"/>
              </a:solidFill>
              <a:effectLst/>
              <a:latin typeface="+mj-lt"/>
            </a:endParaRPr>
          </a:p>
          <a:p>
            <a:pPr algn="just"/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- Trong câu chuy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ệ</a:t>
            </a:r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n có nh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ữ</a:t>
            </a:r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ng nhân vật nào?</a:t>
            </a:r>
          </a:p>
          <a:p>
            <a:pPr algn="just"/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 - Mùa xuân đến trong rừng ai đã thay áo mới?</a:t>
            </a:r>
          </a:p>
          <a:p>
            <a:pPr algn="just"/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- Nhái bén có áo màu gì?</a:t>
            </a:r>
          </a:p>
          <a:p>
            <a:pPr algn="just"/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Trích dẫn “Trong r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ừ</a:t>
            </a:r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ng cô G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à</a:t>
            </a:r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 Gô 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…..</a:t>
            </a:r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toàn thân tỏa ánh xanh nh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ư</a:t>
            </a:r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 cây c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ỏ</a:t>
            </a:r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”</a:t>
            </a:r>
          </a:p>
          <a:p>
            <a:pPr algn="just"/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- Những con vật nào có áo mới nữa?</a:t>
            </a:r>
          </a:p>
          <a:p>
            <a:pPr algn="just"/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Trích dẫn “ Ngay cả những anh châu chấu ….. cười chế diễu”</a:t>
            </a:r>
          </a:p>
          <a:p>
            <a:pPr algn="just"/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- Thỏ con mặc áo màu gì?</a:t>
            </a:r>
          </a:p>
          <a:p>
            <a:pPr algn="just"/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- Ai đã chế diễu thỏ con?</a:t>
            </a:r>
          </a:p>
          <a:p>
            <a:pPr algn="just"/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- Khi bị Châu Chấu chế giễu Thỏ con đã làm gì?</a:t>
            </a:r>
          </a:p>
          <a:p>
            <a:pPr algn="just"/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Trích dẫn “ ha ha ha .....thay áo mới cho mình ”</a:t>
            </a:r>
          </a:p>
          <a:p>
            <a:pPr algn="just"/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Giải nghĩa từ khó “nằng nặc” có nghĩa là đòi bằng được.</a:t>
            </a:r>
          </a:p>
          <a:p>
            <a:pPr algn="just"/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- Th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ỏ</a:t>
            </a:r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 m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ẹ</a:t>
            </a:r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 bảo thỏ con làm gì?</a:t>
            </a:r>
          </a:p>
          <a:p>
            <a:pPr algn="just"/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“Con th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ử</a:t>
            </a:r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 soi g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ươ</a:t>
            </a:r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ng xem n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à</a:t>
            </a:r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o .... quần áo mùa xuân m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ớ</a:t>
            </a:r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i”.</a:t>
            </a:r>
          </a:p>
          <a:p>
            <a:pPr algn="just"/>
            <a:r>
              <a:rPr lang="vi-VN" b="0" i="0" dirty="0">
                <a:solidFill>
                  <a:srgbClr val="3C3C3C"/>
                </a:solidFill>
                <a:effectLst/>
                <a:latin typeface="+mj-lt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891926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Rectangle 4"/>
          <p:cNvSpPr/>
          <p:nvPr/>
        </p:nvSpPr>
        <p:spPr>
          <a:xfrm>
            <a:off x="2326783" y="1997839"/>
            <a:ext cx="6096000" cy="295465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                </a:t>
            </a:r>
            <a:r>
              <a:rPr lang="en-US" sz="24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Giáo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dục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trẻ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   -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Khi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mùa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xuân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loài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vật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đều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thay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áo</a:t>
            </a:r>
            <a:br>
              <a:rPr lang="en-US" dirty="0">
                <a:solidFill>
                  <a:srgbClr val="7030A0"/>
                </a:solidFill>
              </a:rPr>
            </a:b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mới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để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phù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hợp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với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thời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tiết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cây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cối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đâm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chồi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nảy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lộc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,</a:t>
            </a:r>
            <a:br>
              <a:rPr lang="en-US" dirty="0">
                <a:solidFill>
                  <a:srgbClr val="7030A0"/>
                </a:solidFill>
              </a:rPr>
            </a:b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muôn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hoa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đua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nhau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khoe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sắc</a:t>
            </a:r>
            <a:r>
              <a:rPr lang="en-US" b="0" i="0" dirty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</a:rPr>
              <a:t>   - </a:t>
            </a:r>
            <a:r>
              <a:rPr lang="vi-VN" dirty="0">
                <a:solidFill>
                  <a:srgbClr val="7030A0"/>
                </a:solidFill>
              </a:rPr>
              <a:t>Mùa xuân đến, thời tiết đã ấm hơn các con được mặc quầnáo mới, chúng mình có thích khơng? Chúng mình nhớ khi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vi-VN" dirty="0">
                <a:solidFill>
                  <a:srgbClr val="7030A0"/>
                </a:solidFill>
              </a:rPr>
              <a:t>trời lạnh thì chúng mình phải mặc quần áo ấm, đội mũ và đi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vi-VN" dirty="0">
                <a:solidFill>
                  <a:srgbClr val="7030A0"/>
                </a:solidFill>
              </a:rPr>
              <a:t>tất, cịn khi trời ấm, nóng chúng mình mặc quần áothống</a:t>
            </a:r>
            <a:br>
              <a:rPr lang="vi-VN" dirty="0">
                <a:solidFill>
                  <a:srgbClr val="7030A0"/>
                </a:solidFill>
              </a:rPr>
            </a:br>
            <a:r>
              <a:rPr lang="vi-VN" dirty="0">
                <a:solidFill>
                  <a:srgbClr val="7030A0"/>
                </a:solidFill>
              </a:rPr>
              <a:t>mát.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333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Rectangle 4"/>
          <p:cNvSpPr/>
          <p:nvPr/>
        </p:nvSpPr>
        <p:spPr>
          <a:xfrm>
            <a:off x="1790163" y="1519708"/>
            <a:ext cx="7353837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</a:t>
            </a:r>
          </a:p>
          <a:p>
            <a:endParaRPr lang="en-US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hẹn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ở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635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512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Roboto Condensed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 Nguyen Duc</dc:creator>
  <cp:lastModifiedBy>Admin</cp:lastModifiedBy>
  <cp:revision>6</cp:revision>
  <dcterms:created xsi:type="dcterms:W3CDTF">2025-01-10T14:22:11Z</dcterms:created>
  <dcterms:modified xsi:type="dcterms:W3CDTF">2026-02-10T15:26:06Z</dcterms:modified>
</cp:coreProperties>
</file>