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2" r:id="rId5"/>
    <p:sldId id="258"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varScale="1">
        <p:scale>
          <a:sx n="85" d="100"/>
          <a:sy n="85" d="100"/>
        </p:scale>
        <p:origin x="17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37795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131903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8604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292204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216658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64092-E4E7-4FC5-BE4B-CC10ABDD6DC7}" type="datetimeFigureOut">
              <a:rPr lang="en-US" smtClean="0"/>
              <a:t>19/01/2026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110467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64092-E4E7-4FC5-BE4B-CC10ABDD6DC7}" type="datetimeFigureOut">
              <a:rPr lang="en-US" smtClean="0"/>
              <a:t>19/01/2026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9248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64092-E4E7-4FC5-BE4B-CC10ABDD6DC7}" type="datetimeFigureOut">
              <a:rPr lang="en-US" smtClean="0"/>
              <a:t>19/01/2026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80119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64092-E4E7-4FC5-BE4B-CC10ABDD6DC7}" type="datetimeFigureOut">
              <a:rPr lang="en-US" smtClean="0"/>
              <a:t>19/01/2026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50368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F64092-E4E7-4FC5-BE4B-CC10ABDD6DC7}" type="datetimeFigureOut">
              <a:rPr lang="en-US" smtClean="0"/>
              <a:t>19/01/2026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44698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F64092-E4E7-4FC5-BE4B-CC10ABDD6DC7}" type="datetimeFigureOut">
              <a:rPr lang="en-US" smtClean="0"/>
              <a:t>19/01/2026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70878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64092-E4E7-4FC5-BE4B-CC10ABDD6DC7}" type="datetimeFigureOut">
              <a:rPr lang="en-US" smtClean="0"/>
              <a:t>19/01/2026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D990A-F9A7-41E2-B7A3-ABF799DA2EC8}" type="slidenum">
              <a:rPr lang="en-US" smtClean="0"/>
              <a:t>‹#›</a:t>
            </a:fld>
            <a:endParaRPr lang="en-US"/>
          </a:p>
        </p:txBody>
      </p:sp>
    </p:spTree>
    <p:extLst>
      <p:ext uri="{BB962C8B-B14F-4D97-AF65-F5344CB8AC3E}">
        <p14:creationId xmlns:p14="http://schemas.microsoft.com/office/powerpoint/2010/main" val="128447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1"/>
            <a:ext cx="12192000" cy="6868161"/>
          </a:xfrm>
          <a:prstGeom prst="rect">
            <a:avLst/>
          </a:prstGeom>
        </p:spPr>
      </p:pic>
      <p:sp>
        <p:nvSpPr>
          <p:cNvPr id="7" name="Rectangle 6"/>
          <p:cNvSpPr/>
          <p:nvPr/>
        </p:nvSpPr>
        <p:spPr>
          <a:xfrm>
            <a:off x="3685673" y="222069"/>
            <a:ext cx="6096000" cy="707886"/>
          </a:xfrm>
          <a:prstGeom prst="rect">
            <a:avLst/>
          </a:prstGeom>
        </p:spPr>
        <p:txBody>
          <a:bodyPr>
            <a:spAutoFit/>
          </a:bodyPr>
          <a:lstStyle/>
          <a:p>
            <a:pPr algn="ctr"/>
            <a:endParaRPr lang="vi-VN" sz="2000" b="1" dirty="0">
              <a:solidFill>
                <a:srgbClr val="0070C0"/>
              </a:solidFill>
              <a:latin typeface="Times New Roman" panose="02020603050405020304" pitchFamily="18" charset="0"/>
              <a:cs typeface="Times New Roman" panose="02020603050405020304" pitchFamily="18" charset="0"/>
            </a:endParaRPr>
          </a:p>
          <a:p>
            <a:pPr algn="ctr"/>
            <a:r>
              <a:rPr lang="vi-VN" sz="2000" b="1" dirty="0">
                <a:solidFill>
                  <a:srgbClr val="0070C0"/>
                </a:solidFill>
                <a:latin typeface="Times New Roman" panose="02020603050405020304" pitchFamily="18" charset="0"/>
                <a:cs typeface="Times New Roman" panose="02020603050405020304" pitchFamily="18" charset="0"/>
              </a:rPr>
              <a:t>TRƯỜNG MẦM NON BẮC BIÊN</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973509" y="3109847"/>
            <a:ext cx="5727032" cy="1569660"/>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LĨNH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VỰC</a:t>
            </a:r>
            <a:r>
              <a:rPr lang="en-US" sz="2400" b="1" dirty="0">
                <a:solidFill>
                  <a:srgbClr val="7030A0"/>
                </a:solidFill>
                <a:latin typeface="Times New Roman" panose="02020603050405020304" pitchFamily="18" charset="0"/>
                <a:cs typeface="Times New Roman" panose="02020603050405020304" pitchFamily="18" charset="0"/>
              </a:rPr>
              <a:t> </a:t>
            </a:r>
            <a:r>
              <a:rPr lang="vi-VN" sz="2400" b="1" dirty="0">
                <a:solidFill>
                  <a:srgbClr val="7030A0"/>
                </a:solidFill>
                <a:latin typeface="Times New Roman" panose="02020603050405020304" pitchFamily="18" charset="0"/>
                <a:cs typeface="Times New Roman" panose="02020603050405020304" pitchFamily="18" charset="0"/>
              </a:rPr>
              <a:t>PHÁT TRIỂN NGÔN NGỮ</a:t>
            </a:r>
          </a:p>
          <a:p>
            <a:r>
              <a:rPr lang="vi-VN" sz="2400" b="1" dirty="0">
                <a:solidFill>
                  <a:srgbClr val="7030A0"/>
                </a:solidFill>
                <a:latin typeface="Times New Roman" panose="02020603050405020304" pitchFamily="18" charset="0"/>
                <a:cs typeface="Times New Roman" panose="02020603050405020304" pitchFamily="18" charset="0"/>
              </a:rPr>
              <a:t>ĐỀ TÀI: THƠ </a:t>
            </a:r>
            <a:r>
              <a:rPr lang="vi-VN" sz="2400" b="1" dirty="0" smtClean="0">
                <a:solidFill>
                  <a:srgbClr val="7030A0"/>
                </a:solidFill>
                <a:latin typeface="Times New Roman" panose="02020603050405020304" pitchFamily="18" charset="0"/>
                <a:cs typeface="Times New Roman" panose="02020603050405020304" pitchFamily="18" charset="0"/>
              </a:rPr>
              <a:t>“</a:t>
            </a:r>
            <a:r>
              <a:rPr lang="en-US" sz="2400" b="1" dirty="0" err="1" smtClean="0">
                <a:solidFill>
                  <a:srgbClr val="7030A0"/>
                </a:solidFill>
                <a:latin typeface="Times New Roman" panose="02020603050405020304" pitchFamily="18" charset="0"/>
                <a:cs typeface="Times New Roman" panose="02020603050405020304" pitchFamily="18" charset="0"/>
              </a:rPr>
              <a:t>Tết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đang</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vào</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nhà</a:t>
            </a:r>
            <a:r>
              <a:rPr lang="vi-VN" sz="2400" b="1" dirty="0" smtClean="0">
                <a:solidFill>
                  <a:srgbClr val="7030A0"/>
                </a:solidFill>
                <a:latin typeface="Times New Roman" panose="02020603050405020304" pitchFamily="18" charset="0"/>
                <a:cs typeface="Times New Roman" panose="02020603050405020304" pitchFamily="18" charset="0"/>
              </a:rPr>
              <a:t>”</a:t>
            </a:r>
            <a:endParaRPr lang="vi-VN" sz="2400" b="1" dirty="0">
              <a:solidFill>
                <a:srgbClr val="7030A0"/>
              </a:solidFill>
              <a:latin typeface="Times New Roman" panose="02020603050405020304" pitchFamily="18" charset="0"/>
              <a:cs typeface="Times New Roman" panose="02020603050405020304" pitchFamily="18" charset="0"/>
            </a:endParaRPr>
          </a:p>
          <a:p>
            <a:r>
              <a:rPr lang="vi-VN" sz="2400" b="1" dirty="0">
                <a:solidFill>
                  <a:srgbClr val="7030A0"/>
                </a:solidFill>
                <a:latin typeface="Times New Roman" panose="02020603050405020304" pitchFamily="18" charset="0"/>
                <a:cs typeface="Times New Roman" panose="02020603050405020304" pitchFamily="18" charset="0"/>
              </a:rPr>
              <a:t>Lứa tuổi: </a:t>
            </a:r>
            <a:r>
              <a:rPr lang="en-US" sz="2400" b="1" dirty="0" err="1">
                <a:solidFill>
                  <a:srgbClr val="7030A0"/>
                </a:solidFill>
                <a:latin typeface="Times New Roman" panose="02020603050405020304" pitchFamily="18" charset="0"/>
                <a:cs typeface="Times New Roman" panose="02020603050405020304" pitchFamily="18" charset="0"/>
              </a:rPr>
              <a:t>Mẫu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bé</a:t>
            </a:r>
            <a:endParaRPr lang="en-US" sz="2400" b="1" dirty="0" smtClean="0">
              <a:solidFill>
                <a:srgbClr val="7030A0"/>
              </a:solidFill>
              <a:latin typeface="Times New Roman" panose="02020603050405020304" pitchFamily="18" charset="0"/>
              <a:cs typeface="Times New Roman" panose="02020603050405020304" pitchFamily="18" charset="0"/>
            </a:endParaRPr>
          </a:p>
          <a:p>
            <a:r>
              <a:rPr lang="en-US" sz="2400" b="1" dirty="0" err="1" smtClean="0">
                <a:solidFill>
                  <a:srgbClr val="7030A0"/>
                </a:solidFill>
                <a:latin typeface="Times New Roman" panose="02020603050405020304" pitchFamily="18" charset="0"/>
                <a:cs typeface="Times New Roman" panose="02020603050405020304" pitchFamily="18" charset="0"/>
              </a:rPr>
              <a:t>Giáo</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viên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Lương</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Vân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Anh</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424" y="929955"/>
            <a:ext cx="1800498" cy="1800498"/>
          </a:xfrm>
          <a:prstGeom prst="rect">
            <a:avLst/>
          </a:prstGeom>
        </p:spPr>
      </p:pic>
    </p:spTree>
    <p:extLst>
      <p:ext uri="{BB962C8B-B14F-4D97-AF65-F5344CB8AC3E}">
        <p14:creationId xmlns:p14="http://schemas.microsoft.com/office/powerpoint/2010/main" val="1061114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253"/>
            <a:ext cx="12192000" cy="6954253"/>
          </a:xfrm>
          <a:prstGeom prst="rect">
            <a:avLst/>
          </a:prstGeom>
        </p:spPr>
      </p:pic>
      <p:sp>
        <p:nvSpPr>
          <p:cNvPr id="5" name="Rectangle 4"/>
          <p:cNvSpPr/>
          <p:nvPr/>
        </p:nvSpPr>
        <p:spPr>
          <a:xfrm>
            <a:off x="1772652" y="2334996"/>
            <a:ext cx="6096000" cy="1631216"/>
          </a:xfrm>
          <a:prstGeom prst="rect">
            <a:avLst/>
          </a:prstGeom>
        </p:spPr>
        <p:txBody>
          <a:bodyPr>
            <a:spAutoFit/>
          </a:bodyPr>
          <a:lstStyle/>
          <a:p>
            <a:r>
              <a:rPr lang="vi-VN" sz="2000" b="1" dirty="0" smtClean="0"/>
              <a:t>Ổn định tổ chức:</a:t>
            </a:r>
            <a:r>
              <a:rPr lang="vi-VN" sz="2000" b="1" dirty="0" smtClean="0">
                <a:solidFill>
                  <a:schemeClr val="bg1"/>
                </a:solidFill>
              </a:rPr>
              <a:t>ỔỔn </a:t>
            </a:r>
          </a:p>
          <a:p>
            <a:r>
              <a:rPr lang="vi-VN" sz="2000" dirty="0" smtClean="0"/>
              <a:t>- Cô và trẻ cùng hát bài “</a:t>
            </a:r>
            <a:r>
              <a:rPr lang="en-US" sz="2000" dirty="0" err="1" smtClean="0"/>
              <a:t>Sắp</a:t>
            </a:r>
            <a:r>
              <a:rPr lang="en-US" sz="2000" dirty="0" smtClean="0"/>
              <a:t> </a:t>
            </a:r>
            <a:r>
              <a:rPr lang="en-US" sz="2000" dirty="0" err="1" smtClean="0"/>
              <a:t>đến</a:t>
            </a:r>
            <a:r>
              <a:rPr lang="en-US" sz="2000" dirty="0" smtClean="0"/>
              <a:t> </a:t>
            </a:r>
            <a:r>
              <a:rPr lang="en-US" sz="2000" dirty="0" err="1" smtClean="0"/>
              <a:t>Tết</a:t>
            </a:r>
            <a:r>
              <a:rPr lang="en-US" sz="2000" dirty="0" smtClean="0"/>
              <a:t> </a:t>
            </a:r>
            <a:r>
              <a:rPr lang="en-US" sz="2000" dirty="0" err="1" smtClean="0"/>
              <a:t>rồi</a:t>
            </a:r>
            <a:r>
              <a:rPr lang="vi-VN" sz="2000" dirty="0" smtClean="0"/>
              <a:t>”</a:t>
            </a:r>
          </a:p>
          <a:p>
            <a:r>
              <a:rPr lang="vi-VN" sz="2000" b="1" dirty="0" smtClean="0"/>
              <a:t>- </a:t>
            </a:r>
            <a:r>
              <a:rPr lang="vi-VN" sz="2000" dirty="0" smtClean="0"/>
              <a:t>Trò chuyện </a:t>
            </a:r>
            <a:r>
              <a:rPr lang="en-US" sz="2000" dirty="0" err="1" smtClean="0"/>
              <a:t>và</a:t>
            </a:r>
            <a:r>
              <a:rPr lang="en-US" sz="2000" dirty="0" smtClean="0"/>
              <a:t> </a:t>
            </a:r>
            <a:r>
              <a:rPr lang="en-US" sz="2000" dirty="0" err="1" smtClean="0"/>
              <a:t>dẫn</a:t>
            </a:r>
            <a:r>
              <a:rPr lang="en-US" sz="2000" dirty="0" smtClean="0"/>
              <a:t> </a:t>
            </a:r>
            <a:r>
              <a:rPr lang="en-US" sz="2000" dirty="0" err="1" smtClean="0"/>
              <a:t>dắt</a:t>
            </a:r>
            <a:r>
              <a:rPr lang="en-US" sz="2000" dirty="0" smtClean="0"/>
              <a:t> </a:t>
            </a:r>
            <a:r>
              <a:rPr lang="en-US" sz="2000" dirty="0" err="1" smtClean="0"/>
              <a:t>vào</a:t>
            </a:r>
            <a:r>
              <a:rPr lang="en-US" sz="2000" dirty="0" smtClean="0"/>
              <a:t> </a:t>
            </a:r>
            <a:r>
              <a:rPr lang="en-US" sz="2000" dirty="0" err="1" smtClean="0"/>
              <a:t>bài</a:t>
            </a:r>
            <a:endParaRPr lang="vi-VN" sz="2000" dirty="0" smtClean="0"/>
          </a:p>
          <a:p>
            <a:r>
              <a:rPr lang="vi-VN" sz="2000" b="1" dirty="0" smtClean="0"/>
              <a:t>-</a:t>
            </a:r>
            <a:r>
              <a:rPr lang="vi-VN" sz="2000" dirty="0"/>
              <a:t> Cô giới thiệu tên bài thơ: </a:t>
            </a:r>
            <a:r>
              <a:rPr lang="en-US" sz="2000" dirty="0" smtClean="0"/>
              <a:t>“</a:t>
            </a:r>
            <a:r>
              <a:rPr lang="en-US" sz="2000" dirty="0" err="1" smtClean="0"/>
              <a:t>Tết</a:t>
            </a:r>
            <a:r>
              <a:rPr lang="en-US" sz="2000" dirty="0" smtClean="0"/>
              <a:t> </a:t>
            </a:r>
            <a:r>
              <a:rPr lang="en-US" sz="2000" dirty="0" err="1" smtClean="0"/>
              <a:t>đang</a:t>
            </a:r>
            <a:r>
              <a:rPr lang="en-US" sz="2000" dirty="0" smtClean="0"/>
              <a:t> </a:t>
            </a:r>
            <a:r>
              <a:rPr lang="en-US" sz="2000" dirty="0" err="1" smtClean="0"/>
              <a:t>vào</a:t>
            </a:r>
            <a:r>
              <a:rPr lang="en-US" sz="2000" dirty="0" smtClean="0"/>
              <a:t> </a:t>
            </a:r>
            <a:r>
              <a:rPr lang="en-US" sz="2000" dirty="0" err="1" smtClean="0"/>
              <a:t>nhà</a:t>
            </a:r>
            <a:r>
              <a:rPr lang="en-US" sz="2000" dirty="0" smtClean="0"/>
              <a:t>” </a:t>
            </a:r>
            <a:r>
              <a:rPr lang="vi-VN" sz="2000" dirty="0" smtClean="0"/>
              <a:t>của </a:t>
            </a:r>
            <a:r>
              <a:rPr lang="vi-VN" sz="2000" dirty="0"/>
              <a:t>tác giả </a:t>
            </a:r>
            <a:r>
              <a:rPr lang="en-US" sz="2000" dirty="0" err="1"/>
              <a:t>N</a:t>
            </a:r>
            <a:r>
              <a:rPr lang="en-US" sz="2000" smtClean="0"/>
              <a:t>guyễn</a:t>
            </a:r>
            <a:r>
              <a:rPr lang="en-US" sz="2000" dirty="0" smtClean="0"/>
              <a:t> </a:t>
            </a:r>
            <a:r>
              <a:rPr lang="en-US" sz="2000" dirty="0" err="1" smtClean="0"/>
              <a:t>Hồng</a:t>
            </a:r>
            <a:r>
              <a:rPr lang="en-US" sz="2000" dirty="0" smtClean="0"/>
              <a:t> </a:t>
            </a:r>
            <a:r>
              <a:rPr lang="en-US" sz="2000" dirty="0" err="1" smtClean="0"/>
              <a:t>Kiên</a:t>
            </a:r>
            <a:endParaRPr lang="vi-VN" sz="2000" dirty="0"/>
          </a:p>
        </p:txBody>
      </p:sp>
    </p:spTree>
    <p:extLst>
      <p:ext uri="{BB962C8B-B14F-4D97-AF65-F5344CB8AC3E}">
        <p14:creationId xmlns:p14="http://schemas.microsoft.com/office/powerpoint/2010/main" val="117320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09"/>
            <a:ext cx="12192000" cy="6925809"/>
          </a:xfrm>
          <a:prstGeom prst="rect">
            <a:avLst/>
          </a:prstGeom>
        </p:spPr>
      </p:pic>
      <p:sp>
        <p:nvSpPr>
          <p:cNvPr id="5" name="Rectangle 4"/>
          <p:cNvSpPr/>
          <p:nvPr/>
        </p:nvSpPr>
        <p:spPr>
          <a:xfrm>
            <a:off x="5129483" y="396631"/>
            <a:ext cx="1697901" cy="369332"/>
          </a:xfrm>
          <a:prstGeom prst="rect">
            <a:avLst/>
          </a:prstGeom>
        </p:spPr>
        <p:txBody>
          <a:bodyPr wrap="none">
            <a:spAutoFit/>
          </a:bodyPr>
          <a:lstStyle/>
          <a:p>
            <a:r>
              <a:rPr lang="vi-VN" b="1" dirty="0"/>
              <a:t>Cô đọc lần 1: </a:t>
            </a:r>
            <a:endParaRPr lang="en-US" b="1" dirty="0"/>
          </a:p>
        </p:txBody>
      </p:sp>
      <p:sp>
        <p:nvSpPr>
          <p:cNvPr id="6" name="Rectangle 5"/>
          <p:cNvSpPr/>
          <p:nvPr/>
        </p:nvSpPr>
        <p:spPr>
          <a:xfrm>
            <a:off x="3048000" y="884651"/>
            <a:ext cx="6096000" cy="4585871"/>
          </a:xfrm>
          <a:prstGeom prst="rect">
            <a:avLst/>
          </a:prstGeom>
        </p:spPr>
        <p:txBody>
          <a:bodyPr>
            <a:spAutoFit/>
          </a:bodyPr>
          <a:lstStyle/>
          <a:p>
            <a:pPr algn="ctr"/>
            <a:r>
              <a:rPr lang="en-US" b="1" dirty="0" err="1">
                <a:latin typeface="Times New Roman" panose="02020603050405020304" pitchFamily="18" charset="0"/>
                <a:cs typeface="Times New Roman" panose="02020603050405020304" pitchFamily="18" charset="0"/>
              </a:rPr>
              <a:t>Tết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đang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nhà</a:t>
            </a:r>
            <a:endParaRPr lang="en-US" sz="2000" b="1" dirty="0" smtClean="0">
              <a:latin typeface="Times New Roman" panose="02020603050405020304" pitchFamily="18" charset="0"/>
              <a:cs typeface="Times New Roman" panose="02020603050405020304" pitchFamily="18" charset="0"/>
            </a:endParaRPr>
          </a:p>
          <a:p>
            <a:pPr algn="ctr"/>
            <a:endParaRPr lang="en-US" sz="2000" b="1" dirty="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Hoa </a:t>
            </a:r>
            <a:r>
              <a:rPr lang="vi-VN" dirty="0">
                <a:latin typeface="Times New Roman" panose="02020603050405020304" pitchFamily="18" charset="0"/>
                <a:cs typeface="Times New Roman" panose="02020603050405020304" pitchFamily="18" charset="0"/>
              </a:rPr>
              <a:t>đào trước ngõ</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Cười </a:t>
            </a:r>
            <a:r>
              <a:rPr lang="vi-VN" dirty="0">
                <a:latin typeface="Times New Roman" panose="02020603050405020304" pitchFamily="18" charset="0"/>
                <a:cs typeface="Times New Roman" panose="02020603050405020304" pitchFamily="18" charset="0"/>
              </a:rPr>
              <a:t>tươi sáng </a:t>
            </a:r>
            <a:r>
              <a:rPr lang="vi-VN" dirty="0" smtClean="0">
                <a:latin typeface="Times New Roman" panose="02020603050405020304" pitchFamily="18" charset="0"/>
                <a:cs typeface="Times New Roman" panose="02020603050405020304" pitchFamily="18" charset="0"/>
              </a:rPr>
              <a:t>hồng</a:t>
            </a:r>
            <a:endParaRPr lang="en-US" dirty="0" smtClean="0">
              <a:latin typeface="Times New Roman" panose="02020603050405020304" pitchFamily="18" charset="0"/>
              <a:cs typeface="Times New Roman" panose="02020603050405020304" pitchFamily="18" charset="0"/>
            </a:endParaRPr>
          </a:p>
          <a:p>
            <a:pPr algn="ctr"/>
            <a:r>
              <a:rPr lang="vi-VN" dirty="0">
                <a:latin typeface="Times New Roman" panose="02020603050405020304" pitchFamily="18" charset="0"/>
                <a:cs typeface="Times New Roman" panose="02020603050405020304" pitchFamily="18" charset="0"/>
              </a:rPr>
              <a:t>Hoa mai tr</a:t>
            </a:r>
            <a:r>
              <a:rPr lang="en-US" dirty="0">
                <a:latin typeface="Times New Roman" panose="02020603050405020304" pitchFamily="18" charset="0"/>
                <a:cs typeface="Times New Roman" panose="02020603050405020304" pitchFamily="18" charset="0"/>
              </a:rPr>
              <a:t>o</a:t>
            </a:r>
            <a:r>
              <a:rPr lang="vi-VN" dirty="0">
                <a:latin typeface="Times New Roman" panose="02020603050405020304" pitchFamily="18" charset="0"/>
                <a:cs typeface="Times New Roman" panose="02020603050405020304" pitchFamily="18" charset="0"/>
              </a:rPr>
              <a:t>ng vườn</a:t>
            </a:r>
            <a:br>
              <a:rPr lang="vi-VN"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Lung </a:t>
            </a:r>
            <a:r>
              <a:rPr lang="vi-VN" dirty="0">
                <a:latin typeface="Times New Roman" panose="02020603050405020304" pitchFamily="18" charset="0"/>
                <a:cs typeface="Times New Roman" panose="02020603050405020304" pitchFamily="18" charset="0"/>
              </a:rPr>
              <a:t>linh cánh </a:t>
            </a:r>
            <a:r>
              <a:rPr lang="vi-VN" dirty="0" smtClean="0">
                <a:latin typeface="Times New Roman" panose="02020603050405020304" pitchFamily="18" charset="0"/>
                <a:cs typeface="Times New Roman" panose="02020603050405020304" pitchFamily="18" charset="0"/>
              </a:rPr>
              <a:t>trắng</a:t>
            </a:r>
            <a:endParaRPr lang="en-US" dirty="0" smtClean="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Sân </a:t>
            </a:r>
            <a:r>
              <a:rPr lang="vi-VN" dirty="0">
                <a:latin typeface="Times New Roman" panose="02020603050405020304" pitchFamily="18" charset="0"/>
                <a:cs typeface="Times New Roman" panose="02020603050405020304" pitchFamily="18" charset="0"/>
              </a:rPr>
              <a:t>nhà đầy nắng</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Mẹ phơi áo hoa</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Em dán tranh gà</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Ông treo câu đối</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Tết đang vào nhà</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Sắp thêm một tuổi</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Đất trời nở hoa</a:t>
            </a:r>
          </a:p>
          <a:p>
            <a:pPr algn="ct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endParaRPr lang="vi-VN" b="1" dirty="0" smtClean="0">
              <a:solidFill>
                <a:srgbClr val="3C3C3C"/>
              </a:solidFill>
              <a:latin typeface="Times New Roman" panose="02020603050405020304" pitchFamily="18" charset="0"/>
              <a:cs typeface="Times New Roman" panose="02020603050405020304" pitchFamily="18" charset="0"/>
            </a:endParaRPr>
          </a:p>
          <a:p>
            <a:pPr algn="r" fontAlgn="base"/>
            <a:r>
              <a:rPr lang="vi-VN" b="1" dirty="0" smtClean="0">
                <a:solidFill>
                  <a:srgbClr val="3C3C3C"/>
                </a:solidFill>
                <a:latin typeface="+mj-lt"/>
              </a:rPr>
              <a:t>Tác giả: </a:t>
            </a:r>
            <a:r>
              <a:rPr lang="en-US" b="1" dirty="0" err="1" smtClean="0">
                <a:solidFill>
                  <a:srgbClr val="3C3C3C"/>
                </a:solidFill>
                <a:latin typeface="+mj-lt"/>
              </a:rPr>
              <a:t>Nguyễn</a:t>
            </a:r>
            <a:r>
              <a:rPr lang="en-US" b="1" dirty="0" smtClean="0">
                <a:solidFill>
                  <a:srgbClr val="3C3C3C"/>
                </a:solidFill>
                <a:latin typeface="+mj-lt"/>
              </a:rPr>
              <a:t> </a:t>
            </a:r>
            <a:r>
              <a:rPr lang="en-US" b="1" dirty="0" err="1" smtClean="0">
                <a:solidFill>
                  <a:srgbClr val="3C3C3C"/>
                </a:solidFill>
                <a:latin typeface="+mj-lt"/>
              </a:rPr>
              <a:t>Hồng</a:t>
            </a:r>
            <a:r>
              <a:rPr lang="en-US" b="1" dirty="0" smtClean="0">
                <a:solidFill>
                  <a:srgbClr val="3C3C3C"/>
                </a:solidFill>
                <a:latin typeface="+mj-lt"/>
              </a:rPr>
              <a:t> </a:t>
            </a:r>
            <a:r>
              <a:rPr lang="en-US" b="1" dirty="0" err="1" smtClean="0">
                <a:solidFill>
                  <a:srgbClr val="3C3C3C"/>
                </a:solidFill>
                <a:latin typeface="+mj-lt"/>
              </a:rPr>
              <a:t>Kiên</a:t>
            </a:r>
            <a:endParaRPr lang="vi-VN" b="1" i="0" dirty="0">
              <a:solidFill>
                <a:srgbClr val="3C3C3C"/>
              </a:solidFill>
              <a:effectLst/>
              <a:latin typeface="+mj-lt"/>
            </a:endParaRPr>
          </a:p>
        </p:txBody>
      </p:sp>
    </p:spTree>
    <p:extLst>
      <p:ext uri="{BB962C8B-B14F-4D97-AF65-F5344CB8AC3E}">
        <p14:creationId xmlns:p14="http://schemas.microsoft.com/office/powerpoint/2010/main" val="69056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3268" y="0"/>
            <a:ext cx="3212432" cy="400110"/>
          </a:xfrm>
          <a:prstGeom prst="rect">
            <a:avLst/>
          </a:prstGeom>
          <a:noFill/>
        </p:spPr>
        <p:txBody>
          <a:bodyPr wrap="square" rtlCol="0">
            <a:spAutoFit/>
          </a:bodyPr>
          <a:lstStyle/>
          <a:p>
            <a:r>
              <a:rPr lang="vi-VN" sz="2000" b="1" dirty="0" smtClean="0">
                <a:latin typeface="+mj-lt"/>
              </a:rPr>
              <a:t>Cô đọc thơ lần 2:</a:t>
            </a:r>
            <a:endParaRPr lang="en-US" sz="2000" b="1" dirty="0">
              <a:latin typeface="+mj-lt"/>
            </a:endParaRPr>
          </a:p>
        </p:txBody>
      </p:sp>
      <p:sp>
        <p:nvSpPr>
          <p:cNvPr id="10" name="Rectangle 9"/>
          <p:cNvSpPr/>
          <p:nvPr/>
        </p:nvSpPr>
        <p:spPr>
          <a:xfrm>
            <a:off x="4323644" y="984756"/>
            <a:ext cx="3815645" cy="4216539"/>
          </a:xfrm>
          <a:prstGeom prst="rect">
            <a:avLst/>
          </a:prstGeom>
        </p:spPr>
        <p:txBody>
          <a:bodyPr wrap="square">
            <a:spAutoFit/>
          </a:bodyPr>
          <a:lstStyle/>
          <a:p>
            <a:pPr algn="ctr"/>
            <a:r>
              <a:rPr lang="en-US" sz="2400" b="1" dirty="0" err="1">
                <a:latin typeface="Times New Roman" panose="02020603050405020304" pitchFamily="18" charset="0"/>
                <a:cs typeface="Times New Roman" panose="02020603050405020304" pitchFamily="18" charset="0"/>
              </a:rPr>
              <a:t>Tết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vi-VN" sz="2000" dirty="0">
                <a:latin typeface="Times New Roman" panose="02020603050405020304" pitchFamily="18" charset="0"/>
                <a:cs typeface="Times New Roman" panose="02020603050405020304" pitchFamily="18" charset="0"/>
              </a:rPr>
              <a:t>Hoa đào trước ngõ</a:t>
            </a:r>
            <a:br>
              <a:rPr lang="vi-VN"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Cười tươi sáng hồng</a:t>
            </a:r>
            <a:endParaRPr lang="en-US" sz="2000" dirty="0">
              <a:latin typeface="Times New Roman" panose="02020603050405020304" pitchFamily="18" charset="0"/>
              <a:cs typeface="Times New Roman" panose="02020603050405020304" pitchFamily="18" charset="0"/>
            </a:endParaRPr>
          </a:p>
          <a:p>
            <a:pPr algn="ctr"/>
            <a:r>
              <a:rPr lang="vi-VN" sz="2000" dirty="0">
                <a:latin typeface="Times New Roman" panose="02020603050405020304" pitchFamily="18" charset="0"/>
                <a:cs typeface="Times New Roman" panose="02020603050405020304" pitchFamily="18" charset="0"/>
              </a:rPr>
              <a:t>Hoa mai </a:t>
            </a:r>
            <a:r>
              <a:rPr lang="vi-VN" sz="2000" dirty="0" smtClean="0">
                <a:latin typeface="Times New Roman" panose="02020603050405020304" pitchFamily="18" charset="0"/>
                <a:cs typeface="Times New Roman" panose="02020603050405020304" pitchFamily="18" charset="0"/>
              </a:rPr>
              <a:t>tr</a:t>
            </a:r>
            <a:r>
              <a:rPr lang="en-US" sz="2000" dirty="0" smtClean="0">
                <a:latin typeface="Times New Roman" panose="02020603050405020304" pitchFamily="18" charset="0"/>
                <a:cs typeface="Times New Roman" panose="02020603050405020304" pitchFamily="18" charset="0"/>
              </a:rPr>
              <a:t>o</a:t>
            </a:r>
            <a:r>
              <a:rPr lang="vi-VN" sz="2000" dirty="0" smtClean="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vườn</a:t>
            </a:r>
            <a:br>
              <a:rPr lang="vi-VN"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Lung linh cánh trắng</a:t>
            </a:r>
            <a:endParaRPr lang="en-US" sz="2000" dirty="0">
              <a:latin typeface="Times New Roman" panose="02020603050405020304" pitchFamily="18" charset="0"/>
              <a:cs typeface="Times New Roman" panose="02020603050405020304" pitchFamily="18" charset="0"/>
            </a:endParaRPr>
          </a:p>
          <a:p>
            <a:pPr algn="ctr"/>
            <a:r>
              <a:rPr lang="vi-VN" sz="2000" dirty="0">
                <a:latin typeface="Times New Roman" panose="02020603050405020304" pitchFamily="18" charset="0"/>
                <a:cs typeface="Times New Roman" panose="02020603050405020304" pitchFamily="18" charset="0"/>
              </a:rPr>
              <a:t>Sân nhà đầy nắng</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Mẹ phơi áo hoa</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Em dán tranh gà</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Ông treo câu đối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Tết đang vào nhà</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Sắp thêm một tuổi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Đất trời nở hoa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88" y="459892"/>
            <a:ext cx="3852564" cy="26331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96" y="3634699"/>
            <a:ext cx="3852564" cy="2476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909" y="400110"/>
            <a:ext cx="3925879" cy="269291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5908" y="3634699"/>
            <a:ext cx="3925879" cy="2476648"/>
          </a:xfrm>
          <a:prstGeom prst="rect">
            <a:avLst/>
          </a:prstGeom>
        </p:spPr>
      </p:pic>
    </p:spTree>
    <p:extLst>
      <p:ext uri="{BB962C8B-B14F-4D97-AF65-F5344CB8AC3E}">
        <p14:creationId xmlns:p14="http://schemas.microsoft.com/office/powerpoint/2010/main" val="16888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81"/>
            <a:ext cx="12182983" cy="6863081"/>
          </a:xfrm>
          <a:prstGeom prst="rect">
            <a:avLst/>
          </a:prstGeom>
        </p:spPr>
      </p:pic>
      <p:sp>
        <p:nvSpPr>
          <p:cNvPr id="4" name="TextBox 3"/>
          <p:cNvSpPr txBox="1"/>
          <p:nvPr/>
        </p:nvSpPr>
        <p:spPr>
          <a:xfrm>
            <a:off x="2923674" y="914400"/>
            <a:ext cx="7255042" cy="2616101"/>
          </a:xfrm>
          <a:prstGeom prst="rect">
            <a:avLst/>
          </a:prstGeom>
          <a:noFill/>
        </p:spPr>
        <p:txBody>
          <a:bodyPr wrap="square" rtlCol="0">
            <a:spAutoFit/>
          </a:bodyPr>
          <a:lstStyle/>
          <a:p>
            <a:pPr algn="ctr"/>
            <a:r>
              <a:rPr lang="vi-VN" sz="2000" b="1" dirty="0" smtClean="0">
                <a:latin typeface="+mj-lt"/>
              </a:rPr>
              <a:t>Đàm thoại:</a:t>
            </a:r>
          </a:p>
          <a:p>
            <a:r>
              <a:rPr lang="vi-VN" dirty="0"/>
              <a:t>-</a:t>
            </a:r>
            <a:r>
              <a:rPr lang="vi-VN" b="1" dirty="0"/>
              <a:t> </a:t>
            </a:r>
            <a:r>
              <a:rPr lang="vi-VN" dirty="0"/>
              <a:t>Cô vừa đọc cho các con nghe bài thơ gì?</a:t>
            </a:r>
          </a:p>
          <a:p>
            <a:r>
              <a:rPr lang="vi-VN" dirty="0"/>
              <a:t>-</a:t>
            </a:r>
            <a:r>
              <a:rPr lang="vi-VN" b="1" dirty="0"/>
              <a:t> </a:t>
            </a:r>
            <a:r>
              <a:rPr lang="vi-VN" dirty="0"/>
              <a:t>Bài thơ do ai sáng tác?</a:t>
            </a:r>
          </a:p>
          <a:p>
            <a:r>
              <a:rPr lang="vi-VN" b="1" dirty="0"/>
              <a:t>- </a:t>
            </a:r>
            <a:r>
              <a:rPr lang="vi-VN" dirty="0"/>
              <a:t>Trong bài thơ nói đến những loại hoa gì?</a:t>
            </a:r>
          </a:p>
          <a:p>
            <a:r>
              <a:rPr lang="vi-VN" b="1" dirty="0"/>
              <a:t>- </a:t>
            </a:r>
            <a:r>
              <a:rPr lang="vi-VN" dirty="0"/>
              <a:t>Khi tết đến thì mẹ, ông và bé làm gì?</a:t>
            </a:r>
          </a:p>
          <a:p>
            <a:r>
              <a:rPr lang="vi-VN" b="1" dirty="0"/>
              <a:t>- </a:t>
            </a:r>
            <a:r>
              <a:rPr lang="vi-VN" dirty="0"/>
              <a:t>Khi tết đến chúng ta được thêm mấy tuổi?</a:t>
            </a:r>
          </a:p>
          <a:p>
            <a:r>
              <a:rPr lang="vi-VN" dirty="0"/>
              <a:t>-</a:t>
            </a:r>
            <a:r>
              <a:rPr lang="vi-VN" b="1" dirty="0"/>
              <a:t> </a:t>
            </a:r>
            <a:r>
              <a:rPr lang="vi-VN" dirty="0"/>
              <a:t>Vậy các con có thích tết không? Vì sao?</a:t>
            </a:r>
          </a:p>
          <a:p>
            <a:r>
              <a:rPr lang="vi-VN" dirty="0"/>
              <a:t>Tết đến các con được mẹ mua quần áo mới, được đi chúc tết cùng ông bà bố mẹ…</a:t>
            </a:r>
          </a:p>
        </p:txBody>
      </p:sp>
    </p:spTree>
    <p:extLst>
      <p:ext uri="{BB962C8B-B14F-4D97-AF65-F5344CB8AC3E}">
        <p14:creationId xmlns:p14="http://schemas.microsoft.com/office/powerpoint/2010/main" val="195825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 name="Rectangle 4"/>
          <p:cNvSpPr/>
          <p:nvPr/>
        </p:nvSpPr>
        <p:spPr>
          <a:xfrm>
            <a:off x="3084095" y="3334162"/>
            <a:ext cx="6505074" cy="1846659"/>
          </a:xfrm>
          <a:prstGeom prst="rect">
            <a:avLst/>
          </a:prstGeom>
        </p:spPr>
        <p:txBody>
          <a:bodyPr wrap="square">
            <a:spAutoFit/>
          </a:bodyPr>
          <a:lstStyle/>
          <a:p>
            <a:r>
              <a:rPr lang="vi-VN" sz="2400" dirty="0" smtClean="0">
                <a:solidFill>
                  <a:srgbClr val="3C3C3C"/>
                </a:solidFill>
                <a:latin typeface="+mj-lt"/>
              </a:rPr>
              <a:t>=&gt;</a:t>
            </a:r>
            <a:r>
              <a:rPr lang="vi-VN" sz="2400" b="1" dirty="0" smtClean="0">
                <a:solidFill>
                  <a:srgbClr val="3C3C3C"/>
                </a:solidFill>
                <a:latin typeface="+mj-lt"/>
              </a:rPr>
              <a:t>Giáo dục</a:t>
            </a:r>
            <a:r>
              <a:rPr lang="vi-VN" sz="2400" dirty="0" smtClean="0">
                <a:solidFill>
                  <a:srgbClr val="3C3C3C"/>
                </a:solidFill>
                <a:latin typeface="+mj-lt"/>
              </a:rPr>
              <a:t>: </a:t>
            </a:r>
            <a:r>
              <a:rPr lang="vi-VN" dirty="0"/>
              <a:t> </a:t>
            </a:r>
            <a:endParaRPr lang="vi-VN" dirty="0" smtClean="0"/>
          </a:p>
          <a:p>
            <a:r>
              <a:rPr lang="vi-VN" dirty="0"/>
              <a:t>Ngày tết là ngày mà gia đình được sum họp quây quần bên nhau, ăn uống chúc tết nhau đó là truyền thống từ xưa của ông ta đấy các con ạ. Khi tết đến các con lại thêm 1 tuổi vì vậy các con phải ngoan nghe lời ông bà, bố mẹ các con nhớ chưa.</a:t>
            </a:r>
            <a:endParaRPr lang="vi-VN" sz="2800" b="0" i="0" dirty="0">
              <a:solidFill>
                <a:srgbClr val="3C3C3C"/>
              </a:solidFill>
              <a:effectLst/>
              <a:latin typeface="+mj-lt"/>
            </a:endParaRPr>
          </a:p>
        </p:txBody>
      </p:sp>
    </p:spTree>
    <p:extLst>
      <p:ext uri="{BB962C8B-B14F-4D97-AF65-F5344CB8AC3E}">
        <p14:creationId xmlns:p14="http://schemas.microsoft.com/office/powerpoint/2010/main" val="125776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39"/>
            <a:ext cx="12192000" cy="6884939"/>
          </a:xfrm>
          <a:prstGeom prst="rect">
            <a:avLst/>
          </a:prstGeom>
        </p:spPr>
      </p:pic>
      <p:sp>
        <p:nvSpPr>
          <p:cNvPr id="5" name="TextBox 4"/>
          <p:cNvSpPr txBox="1"/>
          <p:nvPr/>
        </p:nvSpPr>
        <p:spPr>
          <a:xfrm>
            <a:off x="1095904" y="1335505"/>
            <a:ext cx="6519741" cy="2185214"/>
          </a:xfrm>
          <a:prstGeom prst="rect">
            <a:avLst/>
          </a:prstGeom>
          <a:noFill/>
        </p:spPr>
        <p:txBody>
          <a:bodyPr wrap="square" rtlCol="0">
            <a:spAutoFit/>
          </a:bodyPr>
          <a:lstStyle/>
          <a:p>
            <a:r>
              <a:rPr lang="vi-VN" sz="2800" dirty="0" smtClean="0">
                <a:solidFill>
                  <a:srgbClr val="7030A0"/>
                </a:solidFill>
                <a:latin typeface="+mj-lt"/>
              </a:rPr>
              <a:t>Cô cho trẻ đọc bài thơ “ </a:t>
            </a:r>
            <a:r>
              <a:rPr lang="en-US" sz="2800" dirty="0" err="1" smtClean="0">
                <a:solidFill>
                  <a:srgbClr val="7030A0"/>
                </a:solidFill>
                <a:latin typeface="+mj-lt"/>
              </a:rPr>
              <a:t>Tết</a:t>
            </a:r>
            <a:r>
              <a:rPr lang="en-US" sz="2800" dirty="0" smtClean="0">
                <a:solidFill>
                  <a:srgbClr val="7030A0"/>
                </a:solidFill>
                <a:latin typeface="+mj-lt"/>
              </a:rPr>
              <a:t> </a:t>
            </a:r>
            <a:r>
              <a:rPr lang="en-US" sz="2800" dirty="0" err="1" smtClean="0">
                <a:solidFill>
                  <a:srgbClr val="7030A0"/>
                </a:solidFill>
                <a:latin typeface="+mj-lt"/>
              </a:rPr>
              <a:t>đang</a:t>
            </a:r>
            <a:r>
              <a:rPr lang="en-US" sz="2800" dirty="0" smtClean="0">
                <a:solidFill>
                  <a:srgbClr val="7030A0"/>
                </a:solidFill>
                <a:latin typeface="+mj-lt"/>
              </a:rPr>
              <a:t> </a:t>
            </a:r>
            <a:r>
              <a:rPr lang="en-US" sz="2800" dirty="0" err="1" smtClean="0">
                <a:solidFill>
                  <a:srgbClr val="7030A0"/>
                </a:solidFill>
                <a:latin typeface="+mj-lt"/>
              </a:rPr>
              <a:t>vào</a:t>
            </a:r>
            <a:r>
              <a:rPr lang="en-US" sz="2800" dirty="0" smtClean="0">
                <a:solidFill>
                  <a:srgbClr val="7030A0"/>
                </a:solidFill>
                <a:latin typeface="+mj-lt"/>
              </a:rPr>
              <a:t> </a:t>
            </a:r>
            <a:r>
              <a:rPr lang="en-US" sz="2800" dirty="0" err="1" smtClean="0">
                <a:solidFill>
                  <a:srgbClr val="7030A0"/>
                </a:solidFill>
                <a:latin typeface="+mj-lt"/>
              </a:rPr>
              <a:t>nhà</a:t>
            </a:r>
            <a:r>
              <a:rPr lang="vi-VN" sz="2800" dirty="0" smtClean="0">
                <a:solidFill>
                  <a:srgbClr val="7030A0"/>
                </a:solidFill>
                <a:latin typeface="+mj-lt"/>
              </a:rPr>
              <a:t>”</a:t>
            </a:r>
          </a:p>
          <a:p>
            <a:endParaRPr lang="vi-VN" sz="2800" dirty="0">
              <a:solidFill>
                <a:srgbClr val="7030A0"/>
              </a:solidFill>
              <a:latin typeface="+mj-lt"/>
            </a:endParaRPr>
          </a:p>
          <a:p>
            <a:r>
              <a:rPr lang="vi-VN" sz="2000" dirty="0" smtClean="0">
                <a:latin typeface="+mj-lt"/>
              </a:rPr>
              <a:t>- Cho </a:t>
            </a:r>
            <a:r>
              <a:rPr lang="vi-VN" sz="2000" dirty="0">
                <a:latin typeface="+mj-lt"/>
              </a:rPr>
              <a:t>cả lớp </a:t>
            </a:r>
            <a:r>
              <a:rPr lang="nl-NL" sz="2000" dirty="0">
                <a:latin typeface="+mj-lt"/>
              </a:rPr>
              <a:t>đọc thơ </a:t>
            </a:r>
            <a:r>
              <a:rPr lang="vi-VN" sz="2000" dirty="0">
                <a:latin typeface="+mj-lt"/>
              </a:rPr>
              <a:t>cùng cô </a:t>
            </a:r>
            <a:r>
              <a:rPr lang="nl-NL" sz="2000" dirty="0">
                <a:latin typeface="+mj-lt"/>
              </a:rPr>
              <a:t>2,3 </a:t>
            </a:r>
            <a:r>
              <a:rPr lang="nl-NL" sz="2000" dirty="0" smtClean="0">
                <a:latin typeface="+mj-lt"/>
              </a:rPr>
              <a:t>lần</a:t>
            </a:r>
            <a:endParaRPr lang="vi-VN" sz="2000" dirty="0" smtClean="0">
              <a:latin typeface="+mj-lt"/>
            </a:endParaRPr>
          </a:p>
          <a:p>
            <a:r>
              <a:rPr lang="vi-VN" sz="2000" dirty="0" smtClean="0">
                <a:latin typeface="+mj-lt"/>
              </a:rPr>
              <a:t>- </a:t>
            </a:r>
            <a:r>
              <a:rPr lang="nl-NL" sz="2000" dirty="0" smtClean="0">
                <a:latin typeface="+mj-lt"/>
              </a:rPr>
              <a:t>Thi </a:t>
            </a:r>
            <a:r>
              <a:rPr lang="nl-NL" sz="2000" dirty="0">
                <a:latin typeface="+mj-lt"/>
              </a:rPr>
              <a:t>đua các tổ</a:t>
            </a:r>
            <a:r>
              <a:rPr lang="vi-VN" sz="2000" dirty="0">
                <a:latin typeface="+mj-lt"/>
              </a:rPr>
              <a:t>, nhóm</a:t>
            </a:r>
            <a:r>
              <a:rPr lang="nl-NL" sz="2000" dirty="0">
                <a:latin typeface="+mj-lt"/>
              </a:rPr>
              <a:t> </a:t>
            </a:r>
            <a:endParaRPr lang="vi-VN" sz="2000" dirty="0" smtClean="0">
              <a:solidFill>
                <a:srgbClr val="7030A0"/>
              </a:solidFill>
              <a:latin typeface="+mj-lt"/>
            </a:endParaRPr>
          </a:p>
          <a:p>
            <a:r>
              <a:rPr lang="vi-VN" sz="2000" dirty="0" smtClean="0">
                <a:latin typeface="+mj-lt"/>
              </a:rPr>
              <a:t>- Cá </a:t>
            </a:r>
            <a:r>
              <a:rPr lang="vi-VN" sz="2000" dirty="0">
                <a:latin typeface="+mj-lt"/>
              </a:rPr>
              <a:t>nhân đọc </a:t>
            </a:r>
            <a:r>
              <a:rPr lang="vi-VN" sz="2000" dirty="0" smtClean="0">
                <a:latin typeface="+mj-lt"/>
              </a:rPr>
              <a:t>thơ</a:t>
            </a:r>
          </a:p>
          <a:p>
            <a:r>
              <a:rPr lang="en-US" sz="2000" dirty="0">
                <a:latin typeface="+mj-lt"/>
              </a:rPr>
              <a:t> </a:t>
            </a:r>
            <a:r>
              <a:rPr lang="vi-VN" sz="2000" dirty="0" smtClean="0">
                <a:latin typeface="+mj-lt"/>
              </a:rPr>
              <a:t>- </a:t>
            </a:r>
            <a:r>
              <a:rPr lang="en-US" sz="2000" dirty="0" err="1" smtClean="0">
                <a:latin typeface="+mj-lt"/>
              </a:rPr>
              <a:t>Cô</a:t>
            </a:r>
            <a:r>
              <a:rPr lang="en-US" sz="2000" dirty="0" smtClean="0">
                <a:latin typeface="+mj-lt"/>
              </a:rPr>
              <a:t> </a:t>
            </a:r>
            <a:r>
              <a:rPr lang="en-US" sz="2000" dirty="0" err="1">
                <a:latin typeface="+mj-lt"/>
              </a:rPr>
              <a:t>động</a:t>
            </a:r>
            <a:r>
              <a:rPr lang="en-US" sz="2000" dirty="0">
                <a:latin typeface="+mj-lt"/>
              </a:rPr>
              <a:t> </a:t>
            </a:r>
            <a:r>
              <a:rPr lang="en-US" sz="2000" dirty="0" err="1">
                <a:latin typeface="+mj-lt"/>
              </a:rPr>
              <a:t>viên</a:t>
            </a:r>
            <a:r>
              <a:rPr lang="en-US" sz="2000" dirty="0">
                <a:latin typeface="+mj-lt"/>
              </a:rPr>
              <a:t> </a:t>
            </a:r>
            <a:r>
              <a:rPr lang="en-US" sz="2000" dirty="0" err="1">
                <a:latin typeface="+mj-lt"/>
              </a:rPr>
              <a:t>và</a:t>
            </a:r>
            <a:r>
              <a:rPr lang="en-US" sz="2000" dirty="0">
                <a:latin typeface="+mj-lt"/>
              </a:rPr>
              <a:t> </a:t>
            </a:r>
            <a:r>
              <a:rPr lang="en-US" sz="2000" dirty="0" err="1">
                <a:latin typeface="+mj-lt"/>
              </a:rPr>
              <a:t>khen</a:t>
            </a:r>
            <a:r>
              <a:rPr lang="en-US" sz="2000" dirty="0">
                <a:latin typeface="+mj-lt"/>
              </a:rPr>
              <a:t> </a:t>
            </a:r>
            <a:r>
              <a:rPr lang="en-US" sz="2000" dirty="0" err="1" smtClean="0">
                <a:latin typeface="+mj-lt"/>
              </a:rPr>
              <a:t>trẻ</a:t>
            </a:r>
            <a:endParaRPr lang="en-US" sz="2000" dirty="0">
              <a:solidFill>
                <a:srgbClr val="7030A0"/>
              </a:solidFill>
              <a:latin typeface="+mj-lt"/>
            </a:endParaRPr>
          </a:p>
        </p:txBody>
      </p:sp>
      <p:sp>
        <p:nvSpPr>
          <p:cNvPr id="3" name="Rectangle 2"/>
          <p:cNvSpPr>
            <a:spLocks noChangeArrowheads="1"/>
          </p:cNvSpPr>
          <p:nvPr/>
        </p:nvSpPr>
        <p:spPr bwMode="auto">
          <a:xfrm>
            <a:off x="5978019" y="-138499"/>
            <a:ext cx="23596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8544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902" y="1179095"/>
            <a:ext cx="8131194" cy="4710142"/>
          </a:xfrm>
          <a:prstGeom prst="rect">
            <a:avLst/>
          </a:prstGeom>
        </p:spPr>
      </p:pic>
    </p:spTree>
    <p:extLst>
      <p:ext uri="{BB962C8B-B14F-4D97-AF65-F5344CB8AC3E}">
        <p14:creationId xmlns:p14="http://schemas.microsoft.com/office/powerpoint/2010/main" val="2085318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103</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2024-08-14T09:05:18Z</dcterms:created>
  <dcterms:modified xsi:type="dcterms:W3CDTF">2026-01-19T01:46:19Z</dcterms:modified>
</cp:coreProperties>
</file>