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2" r:id="rId5"/>
    <p:sldId id="267" r:id="rId6"/>
    <p:sldId id="258" r:id="rId7"/>
    <p:sldId id="260"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howGuides="1">
      <p:cViewPr varScale="1">
        <p:scale>
          <a:sx n="85" d="100"/>
          <a:sy n="85" d="100"/>
        </p:scale>
        <p:origin x="17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19/01/2026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37795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19/01/2026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131903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19/01/2026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86044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64092-E4E7-4FC5-BE4B-CC10ABDD6DC7}" type="datetimeFigureOut">
              <a:rPr lang="en-US" smtClean="0"/>
              <a:t>19/01/2026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292204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F64092-E4E7-4FC5-BE4B-CC10ABDD6DC7}" type="datetimeFigureOut">
              <a:rPr lang="en-US" smtClean="0"/>
              <a:t>19/01/2026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216658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64092-E4E7-4FC5-BE4B-CC10ABDD6DC7}" type="datetimeFigureOut">
              <a:rPr lang="en-US" smtClean="0"/>
              <a:t>19/01/2026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110467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64092-E4E7-4FC5-BE4B-CC10ABDD6DC7}" type="datetimeFigureOut">
              <a:rPr lang="en-US" smtClean="0"/>
              <a:t>19/01/2026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92484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64092-E4E7-4FC5-BE4B-CC10ABDD6DC7}" type="datetimeFigureOut">
              <a:rPr lang="en-US" smtClean="0"/>
              <a:t>19/01/2026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380119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64092-E4E7-4FC5-BE4B-CC10ABDD6DC7}" type="datetimeFigureOut">
              <a:rPr lang="en-US" smtClean="0"/>
              <a:t>19/01/2026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50368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F64092-E4E7-4FC5-BE4B-CC10ABDD6DC7}" type="datetimeFigureOut">
              <a:rPr lang="en-US" smtClean="0"/>
              <a:t>19/01/2026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44698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F64092-E4E7-4FC5-BE4B-CC10ABDD6DC7}" type="datetimeFigureOut">
              <a:rPr lang="en-US" smtClean="0"/>
              <a:t>19/01/2026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D990A-F9A7-41E2-B7A3-ABF799DA2EC8}" type="slidenum">
              <a:rPr lang="en-US" smtClean="0"/>
              <a:t>‹#›</a:t>
            </a:fld>
            <a:endParaRPr lang="en-US"/>
          </a:p>
        </p:txBody>
      </p:sp>
    </p:spTree>
    <p:extLst>
      <p:ext uri="{BB962C8B-B14F-4D97-AF65-F5344CB8AC3E}">
        <p14:creationId xmlns:p14="http://schemas.microsoft.com/office/powerpoint/2010/main" val="70878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64092-E4E7-4FC5-BE4B-CC10ABDD6DC7}" type="datetimeFigureOut">
              <a:rPr lang="en-US" smtClean="0"/>
              <a:t>19/01/2026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D990A-F9A7-41E2-B7A3-ABF799DA2EC8}" type="slidenum">
              <a:rPr lang="en-US" smtClean="0"/>
              <a:t>‹#›</a:t>
            </a:fld>
            <a:endParaRPr lang="en-US"/>
          </a:p>
        </p:txBody>
      </p:sp>
    </p:spTree>
    <p:extLst>
      <p:ext uri="{BB962C8B-B14F-4D97-AF65-F5344CB8AC3E}">
        <p14:creationId xmlns:p14="http://schemas.microsoft.com/office/powerpoint/2010/main" val="128447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1"/>
            <a:ext cx="12192000" cy="6868161"/>
          </a:xfrm>
          <a:prstGeom prst="rect">
            <a:avLst/>
          </a:prstGeom>
        </p:spPr>
      </p:pic>
      <p:sp>
        <p:nvSpPr>
          <p:cNvPr id="7" name="Rectangle 6"/>
          <p:cNvSpPr/>
          <p:nvPr/>
        </p:nvSpPr>
        <p:spPr>
          <a:xfrm>
            <a:off x="3685673" y="222069"/>
            <a:ext cx="6096000" cy="707886"/>
          </a:xfrm>
          <a:prstGeom prst="rect">
            <a:avLst/>
          </a:prstGeom>
        </p:spPr>
        <p:txBody>
          <a:bodyPr>
            <a:spAutoFit/>
          </a:bodyPr>
          <a:lstStyle/>
          <a:p>
            <a:pPr algn="ctr"/>
            <a:endParaRPr lang="vi-VN" sz="2000" b="1" dirty="0">
              <a:solidFill>
                <a:srgbClr val="0070C0"/>
              </a:solidFill>
              <a:latin typeface="Times New Roman" panose="02020603050405020304" pitchFamily="18" charset="0"/>
              <a:cs typeface="Times New Roman" panose="02020603050405020304" pitchFamily="18" charset="0"/>
            </a:endParaRPr>
          </a:p>
          <a:p>
            <a:pPr algn="ctr"/>
            <a:r>
              <a:rPr lang="vi-VN" sz="2000" b="1" dirty="0">
                <a:solidFill>
                  <a:srgbClr val="0070C0"/>
                </a:solidFill>
                <a:latin typeface="Times New Roman" panose="02020603050405020304" pitchFamily="18" charset="0"/>
                <a:cs typeface="Times New Roman" panose="02020603050405020304" pitchFamily="18" charset="0"/>
              </a:rPr>
              <a:t>TRƯỜNG MẦM NON BẮC BIÊN</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973509" y="3109847"/>
            <a:ext cx="5727032" cy="1569660"/>
          </a:xfrm>
          <a:prstGeom prst="rect">
            <a:avLst/>
          </a:prstGeom>
          <a:noFill/>
        </p:spPr>
        <p:txBody>
          <a:bodyPr wrap="square" rtlCol="0">
            <a:spAutoFit/>
          </a:bodyPr>
          <a:lstStyle/>
          <a:p>
            <a:r>
              <a:rPr lang="en-US" sz="2400" b="1" dirty="0" err="1">
                <a:solidFill>
                  <a:srgbClr val="7030A0"/>
                </a:solidFill>
                <a:latin typeface="Times New Roman" panose="02020603050405020304" pitchFamily="18" charset="0"/>
                <a:cs typeface="Times New Roman" panose="02020603050405020304" pitchFamily="18" charset="0"/>
              </a:rPr>
              <a:t>LĨNH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VỰC</a:t>
            </a:r>
            <a:r>
              <a:rPr lang="en-US" sz="2400" b="1" dirty="0">
                <a:solidFill>
                  <a:srgbClr val="7030A0"/>
                </a:solidFill>
                <a:latin typeface="Times New Roman" panose="02020603050405020304" pitchFamily="18" charset="0"/>
                <a:cs typeface="Times New Roman" panose="02020603050405020304" pitchFamily="18" charset="0"/>
              </a:rPr>
              <a:t> </a:t>
            </a:r>
            <a:r>
              <a:rPr lang="vi-VN" sz="2400" b="1" dirty="0">
                <a:solidFill>
                  <a:srgbClr val="7030A0"/>
                </a:solidFill>
                <a:latin typeface="Times New Roman" panose="02020603050405020304" pitchFamily="18" charset="0"/>
                <a:cs typeface="Times New Roman" panose="02020603050405020304" pitchFamily="18" charset="0"/>
              </a:rPr>
              <a:t>PHÁT TRIỂN NGÔN NGỮ</a:t>
            </a:r>
          </a:p>
          <a:p>
            <a:r>
              <a:rPr lang="vi-VN" sz="2400" b="1" dirty="0">
                <a:solidFill>
                  <a:srgbClr val="7030A0"/>
                </a:solidFill>
                <a:latin typeface="Times New Roman" panose="02020603050405020304" pitchFamily="18" charset="0"/>
                <a:cs typeface="Times New Roman" panose="02020603050405020304" pitchFamily="18" charset="0"/>
              </a:rPr>
              <a:t>ĐỀ TÀI: THƠ </a:t>
            </a:r>
            <a:r>
              <a:rPr lang="vi-VN" sz="2400" b="1" dirty="0" smtClean="0">
                <a:solidFill>
                  <a:srgbClr val="7030A0"/>
                </a:solidFill>
                <a:latin typeface="Times New Roman" panose="02020603050405020304" pitchFamily="18" charset="0"/>
                <a:cs typeface="Times New Roman" panose="02020603050405020304" pitchFamily="18" charset="0"/>
              </a:rPr>
              <a:t>“</a:t>
            </a:r>
            <a:r>
              <a:rPr lang="en-US" sz="2400" b="1" dirty="0" err="1" smtClean="0">
                <a:solidFill>
                  <a:srgbClr val="7030A0"/>
                </a:solidFill>
                <a:latin typeface="Times New Roman" panose="02020603050405020304" pitchFamily="18" charset="0"/>
                <a:cs typeface="Times New Roman" panose="02020603050405020304" pitchFamily="18" charset="0"/>
              </a:rPr>
              <a:t>Hoa</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đào</a:t>
            </a:r>
            <a:r>
              <a:rPr lang="vi-VN" sz="2400" b="1" dirty="0" smtClean="0">
                <a:solidFill>
                  <a:srgbClr val="7030A0"/>
                </a:solidFill>
                <a:latin typeface="Times New Roman" panose="02020603050405020304" pitchFamily="18" charset="0"/>
                <a:cs typeface="Times New Roman" panose="02020603050405020304" pitchFamily="18" charset="0"/>
              </a:rPr>
              <a:t>”</a:t>
            </a:r>
            <a:endParaRPr lang="vi-VN" sz="2400" b="1" dirty="0">
              <a:solidFill>
                <a:srgbClr val="7030A0"/>
              </a:solidFill>
              <a:latin typeface="Times New Roman" panose="02020603050405020304" pitchFamily="18" charset="0"/>
              <a:cs typeface="Times New Roman" panose="02020603050405020304" pitchFamily="18" charset="0"/>
            </a:endParaRPr>
          </a:p>
          <a:p>
            <a:r>
              <a:rPr lang="vi-VN" sz="2400" b="1" dirty="0">
                <a:solidFill>
                  <a:srgbClr val="7030A0"/>
                </a:solidFill>
                <a:latin typeface="Times New Roman" panose="02020603050405020304" pitchFamily="18" charset="0"/>
                <a:cs typeface="Times New Roman" panose="02020603050405020304" pitchFamily="18" charset="0"/>
              </a:rPr>
              <a:t>Lứa tuổi: </a:t>
            </a:r>
            <a:r>
              <a:rPr lang="en-US" sz="2400" b="1" dirty="0" err="1">
                <a:solidFill>
                  <a:srgbClr val="7030A0"/>
                </a:solidFill>
                <a:latin typeface="Times New Roman" panose="02020603050405020304" pitchFamily="18" charset="0"/>
                <a:cs typeface="Times New Roman" panose="02020603050405020304" pitchFamily="18" charset="0"/>
              </a:rPr>
              <a:t>Mẫu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bé</a:t>
            </a:r>
            <a:endParaRPr lang="en-US" sz="2400" b="1" dirty="0" smtClean="0">
              <a:solidFill>
                <a:srgbClr val="7030A0"/>
              </a:solidFill>
              <a:latin typeface="Times New Roman" panose="02020603050405020304" pitchFamily="18" charset="0"/>
              <a:cs typeface="Times New Roman" panose="02020603050405020304" pitchFamily="18" charset="0"/>
            </a:endParaRPr>
          </a:p>
          <a:p>
            <a:r>
              <a:rPr lang="en-US" sz="2400" b="1" dirty="0" err="1" smtClean="0">
                <a:solidFill>
                  <a:srgbClr val="7030A0"/>
                </a:solidFill>
                <a:latin typeface="Times New Roman" panose="02020603050405020304" pitchFamily="18" charset="0"/>
                <a:cs typeface="Times New Roman" panose="02020603050405020304" pitchFamily="18" charset="0"/>
              </a:rPr>
              <a:t>Giáo</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viên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Nguyễn</a:t>
            </a:r>
            <a:r>
              <a:rPr lang="en-US" sz="2400" b="1" dirty="0" smtClean="0">
                <a:solidFill>
                  <a:srgbClr val="7030A0"/>
                </a:solidFill>
                <a:latin typeface="Times New Roman" panose="02020603050405020304" pitchFamily="18" charset="0"/>
                <a:cs typeface="Times New Roman" panose="02020603050405020304" pitchFamily="18" charset="0"/>
              </a:rPr>
              <a:t> Thu </a:t>
            </a:r>
            <a:r>
              <a:rPr lang="en-US" sz="2400" b="1" dirty="0" err="1">
                <a:solidFill>
                  <a:srgbClr val="7030A0"/>
                </a:solidFill>
                <a:latin typeface="Times New Roman" panose="02020603050405020304" pitchFamily="18" charset="0"/>
                <a:cs typeface="Times New Roman" panose="02020603050405020304" pitchFamily="18" charset="0"/>
              </a:rPr>
              <a:t>H</a:t>
            </a:r>
            <a:r>
              <a:rPr lang="en-US" sz="2400" b="1" dirty="0" err="1" smtClean="0">
                <a:solidFill>
                  <a:srgbClr val="7030A0"/>
                </a:solidFill>
                <a:latin typeface="Times New Roman" panose="02020603050405020304" pitchFamily="18" charset="0"/>
                <a:cs typeface="Times New Roman" panose="02020603050405020304" pitchFamily="18" charset="0"/>
              </a:rPr>
              <a:t>oài</a:t>
            </a:r>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424" y="929955"/>
            <a:ext cx="1800498" cy="1800498"/>
          </a:xfrm>
          <a:prstGeom prst="rect">
            <a:avLst/>
          </a:prstGeom>
        </p:spPr>
      </p:pic>
    </p:spTree>
    <p:extLst>
      <p:ext uri="{BB962C8B-B14F-4D97-AF65-F5344CB8AC3E}">
        <p14:creationId xmlns:p14="http://schemas.microsoft.com/office/powerpoint/2010/main" val="1061114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253"/>
            <a:ext cx="12192000" cy="6954253"/>
          </a:xfrm>
          <a:prstGeom prst="rect">
            <a:avLst/>
          </a:prstGeom>
        </p:spPr>
      </p:pic>
      <p:sp>
        <p:nvSpPr>
          <p:cNvPr id="5" name="Rectangle 4"/>
          <p:cNvSpPr/>
          <p:nvPr/>
        </p:nvSpPr>
        <p:spPr>
          <a:xfrm>
            <a:off x="1772652" y="2334996"/>
            <a:ext cx="6096000" cy="1631216"/>
          </a:xfrm>
          <a:prstGeom prst="rect">
            <a:avLst/>
          </a:prstGeom>
        </p:spPr>
        <p:txBody>
          <a:bodyPr>
            <a:spAutoFit/>
          </a:bodyPr>
          <a:lstStyle/>
          <a:p>
            <a:r>
              <a:rPr lang="vi-VN" sz="2000" b="1" dirty="0" smtClean="0"/>
              <a:t>Ổn định tổ chức:</a:t>
            </a:r>
            <a:r>
              <a:rPr lang="vi-VN" sz="2000" b="1" dirty="0" smtClean="0">
                <a:solidFill>
                  <a:schemeClr val="bg1"/>
                </a:solidFill>
              </a:rPr>
              <a:t>ỔỔn </a:t>
            </a:r>
          </a:p>
          <a:p>
            <a:r>
              <a:rPr lang="vi-VN" sz="2000" dirty="0" smtClean="0"/>
              <a:t>- Cô và trẻ cùng hát bài </a:t>
            </a:r>
            <a:r>
              <a:rPr lang="vi-VN" sz="2000" dirty="0" smtClean="0"/>
              <a:t>“</a:t>
            </a:r>
            <a:r>
              <a:rPr lang="en-US" sz="2000" dirty="0" err="1" smtClean="0"/>
              <a:t>Mùa</a:t>
            </a:r>
            <a:r>
              <a:rPr lang="en-US" sz="2000" dirty="0" smtClean="0"/>
              <a:t> </a:t>
            </a:r>
            <a:r>
              <a:rPr lang="en-US" sz="2000" dirty="0" err="1" smtClean="0"/>
              <a:t>xuân</a:t>
            </a:r>
            <a:r>
              <a:rPr lang="en-US" sz="2000" dirty="0" smtClean="0"/>
              <a:t> </a:t>
            </a:r>
            <a:r>
              <a:rPr lang="en-US" sz="2000" dirty="0" err="1" smtClean="0"/>
              <a:t>đến</a:t>
            </a:r>
            <a:r>
              <a:rPr lang="en-US" sz="2000" dirty="0" smtClean="0"/>
              <a:t> </a:t>
            </a:r>
            <a:r>
              <a:rPr lang="en-US" sz="2000" dirty="0" err="1" smtClean="0"/>
              <a:t>rồi</a:t>
            </a:r>
            <a:r>
              <a:rPr lang="vi-VN" sz="2000" dirty="0" smtClean="0"/>
              <a:t>”</a:t>
            </a:r>
            <a:endParaRPr lang="vi-VN" sz="2000" dirty="0" smtClean="0"/>
          </a:p>
          <a:p>
            <a:r>
              <a:rPr lang="vi-VN" sz="2000" b="1" dirty="0" smtClean="0"/>
              <a:t>- </a:t>
            </a:r>
            <a:r>
              <a:rPr lang="vi-VN" sz="2000" dirty="0" smtClean="0"/>
              <a:t>Trò chuyện </a:t>
            </a:r>
            <a:r>
              <a:rPr lang="en-US" sz="2000" dirty="0" err="1" smtClean="0"/>
              <a:t>và</a:t>
            </a:r>
            <a:r>
              <a:rPr lang="en-US" sz="2000" dirty="0" smtClean="0"/>
              <a:t> </a:t>
            </a:r>
            <a:r>
              <a:rPr lang="en-US" sz="2000" dirty="0" err="1" smtClean="0"/>
              <a:t>dẫn</a:t>
            </a:r>
            <a:r>
              <a:rPr lang="en-US" sz="2000" dirty="0" smtClean="0"/>
              <a:t> </a:t>
            </a:r>
            <a:r>
              <a:rPr lang="en-US" sz="2000" dirty="0" err="1" smtClean="0"/>
              <a:t>dắt</a:t>
            </a:r>
            <a:r>
              <a:rPr lang="en-US" sz="2000" dirty="0" smtClean="0"/>
              <a:t> </a:t>
            </a:r>
            <a:r>
              <a:rPr lang="en-US" sz="2000" dirty="0" err="1" smtClean="0"/>
              <a:t>vào</a:t>
            </a:r>
            <a:r>
              <a:rPr lang="en-US" sz="2000" dirty="0" smtClean="0"/>
              <a:t> </a:t>
            </a:r>
            <a:r>
              <a:rPr lang="en-US" sz="2000" dirty="0" err="1" smtClean="0"/>
              <a:t>bài</a:t>
            </a:r>
            <a:endParaRPr lang="vi-VN" sz="2000" dirty="0" smtClean="0"/>
          </a:p>
          <a:p>
            <a:r>
              <a:rPr lang="vi-VN" sz="2000" b="1" dirty="0" smtClean="0"/>
              <a:t>-</a:t>
            </a:r>
            <a:r>
              <a:rPr lang="vi-VN" sz="2000" dirty="0"/>
              <a:t> Cô giới thiệu tên bài thơ: </a:t>
            </a:r>
            <a:r>
              <a:rPr lang="en-US" sz="2000" dirty="0" smtClean="0"/>
              <a:t>“</a:t>
            </a:r>
            <a:r>
              <a:rPr lang="en-US" sz="2000" dirty="0" err="1" smtClean="0"/>
              <a:t>Hoa</a:t>
            </a:r>
            <a:r>
              <a:rPr lang="en-US" sz="2000" dirty="0" smtClean="0"/>
              <a:t> </a:t>
            </a:r>
            <a:r>
              <a:rPr lang="en-US" sz="2000" dirty="0" err="1" smtClean="0"/>
              <a:t>đào</a:t>
            </a:r>
            <a:r>
              <a:rPr lang="en-US" sz="2000" dirty="0" smtClean="0"/>
              <a:t>” </a:t>
            </a:r>
            <a:r>
              <a:rPr lang="vi-VN" sz="2000" dirty="0" smtClean="0"/>
              <a:t>của </a:t>
            </a:r>
            <a:r>
              <a:rPr lang="vi-VN" sz="2000" dirty="0"/>
              <a:t>tác </a:t>
            </a:r>
            <a:r>
              <a:rPr lang="vi-VN" sz="2000" dirty="0" smtClean="0"/>
              <a:t>giả</a:t>
            </a:r>
            <a:r>
              <a:rPr lang="en-US" sz="2000" dirty="0" smtClean="0"/>
              <a:t> Mai </a:t>
            </a:r>
            <a:r>
              <a:rPr lang="en-US" sz="2000" dirty="0" err="1" smtClean="0"/>
              <a:t>Văn</a:t>
            </a:r>
            <a:r>
              <a:rPr lang="en-US" sz="2000" dirty="0" smtClean="0"/>
              <a:t> Hai</a:t>
            </a:r>
            <a:endParaRPr lang="vi-VN" sz="2000" dirty="0"/>
          </a:p>
        </p:txBody>
      </p:sp>
    </p:spTree>
    <p:extLst>
      <p:ext uri="{BB962C8B-B14F-4D97-AF65-F5344CB8AC3E}">
        <p14:creationId xmlns:p14="http://schemas.microsoft.com/office/powerpoint/2010/main" val="1173208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09"/>
            <a:ext cx="12192000" cy="6925809"/>
          </a:xfrm>
          <a:prstGeom prst="rect">
            <a:avLst/>
          </a:prstGeom>
        </p:spPr>
      </p:pic>
      <p:sp>
        <p:nvSpPr>
          <p:cNvPr id="5" name="Rectangle 4"/>
          <p:cNvSpPr/>
          <p:nvPr/>
        </p:nvSpPr>
        <p:spPr>
          <a:xfrm>
            <a:off x="5129483" y="396631"/>
            <a:ext cx="1697901" cy="369332"/>
          </a:xfrm>
          <a:prstGeom prst="rect">
            <a:avLst/>
          </a:prstGeom>
        </p:spPr>
        <p:txBody>
          <a:bodyPr wrap="none">
            <a:spAutoFit/>
          </a:bodyPr>
          <a:lstStyle/>
          <a:p>
            <a:r>
              <a:rPr lang="vi-VN" b="1" dirty="0"/>
              <a:t>Cô đọc lần 1: </a:t>
            </a:r>
            <a:endParaRPr lang="en-US" b="1" dirty="0"/>
          </a:p>
        </p:txBody>
      </p:sp>
      <p:sp>
        <p:nvSpPr>
          <p:cNvPr id="6" name="Rectangle 5"/>
          <p:cNvSpPr/>
          <p:nvPr/>
        </p:nvSpPr>
        <p:spPr>
          <a:xfrm>
            <a:off x="3048000" y="884651"/>
            <a:ext cx="6096000" cy="4401205"/>
          </a:xfrm>
          <a:prstGeom prst="rect">
            <a:avLst/>
          </a:prstGeom>
        </p:spPr>
        <p:txBody>
          <a:bodyPr>
            <a:spAutoFit/>
          </a:bodyPr>
          <a:lstStyle/>
          <a:p>
            <a:pPr algn="ctr"/>
            <a:r>
              <a:rPr lang="en-US" sz="2800" b="1" dirty="0" err="1" smtClean="0">
                <a:latin typeface="Times New Roman" panose="02020603050405020304" pitchFamily="18" charset="0"/>
                <a:cs typeface="Times New Roman" panose="02020603050405020304" pitchFamily="18" charset="0"/>
              </a:rPr>
              <a:t>HOA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ĐÀO</a:t>
            </a:r>
            <a:endParaRPr lang="en-US" sz="2800" b="1" dirty="0" smtClean="0">
              <a:latin typeface="Times New Roman" panose="02020603050405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a:p>
            <a:pPr algn="ctr"/>
            <a:r>
              <a:rPr lang="vi-VN" sz="2800" dirty="0">
                <a:latin typeface="Times New Roman" panose="02020603050405020304" pitchFamily="18" charset="0"/>
                <a:cs typeface="Times New Roman" panose="02020603050405020304" pitchFamily="18" charset="0"/>
              </a:rPr>
              <a:t>Gió bấc thổi lạnh quá</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Cây đứng run bên đường</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Những bông hoa đào nhỏ</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Vẫn nở hồng trước sân</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Hoa bảo: Đông đã hết</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Tết đã sắp tới rồi</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ctr"/>
            <a:endParaRPr lang="vi-VN" sz="2800" dirty="0">
              <a:latin typeface="Times New Roman" panose="02020603050405020304" pitchFamily="18" charset="0"/>
              <a:cs typeface="Times New Roman" panose="02020603050405020304" pitchFamily="18" charset="0"/>
            </a:endParaRPr>
          </a:p>
          <a:p>
            <a:pPr algn="r"/>
            <a:r>
              <a:rPr lang="vi-VN" sz="2800" dirty="0">
                <a:latin typeface="Times New Roman" panose="02020603050405020304" pitchFamily="18" charset="0"/>
                <a:cs typeface="Times New Roman" panose="02020603050405020304" pitchFamily="18" charset="0"/>
              </a:rPr>
              <a:t>                    </a:t>
            </a:r>
            <a:r>
              <a:rPr lang="vi-VN" sz="2800" b="1" dirty="0" smtClean="0">
                <a:solidFill>
                  <a:srgbClr val="3C3C3C"/>
                </a:solidFill>
                <a:latin typeface="Times New Roman" panose="02020603050405020304" pitchFamily="18" charset="0"/>
                <a:cs typeface="Times New Roman" panose="02020603050405020304" pitchFamily="18" charset="0"/>
              </a:rPr>
              <a:t>Tác </a:t>
            </a:r>
            <a:r>
              <a:rPr lang="vi-VN" sz="2800" b="1" dirty="0" smtClean="0">
                <a:solidFill>
                  <a:srgbClr val="3C3C3C"/>
                </a:solidFill>
                <a:latin typeface="Times New Roman" panose="02020603050405020304" pitchFamily="18" charset="0"/>
                <a:cs typeface="Times New Roman" panose="02020603050405020304" pitchFamily="18" charset="0"/>
              </a:rPr>
              <a:t>giả: </a:t>
            </a:r>
            <a:r>
              <a:rPr lang="vi-VN" sz="2800" b="1" i="1" dirty="0">
                <a:latin typeface="Times New Roman" panose="02020603050405020304" pitchFamily="18" charset="0"/>
                <a:cs typeface="Times New Roman" panose="02020603050405020304" pitchFamily="18" charset="0"/>
              </a:rPr>
              <a:t>Mai Văn Hai</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56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36068" y="259837"/>
            <a:ext cx="3212432" cy="400110"/>
          </a:xfrm>
          <a:prstGeom prst="rect">
            <a:avLst/>
          </a:prstGeom>
          <a:noFill/>
        </p:spPr>
        <p:txBody>
          <a:bodyPr wrap="square" rtlCol="0">
            <a:spAutoFit/>
          </a:bodyPr>
          <a:lstStyle/>
          <a:p>
            <a:r>
              <a:rPr lang="vi-VN" sz="2000" b="1" dirty="0" smtClean="0">
                <a:latin typeface="+mj-lt"/>
              </a:rPr>
              <a:t>Cô đọc thơ lần 2:</a:t>
            </a:r>
            <a:endParaRPr lang="en-US" sz="2000" b="1" dirty="0">
              <a:latin typeface="+mj-lt"/>
            </a:endParaRPr>
          </a:p>
        </p:txBody>
      </p:sp>
      <p:sp>
        <p:nvSpPr>
          <p:cNvPr id="10" name="Rectangle 9"/>
          <p:cNvSpPr/>
          <p:nvPr/>
        </p:nvSpPr>
        <p:spPr>
          <a:xfrm>
            <a:off x="7699022" y="1233112"/>
            <a:ext cx="3815645" cy="3785652"/>
          </a:xfrm>
          <a:prstGeom prst="rect">
            <a:avLst/>
          </a:prstGeom>
        </p:spPr>
        <p:txBody>
          <a:bodyPr wrap="square">
            <a:spAutoFit/>
          </a:bodyPr>
          <a:lstStyle/>
          <a:p>
            <a:pPr algn="ctr"/>
            <a:r>
              <a:rPr lang="en-US" sz="2400" b="1" dirty="0" err="1">
                <a:latin typeface="Times New Roman" panose="02020603050405020304" pitchFamily="18" charset="0"/>
                <a:cs typeface="Times New Roman" panose="02020603050405020304" pitchFamily="18" charset="0"/>
              </a:rPr>
              <a:t>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ĐÀO</a:t>
            </a: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vi-VN" sz="2400" dirty="0">
                <a:latin typeface="Times New Roman" panose="02020603050405020304" pitchFamily="18" charset="0"/>
                <a:cs typeface="Times New Roman" panose="02020603050405020304" pitchFamily="18" charset="0"/>
              </a:rPr>
              <a:t>Gió bấc thổi lạnh quá</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Cây đứng run bên đường</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Những bông hoa đào nhỏ</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Vẫn nở hồng trước sân</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Hoa bảo: Đông đã hết</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Tết đã sắp tới rồi.</a:t>
            </a:r>
            <a:endParaRPr lang="en-US" sz="2400" dirty="0">
              <a:latin typeface="Times New Roman" panose="02020603050405020304" pitchFamily="18" charset="0"/>
              <a:cs typeface="Times New Roman" panose="02020603050405020304" pitchFamily="18" charset="0"/>
            </a:endParaRPr>
          </a:p>
          <a:p>
            <a:pPr algn="ctr"/>
            <a:endParaRPr lang="vi-VN" sz="2400" dirty="0">
              <a:latin typeface="Times New Roman" panose="02020603050405020304" pitchFamily="18" charset="0"/>
              <a:cs typeface="Times New Roman" panose="02020603050405020304" pitchFamily="18" charset="0"/>
            </a:endParaRPr>
          </a:p>
          <a:p>
            <a:pPr algn="r"/>
            <a:r>
              <a:rPr lang="vi-VN"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420563" cy="6858000"/>
          </a:xfrm>
          <a:prstGeom prst="rect">
            <a:avLst/>
          </a:prstGeom>
        </p:spPr>
      </p:pic>
    </p:spTree>
    <p:extLst>
      <p:ext uri="{BB962C8B-B14F-4D97-AF65-F5344CB8AC3E}">
        <p14:creationId xmlns:p14="http://schemas.microsoft.com/office/powerpoint/2010/main" val="168880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891246" y="2384699"/>
            <a:ext cx="6096000" cy="1231106"/>
          </a:xfrm>
          <a:prstGeom prst="rect">
            <a:avLst/>
          </a:prstGeom>
        </p:spPr>
        <p:txBody>
          <a:bodyPr>
            <a:spAutoFit/>
          </a:bodyPr>
          <a:lstStyle/>
          <a:p>
            <a:r>
              <a:rPr lang="nl-NL" sz="2000" i="1" dirty="0">
                <a:solidFill>
                  <a:srgbClr val="000000"/>
                </a:solidFill>
                <a:latin typeface="Arial" panose="020B0604020202020204" pitchFamily="34" charset="0"/>
              </a:rPr>
              <a:t> Giảng nội dung:</a:t>
            </a:r>
            <a:r>
              <a:rPr lang="vi-VN" sz="2000" dirty="0">
                <a:solidFill>
                  <a:srgbClr val="000000"/>
                </a:solidFill>
              </a:rPr>
              <a:t> </a:t>
            </a:r>
            <a:r>
              <a:rPr lang="vi-VN" dirty="0"/>
              <a:t>Bài thơ “Hoa đào” nói lên sự kiên cường chịu nắng, chịu mưa, gió rét đợi cho tết đến để nở ra những bông hoa thật đẹp trang trí cho ngày xuân đấy các con ạ.</a:t>
            </a:r>
            <a:endParaRPr lang="en-US" sz="2000" dirty="0"/>
          </a:p>
        </p:txBody>
      </p:sp>
    </p:spTree>
    <p:extLst>
      <p:ext uri="{BB962C8B-B14F-4D97-AF65-F5344CB8AC3E}">
        <p14:creationId xmlns:p14="http://schemas.microsoft.com/office/powerpoint/2010/main" val="188176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81"/>
            <a:ext cx="12182983" cy="6863081"/>
          </a:xfrm>
          <a:prstGeom prst="rect">
            <a:avLst/>
          </a:prstGeom>
        </p:spPr>
      </p:pic>
      <p:sp>
        <p:nvSpPr>
          <p:cNvPr id="4" name="TextBox 3"/>
          <p:cNvSpPr txBox="1"/>
          <p:nvPr/>
        </p:nvSpPr>
        <p:spPr>
          <a:xfrm>
            <a:off x="2923674" y="914400"/>
            <a:ext cx="7255042" cy="2893100"/>
          </a:xfrm>
          <a:prstGeom prst="rect">
            <a:avLst/>
          </a:prstGeom>
          <a:noFill/>
        </p:spPr>
        <p:txBody>
          <a:bodyPr wrap="square" rtlCol="0">
            <a:spAutoFit/>
          </a:bodyPr>
          <a:lstStyle/>
          <a:p>
            <a:pPr algn="ctr"/>
            <a:r>
              <a:rPr lang="vi-VN" sz="2000" b="1" dirty="0" smtClean="0">
                <a:latin typeface="+mj-lt"/>
              </a:rPr>
              <a:t>Đàm thoại:</a:t>
            </a:r>
          </a:p>
          <a:p>
            <a:r>
              <a:rPr lang="vi-VN" dirty="0"/>
              <a:t>+ Các con vừa nghe cô đọc bài thơ gì?</a:t>
            </a:r>
            <a:br>
              <a:rPr lang="vi-VN" dirty="0"/>
            </a:br>
            <a:r>
              <a:rPr lang="vi-VN" dirty="0"/>
              <a:t>+ Bài thơ “Hoa đào” do ai sáng tác?</a:t>
            </a:r>
            <a:br>
              <a:rPr lang="vi-VN" dirty="0"/>
            </a:br>
            <a:r>
              <a:rPr lang="vi-VN" dirty="0"/>
              <a:t>+ Bài thơ nói đến loài hoa gì?</a:t>
            </a:r>
            <a:br>
              <a:rPr lang="vi-VN" dirty="0"/>
            </a:br>
            <a:r>
              <a:rPr lang="vi-VN" dirty="0"/>
              <a:t>+ Hoa đào nở báo hiệu điều gì?</a:t>
            </a:r>
            <a:br>
              <a:rPr lang="vi-VN" dirty="0"/>
            </a:br>
            <a:r>
              <a:rPr lang="vi-VN" dirty="0"/>
              <a:t>+ Câu thơ nào nói đến đông đã hết, Tết đến rồi?</a:t>
            </a:r>
          </a:p>
          <a:p>
            <a:r>
              <a:rPr lang="vi-VN" dirty="0"/>
              <a:t>- Hoa đào nở báo hiệu mùa đông đã hết và bắt đầu một mùa xuân. Khi mùa xuân đến,các con sẽ được đón gì?</a:t>
            </a:r>
          </a:p>
          <a:p>
            <a:r>
              <a:rPr lang="vi-VN" dirty="0"/>
              <a:t>- Mùa xuân đến, các con sẽ được đón tết, được mặc những bộ áo quần đẹp, được đi chơi xuân.</a:t>
            </a:r>
          </a:p>
        </p:txBody>
      </p:sp>
    </p:spTree>
    <p:extLst>
      <p:ext uri="{BB962C8B-B14F-4D97-AF65-F5344CB8AC3E}">
        <p14:creationId xmlns:p14="http://schemas.microsoft.com/office/powerpoint/2010/main" val="1958253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 name="Rectangle 4"/>
          <p:cNvSpPr/>
          <p:nvPr/>
        </p:nvSpPr>
        <p:spPr>
          <a:xfrm>
            <a:off x="3084095" y="3334162"/>
            <a:ext cx="6505074" cy="1384995"/>
          </a:xfrm>
          <a:prstGeom prst="rect">
            <a:avLst/>
          </a:prstGeom>
        </p:spPr>
        <p:txBody>
          <a:bodyPr wrap="square">
            <a:spAutoFit/>
          </a:bodyPr>
          <a:lstStyle/>
          <a:p>
            <a:r>
              <a:rPr lang="vi-VN" sz="2400" dirty="0" smtClean="0">
                <a:solidFill>
                  <a:srgbClr val="3C3C3C"/>
                </a:solidFill>
                <a:latin typeface="+mj-lt"/>
              </a:rPr>
              <a:t>=&gt;</a:t>
            </a:r>
            <a:r>
              <a:rPr lang="pt-BR" sz="2800" b="1" dirty="0"/>
              <a:t>Giáo dục trẻ cảm nhận được vẻ đẹp của hoa đào ,của mùa xuân,biết yêu quê hương đất nước.</a:t>
            </a:r>
            <a:endParaRPr lang="vi-VN" sz="2800" b="1" i="0" dirty="0">
              <a:solidFill>
                <a:srgbClr val="3C3C3C"/>
              </a:solidFill>
              <a:effectLst/>
              <a:latin typeface="+mj-lt"/>
            </a:endParaRPr>
          </a:p>
        </p:txBody>
      </p:sp>
    </p:spTree>
    <p:extLst>
      <p:ext uri="{BB962C8B-B14F-4D97-AF65-F5344CB8AC3E}">
        <p14:creationId xmlns:p14="http://schemas.microsoft.com/office/powerpoint/2010/main" val="1257763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39"/>
            <a:ext cx="12192000" cy="6884939"/>
          </a:xfrm>
          <a:prstGeom prst="rect">
            <a:avLst/>
          </a:prstGeom>
        </p:spPr>
      </p:pic>
      <p:sp>
        <p:nvSpPr>
          <p:cNvPr id="5" name="TextBox 4"/>
          <p:cNvSpPr txBox="1"/>
          <p:nvPr/>
        </p:nvSpPr>
        <p:spPr>
          <a:xfrm>
            <a:off x="1095904" y="1335505"/>
            <a:ext cx="6519741" cy="2185214"/>
          </a:xfrm>
          <a:prstGeom prst="rect">
            <a:avLst/>
          </a:prstGeom>
          <a:noFill/>
        </p:spPr>
        <p:txBody>
          <a:bodyPr wrap="square" rtlCol="0">
            <a:spAutoFit/>
          </a:bodyPr>
          <a:lstStyle/>
          <a:p>
            <a:r>
              <a:rPr lang="vi-VN" sz="2800" dirty="0" smtClean="0">
                <a:solidFill>
                  <a:srgbClr val="7030A0"/>
                </a:solidFill>
                <a:latin typeface="+mj-lt"/>
              </a:rPr>
              <a:t>Cô cho trẻ đọc bài thơ “ </a:t>
            </a:r>
            <a:r>
              <a:rPr lang="en-US" sz="2800" dirty="0" err="1" smtClean="0">
                <a:solidFill>
                  <a:srgbClr val="7030A0"/>
                </a:solidFill>
                <a:latin typeface="+mj-lt"/>
              </a:rPr>
              <a:t>Tết</a:t>
            </a:r>
            <a:r>
              <a:rPr lang="en-US" sz="2800" dirty="0" smtClean="0">
                <a:solidFill>
                  <a:srgbClr val="7030A0"/>
                </a:solidFill>
                <a:latin typeface="+mj-lt"/>
              </a:rPr>
              <a:t> </a:t>
            </a:r>
            <a:r>
              <a:rPr lang="en-US" sz="2800" dirty="0" err="1" smtClean="0">
                <a:solidFill>
                  <a:srgbClr val="7030A0"/>
                </a:solidFill>
                <a:latin typeface="+mj-lt"/>
              </a:rPr>
              <a:t>đang</a:t>
            </a:r>
            <a:r>
              <a:rPr lang="en-US" sz="2800" dirty="0" smtClean="0">
                <a:solidFill>
                  <a:srgbClr val="7030A0"/>
                </a:solidFill>
                <a:latin typeface="+mj-lt"/>
              </a:rPr>
              <a:t> </a:t>
            </a:r>
            <a:r>
              <a:rPr lang="en-US" sz="2800" dirty="0" err="1" smtClean="0">
                <a:solidFill>
                  <a:srgbClr val="7030A0"/>
                </a:solidFill>
                <a:latin typeface="+mj-lt"/>
              </a:rPr>
              <a:t>vào</a:t>
            </a:r>
            <a:r>
              <a:rPr lang="en-US" sz="2800" dirty="0" smtClean="0">
                <a:solidFill>
                  <a:srgbClr val="7030A0"/>
                </a:solidFill>
                <a:latin typeface="+mj-lt"/>
              </a:rPr>
              <a:t> </a:t>
            </a:r>
            <a:r>
              <a:rPr lang="en-US" sz="2800" dirty="0" err="1" smtClean="0">
                <a:solidFill>
                  <a:srgbClr val="7030A0"/>
                </a:solidFill>
                <a:latin typeface="+mj-lt"/>
              </a:rPr>
              <a:t>nhà</a:t>
            </a:r>
            <a:r>
              <a:rPr lang="vi-VN" sz="2800" dirty="0" smtClean="0">
                <a:solidFill>
                  <a:srgbClr val="7030A0"/>
                </a:solidFill>
                <a:latin typeface="+mj-lt"/>
              </a:rPr>
              <a:t>”</a:t>
            </a:r>
          </a:p>
          <a:p>
            <a:endParaRPr lang="vi-VN" sz="2800" dirty="0">
              <a:solidFill>
                <a:srgbClr val="7030A0"/>
              </a:solidFill>
              <a:latin typeface="+mj-lt"/>
            </a:endParaRPr>
          </a:p>
          <a:p>
            <a:r>
              <a:rPr lang="vi-VN" sz="2000" dirty="0" smtClean="0">
                <a:latin typeface="+mj-lt"/>
              </a:rPr>
              <a:t>- Cho </a:t>
            </a:r>
            <a:r>
              <a:rPr lang="vi-VN" sz="2000" dirty="0">
                <a:latin typeface="+mj-lt"/>
              </a:rPr>
              <a:t>cả lớp </a:t>
            </a:r>
            <a:r>
              <a:rPr lang="nl-NL" sz="2000" dirty="0">
                <a:latin typeface="+mj-lt"/>
              </a:rPr>
              <a:t>đọc thơ </a:t>
            </a:r>
            <a:r>
              <a:rPr lang="vi-VN" sz="2000" dirty="0">
                <a:latin typeface="+mj-lt"/>
              </a:rPr>
              <a:t>cùng cô </a:t>
            </a:r>
            <a:r>
              <a:rPr lang="nl-NL" sz="2000" dirty="0">
                <a:latin typeface="+mj-lt"/>
              </a:rPr>
              <a:t>2,3 </a:t>
            </a:r>
            <a:r>
              <a:rPr lang="nl-NL" sz="2000" dirty="0" smtClean="0">
                <a:latin typeface="+mj-lt"/>
              </a:rPr>
              <a:t>lần</a:t>
            </a:r>
            <a:endParaRPr lang="vi-VN" sz="2000" dirty="0" smtClean="0">
              <a:latin typeface="+mj-lt"/>
            </a:endParaRPr>
          </a:p>
          <a:p>
            <a:r>
              <a:rPr lang="vi-VN" sz="2000" dirty="0" smtClean="0">
                <a:latin typeface="+mj-lt"/>
              </a:rPr>
              <a:t>- </a:t>
            </a:r>
            <a:r>
              <a:rPr lang="nl-NL" sz="2000" dirty="0" smtClean="0">
                <a:latin typeface="+mj-lt"/>
              </a:rPr>
              <a:t>Thi </a:t>
            </a:r>
            <a:r>
              <a:rPr lang="nl-NL" sz="2000" dirty="0">
                <a:latin typeface="+mj-lt"/>
              </a:rPr>
              <a:t>đua các tổ</a:t>
            </a:r>
            <a:r>
              <a:rPr lang="vi-VN" sz="2000" dirty="0">
                <a:latin typeface="+mj-lt"/>
              </a:rPr>
              <a:t>, nhóm</a:t>
            </a:r>
            <a:r>
              <a:rPr lang="nl-NL" sz="2000" dirty="0">
                <a:latin typeface="+mj-lt"/>
              </a:rPr>
              <a:t> </a:t>
            </a:r>
            <a:endParaRPr lang="vi-VN" sz="2000" dirty="0" smtClean="0">
              <a:solidFill>
                <a:srgbClr val="7030A0"/>
              </a:solidFill>
              <a:latin typeface="+mj-lt"/>
            </a:endParaRPr>
          </a:p>
          <a:p>
            <a:r>
              <a:rPr lang="vi-VN" sz="2000" dirty="0" smtClean="0">
                <a:latin typeface="+mj-lt"/>
              </a:rPr>
              <a:t>- Cá </a:t>
            </a:r>
            <a:r>
              <a:rPr lang="vi-VN" sz="2000" dirty="0">
                <a:latin typeface="+mj-lt"/>
              </a:rPr>
              <a:t>nhân đọc </a:t>
            </a:r>
            <a:r>
              <a:rPr lang="vi-VN" sz="2000" dirty="0" smtClean="0">
                <a:latin typeface="+mj-lt"/>
              </a:rPr>
              <a:t>thơ</a:t>
            </a:r>
          </a:p>
          <a:p>
            <a:r>
              <a:rPr lang="en-US" sz="2000" dirty="0">
                <a:latin typeface="+mj-lt"/>
              </a:rPr>
              <a:t> </a:t>
            </a:r>
            <a:r>
              <a:rPr lang="vi-VN" sz="2000" dirty="0" smtClean="0">
                <a:latin typeface="+mj-lt"/>
              </a:rPr>
              <a:t>- </a:t>
            </a:r>
            <a:r>
              <a:rPr lang="en-US" sz="2000" dirty="0" err="1" smtClean="0">
                <a:latin typeface="+mj-lt"/>
              </a:rPr>
              <a:t>Cô</a:t>
            </a:r>
            <a:r>
              <a:rPr lang="en-US" sz="2000" dirty="0" smtClean="0">
                <a:latin typeface="+mj-lt"/>
              </a:rPr>
              <a:t> </a:t>
            </a:r>
            <a:r>
              <a:rPr lang="en-US" sz="2000" dirty="0" err="1">
                <a:latin typeface="+mj-lt"/>
              </a:rPr>
              <a:t>động</a:t>
            </a:r>
            <a:r>
              <a:rPr lang="en-US" sz="2000" dirty="0">
                <a:latin typeface="+mj-lt"/>
              </a:rPr>
              <a:t> </a:t>
            </a:r>
            <a:r>
              <a:rPr lang="en-US" sz="2000" dirty="0" err="1">
                <a:latin typeface="+mj-lt"/>
              </a:rPr>
              <a:t>viên</a:t>
            </a:r>
            <a:r>
              <a:rPr lang="en-US" sz="2000" dirty="0">
                <a:latin typeface="+mj-lt"/>
              </a:rPr>
              <a:t> </a:t>
            </a:r>
            <a:r>
              <a:rPr lang="en-US" sz="2000" dirty="0" err="1">
                <a:latin typeface="+mj-lt"/>
              </a:rPr>
              <a:t>và</a:t>
            </a:r>
            <a:r>
              <a:rPr lang="en-US" sz="2000" dirty="0">
                <a:latin typeface="+mj-lt"/>
              </a:rPr>
              <a:t> </a:t>
            </a:r>
            <a:r>
              <a:rPr lang="en-US" sz="2000" dirty="0" err="1">
                <a:latin typeface="+mj-lt"/>
              </a:rPr>
              <a:t>khen</a:t>
            </a:r>
            <a:r>
              <a:rPr lang="en-US" sz="2000" dirty="0">
                <a:latin typeface="+mj-lt"/>
              </a:rPr>
              <a:t> </a:t>
            </a:r>
            <a:r>
              <a:rPr lang="en-US" sz="2000" dirty="0" err="1" smtClean="0">
                <a:latin typeface="+mj-lt"/>
              </a:rPr>
              <a:t>trẻ</a:t>
            </a:r>
            <a:endParaRPr lang="en-US" sz="2000" dirty="0">
              <a:solidFill>
                <a:srgbClr val="7030A0"/>
              </a:solidFill>
              <a:latin typeface="+mj-lt"/>
            </a:endParaRPr>
          </a:p>
        </p:txBody>
      </p:sp>
      <p:sp>
        <p:nvSpPr>
          <p:cNvPr id="3" name="Rectangle 2"/>
          <p:cNvSpPr>
            <a:spLocks noChangeArrowheads="1"/>
          </p:cNvSpPr>
          <p:nvPr/>
        </p:nvSpPr>
        <p:spPr bwMode="auto">
          <a:xfrm>
            <a:off x="5978019" y="-138499"/>
            <a:ext cx="235962"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nl-N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854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902" y="1179095"/>
            <a:ext cx="8131194" cy="4710142"/>
          </a:xfrm>
          <a:prstGeom prst="rect">
            <a:avLst/>
          </a:prstGeom>
        </p:spPr>
      </p:pic>
    </p:spTree>
    <p:extLst>
      <p:ext uri="{BB962C8B-B14F-4D97-AF65-F5344CB8AC3E}">
        <p14:creationId xmlns:p14="http://schemas.microsoft.com/office/powerpoint/2010/main" val="2085318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127</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dcterms:created xsi:type="dcterms:W3CDTF">2024-08-14T09:05:18Z</dcterms:created>
  <dcterms:modified xsi:type="dcterms:W3CDTF">2026-01-19T01:59:48Z</dcterms:modified>
</cp:coreProperties>
</file>