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2" r:id="rId2"/>
    <p:sldId id="363" r:id="rId3"/>
    <p:sldId id="285" r:id="rId4"/>
    <p:sldId id="365" r:id="rId5"/>
    <p:sldId id="373" r:id="rId6"/>
    <p:sldId id="372" r:id="rId7"/>
    <p:sldId id="376" r:id="rId8"/>
    <p:sldId id="3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AE413-30A9-45F9-B762-031A9ABD232D}" type="datetimeFigureOut">
              <a:rPr lang="en-US" smtClean="0"/>
              <a:t>18/11/2025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FB915-30D2-4C8A-B7F1-B617487E9CB3}" type="slidenum">
              <a:rPr lang="en-US" smtClean="0"/>
              <a:t>‹#›</a:t>
            </a:fld>
            <a:endParaRPr lang="en-US"/>
          </a:p>
        </p:txBody>
      </p:sp>
    </p:spTree>
    <p:extLst>
      <p:ext uri="{BB962C8B-B14F-4D97-AF65-F5344CB8AC3E}">
        <p14:creationId xmlns:p14="http://schemas.microsoft.com/office/powerpoint/2010/main" val="369649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44427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60664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4327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15718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238091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161871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a:fillRect/>
          </a:stretch>
        </p:blipFill>
        <p:spPr>
          <a:xfrm>
            <a:off x="-194641" y="3622303"/>
            <a:ext cx="1570380" cy="3101303"/>
          </a:xfrm>
          <a:prstGeom prst="rect">
            <a:avLst/>
          </a:prstGeom>
        </p:spPr>
      </p:pic>
    </p:spTree>
    <p:extLst>
      <p:ext uri="{BB962C8B-B14F-4D97-AF65-F5344CB8AC3E}">
        <p14:creationId xmlns:p14="http://schemas.microsoft.com/office/powerpoint/2010/main" val="319730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7FA757F-4074-443D-BBBE-B68519F75834}"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419723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63828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359260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p:cNvGrpSpPr/>
          <p:nvPr userDrawn="1"/>
        </p:nvGrpSpPr>
        <p:grpSpPr>
          <a:xfrm>
            <a:off x="684452" y="1287863"/>
            <a:ext cx="3710568" cy="275466"/>
            <a:chOff x="1469042" y="1073970"/>
            <a:chExt cx="8924131" cy="3300801"/>
          </a:xfrm>
        </p:grpSpPr>
        <p:sp>
          <p:nvSpPr>
            <p:cNvPr id="12"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53606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7FA757F-4074-443D-BBBE-B68519F75834}" type="datetimeFigureOut">
              <a:rPr lang="zh-CN" altLang="en-US" smtClean="0"/>
              <a:t>2025/11/18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0EC88B-2F56-4409-9E6F-B09B1B5A46EC}" type="slidenum">
              <a:rPr lang="zh-CN" altLang="en-US" smtClean="0"/>
              <a:t>‹#›</a:t>
            </a:fld>
            <a:endParaRPr lang="zh-CN" altLang="en-US"/>
          </a:p>
        </p:txBody>
      </p:sp>
      <p:sp>
        <p:nvSpPr>
          <p:cNvPr id="8" name="矩形 7"/>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p:cNvGrpSpPr/>
          <p:nvPr userDrawn="1"/>
        </p:nvGrpSpPr>
        <p:grpSpPr>
          <a:xfrm>
            <a:off x="2209800" y="2841084"/>
            <a:ext cx="3710568" cy="275466"/>
            <a:chOff x="1469042" y="1073970"/>
            <a:chExt cx="8924131" cy="3300801"/>
          </a:xfrm>
        </p:grpSpPr>
        <p:sp>
          <p:nvSpPr>
            <p:cNvPr id="10"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04061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FA757F-4074-443D-BBBE-B68519F75834}" type="datetimeFigureOut">
              <a:rPr lang="zh-CN" altLang="en-US" smtClean="0"/>
              <a:t>2025/11/18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342456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7FA757F-4074-443D-BBBE-B68519F75834}" type="datetimeFigureOut">
              <a:rPr lang="zh-CN" altLang="en-US" smtClean="0"/>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270840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7FA757F-4074-443D-BBBE-B68519F75834}" type="datetimeFigureOut">
              <a:rPr lang="zh-CN" altLang="en-US" smtClean="0"/>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361810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7FA757F-4074-443D-BBBE-B68519F75834}"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952946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xmlns="" id="{550A31E1-9D0C-4C80-81D4-0B6E48F316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A757F-4074-443D-BBBE-B68519F75834}" type="datetimeFigureOut">
              <a:rPr lang="zh-CN" altLang="en-US" smtClean="0"/>
              <a:t>2025/11/18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2212721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3317" b="40405"/>
          <a:stretch>
            <a:fillRect/>
          </a:stretch>
        </p:blipFill>
        <p:spPr>
          <a:xfrm>
            <a:off x="1470479" y="-40474"/>
            <a:ext cx="9251037" cy="6602821"/>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7739" r="59461"/>
          <a:stretch>
            <a:fillRect/>
          </a:stretch>
        </p:blipFill>
        <p:spPr>
          <a:xfrm rot="16200000">
            <a:off x="5169518" y="-105265"/>
            <a:ext cx="1852961" cy="1219200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a:fillRect/>
          </a:stretch>
        </p:blipFill>
        <p:spPr>
          <a:xfrm>
            <a:off x="-408800" y="4300855"/>
            <a:ext cx="4571570" cy="3042957"/>
          </a:xfrm>
          <a:prstGeom prst="rect">
            <a:avLst/>
          </a:prstGeom>
        </p:spPr>
      </p:pic>
      <p:pic>
        <p:nvPicPr>
          <p:cNvPr id="3" name="Picture 2">
            <a:extLst>
              <a:ext uri="{FF2B5EF4-FFF2-40B4-BE49-F238E27FC236}">
                <a16:creationId xmlns:a16="http://schemas.microsoft.com/office/drawing/2014/main" xmlns="" id="{E025618D-E426-5E96-976A-ED8753AF1A80}"/>
              </a:ext>
            </a:extLst>
          </p:cNvPr>
          <p:cNvPicPr>
            <a:picLocks noChangeAspect="1"/>
          </p:cNvPicPr>
          <p:nvPr/>
        </p:nvPicPr>
        <p:blipFill>
          <a:blip r:embed="rId9"/>
          <a:stretch>
            <a:fillRect/>
          </a:stretch>
        </p:blipFill>
        <p:spPr>
          <a:xfrm>
            <a:off x="4851501" y="1627601"/>
            <a:ext cx="3517697" cy="707197"/>
          </a:xfrm>
          <a:prstGeom prst="rect">
            <a:avLst/>
          </a:prstGeom>
        </p:spPr>
      </p:pic>
      <p:pic>
        <p:nvPicPr>
          <p:cNvPr id="6" name="Picture 5">
            <a:extLst>
              <a:ext uri="{FF2B5EF4-FFF2-40B4-BE49-F238E27FC236}">
                <a16:creationId xmlns:a16="http://schemas.microsoft.com/office/drawing/2014/main" xmlns="" id="{C0EE1E90-8101-B2EE-B28D-A87D6986F052}"/>
              </a:ext>
            </a:extLst>
          </p:cNvPr>
          <p:cNvPicPr>
            <a:picLocks noChangeAspect="1"/>
          </p:cNvPicPr>
          <p:nvPr/>
        </p:nvPicPr>
        <p:blipFill>
          <a:blip r:embed="rId10"/>
          <a:stretch>
            <a:fillRect/>
          </a:stretch>
        </p:blipFill>
        <p:spPr>
          <a:xfrm>
            <a:off x="2506711" y="2467649"/>
            <a:ext cx="7329161" cy="2390101"/>
          </a:xfrm>
          <a:prstGeom prst="rect">
            <a:avLst/>
          </a:prstGeom>
        </p:spPr>
      </p:pic>
      <p:sp>
        <p:nvSpPr>
          <p:cNvPr id="4" name="TextBox 3">
            <a:extLst>
              <a:ext uri="{FF2B5EF4-FFF2-40B4-BE49-F238E27FC236}">
                <a16:creationId xmlns:a16="http://schemas.microsoft.com/office/drawing/2014/main" xmlns="" id="{429076D8-3A4D-7568-B6EF-23BC74B61A25}"/>
              </a:ext>
            </a:extLst>
          </p:cNvPr>
          <p:cNvSpPr txBox="1"/>
          <p:nvPr/>
        </p:nvSpPr>
        <p:spPr>
          <a:xfrm>
            <a:off x="5411972" y="4540102"/>
            <a:ext cx="1573619"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t>
            </a:r>
            <a:r>
              <a:rPr lang="en-US" sz="3200" dirty="0" err="1">
                <a:latin typeface="Cambria" panose="02040503050406030204" pitchFamily="18" charset="0"/>
                <a:ea typeface="Cambria" panose="02040503050406030204" pitchFamily="18" charset="0"/>
              </a:rPr>
              <a:t>Tiết</a:t>
            </a:r>
            <a:r>
              <a:rPr lang="en-US" sz="3200" dirty="0">
                <a:latin typeface="Cambria" panose="02040503050406030204" pitchFamily="18" charset="0"/>
                <a:ea typeface="Cambria" panose="02040503050406030204" pitchFamily="18" charset="0"/>
              </a:rPr>
              <a:t> 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F478FA9B-B809-480B-B986-8CA5F8BB645E}"/>
              </a:ext>
            </a:extLst>
          </p:cNvPr>
          <p:cNvSpPr txBox="1"/>
          <p:nvPr/>
        </p:nvSpPr>
        <p:spPr>
          <a:xfrm>
            <a:off x="1095375" y="676579"/>
            <a:ext cx="111852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1. </a:t>
            </a:r>
            <a:r>
              <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Đọc lời thoại dưới tranh rồi tóm tắt câu chuyện.</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xmlns="" id="{E16BDF12-2CA6-6BB1-8D9A-2DA552F88CFE}"/>
              </a:ext>
            </a:extLst>
          </p:cNvPr>
          <p:cNvPicPr>
            <a:picLocks noChangeAspect="1"/>
          </p:cNvPicPr>
          <p:nvPr/>
        </p:nvPicPr>
        <p:blipFill>
          <a:blip r:embed="rId3"/>
          <a:stretch>
            <a:fillRect/>
          </a:stretch>
        </p:blipFill>
        <p:spPr>
          <a:xfrm>
            <a:off x="976312" y="1400175"/>
            <a:ext cx="5743575" cy="4895850"/>
          </a:xfrm>
          <a:prstGeom prst="rect">
            <a:avLst/>
          </a:prstGeom>
        </p:spPr>
      </p:pic>
      <p:pic>
        <p:nvPicPr>
          <p:cNvPr id="3" name="Picture 2">
            <a:extLst>
              <a:ext uri="{FF2B5EF4-FFF2-40B4-BE49-F238E27FC236}">
                <a16:creationId xmlns:a16="http://schemas.microsoft.com/office/drawing/2014/main" xmlns="" id="{8C5D7719-7EBB-4277-2F40-533AFBC28967}"/>
              </a:ext>
            </a:extLst>
          </p:cNvPr>
          <p:cNvPicPr>
            <a:picLocks noChangeAspect="1"/>
          </p:cNvPicPr>
          <p:nvPr/>
        </p:nvPicPr>
        <p:blipFill>
          <a:blip r:embed="rId4"/>
          <a:stretch>
            <a:fillRect/>
          </a:stretch>
        </p:blipFill>
        <p:spPr>
          <a:xfrm>
            <a:off x="6353175" y="3143250"/>
            <a:ext cx="5200650" cy="1733550"/>
          </a:xfrm>
          <a:prstGeom prst="rect">
            <a:avLst/>
          </a:prstGeom>
        </p:spPr>
      </p:pic>
    </p:spTree>
    <p:extLst>
      <p:ext uri="{BB962C8B-B14F-4D97-AF65-F5344CB8AC3E}">
        <p14:creationId xmlns:p14="http://schemas.microsoft.com/office/powerpoint/2010/main" val="1153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5">
            <a:extLst>
              <a:ext uri="{FF2B5EF4-FFF2-40B4-BE49-F238E27FC236}">
                <a16:creationId xmlns:a16="http://schemas.microsoft.com/office/drawing/2014/main" xmlns="" id="{93861263-8F1E-1FB3-EF82-1EA8E332F419}"/>
              </a:ext>
            </a:extLst>
          </p:cNvPr>
          <p:cNvSpPr/>
          <p:nvPr/>
        </p:nvSpPr>
        <p:spPr>
          <a:xfrm>
            <a:off x="1095683" y="1816562"/>
            <a:ext cx="4806110" cy="1352487"/>
          </a:xfrm>
          <a:custGeom>
            <a:avLst/>
            <a:gdLst>
              <a:gd name="connsiteX0" fmla="*/ 0 w 4806110"/>
              <a:gd name="connsiteY0" fmla="*/ 225419 h 1352487"/>
              <a:gd name="connsiteX1" fmla="*/ 225419 w 4806110"/>
              <a:gd name="connsiteY1" fmla="*/ 0 h 1352487"/>
              <a:gd name="connsiteX2" fmla="*/ 4580691 w 4806110"/>
              <a:gd name="connsiteY2" fmla="*/ 0 h 1352487"/>
              <a:gd name="connsiteX3" fmla="*/ 4806110 w 4806110"/>
              <a:gd name="connsiteY3" fmla="*/ 225419 h 1352487"/>
              <a:gd name="connsiteX4" fmla="*/ 4806110 w 4806110"/>
              <a:gd name="connsiteY4" fmla="*/ 1127068 h 1352487"/>
              <a:gd name="connsiteX5" fmla="*/ 4580691 w 4806110"/>
              <a:gd name="connsiteY5" fmla="*/ 1352487 h 1352487"/>
              <a:gd name="connsiteX6" fmla="*/ 225419 w 4806110"/>
              <a:gd name="connsiteY6" fmla="*/ 1352487 h 1352487"/>
              <a:gd name="connsiteX7" fmla="*/ 0 w 4806110"/>
              <a:gd name="connsiteY7" fmla="*/ 1127068 h 1352487"/>
              <a:gd name="connsiteX8" fmla="*/ 0 w 4806110"/>
              <a:gd name="connsiteY8" fmla="*/ 225419 h 135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6110" h="1352487" fill="none" extrusionOk="0">
                <a:moveTo>
                  <a:pt x="0" y="225419"/>
                </a:moveTo>
                <a:cubicBezTo>
                  <a:pt x="9962" y="90188"/>
                  <a:pt x="83342" y="16982"/>
                  <a:pt x="225419" y="0"/>
                </a:cubicBezTo>
                <a:cubicBezTo>
                  <a:pt x="1759487" y="22936"/>
                  <a:pt x="2969134" y="-134525"/>
                  <a:pt x="4580691" y="0"/>
                </a:cubicBezTo>
                <a:cubicBezTo>
                  <a:pt x="4706562" y="-6160"/>
                  <a:pt x="4790188" y="98947"/>
                  <a:pt x="4806110" y="225419"/>
                </a:cubicBezTo>
                <a:cubicBezTo>
                  <a:pt x="4762749" y="581475"/>
                  <a:pt x="4813961" y="989262"/>
                  <a:pt x="4806110" y="1127068"/>
                </a:cubicBezTo>
                <a:cubicBezTo>
                  <a:pt x="4795093" y="1248935"/>
                  <a:pt x="4708249" y="1351103"/>
                  <a:pt x="4580691" y="1352487"/>
                </a:cubicBezTo>
                <a:cubicBezTo>
                  <a:pt x="3746278" y="1263915"/>
                  <a:pt x="1724097" y="1333298"/>
                  <a:pt x="225419" y="1352487"/>
                </a:cubicBezTo>
                <a:cubicBezTo>
                  <a:pt x="87955" y="1365985"/>
                  <a:pt x="-7925" y="1239086"/>
                  <a:pt x="0" y="1127068"/>
                </a:cubicBezTo>
                <a:cubicBezTo>
                  <a:pt x="64575" y="863214"/>
                  <a:pt x="14510" y="476599"/>
                  <a:pt x="0" y="225419"/>
                </a:cubicBezTo>
                <a:close/>
              </a:path>
              <a:path w="4806110" h="1352487" stroke="0" extrusionOk="0">
                <a:moveTo>
                  <a:pt x="0" y="225419"/>
                </a:moveTo>
                <a:cubicBezTo>
                  <a:pt x="11935" y="107814"/>
                  <a:pt x="94487" y="19828"/>
                  <a:pt x="225419" y="0"/>
                </a:cubicBezTo>
                <a:cubicBezTo>
                  <a:pt x="1497500" y="-9402"/>
                  <a:pt x="3300159" y="-138905"/>
                  <a:pt x="4580691" y="0"/>
                </a:cubicBezTo>
                <a:cubicBezTo>
                  <a:pt x="4721232" y="-5626"/>
                  <a:pt x="4808632" y="109238"/>
                  <a:pt x="4806110" y="225419"/>
                </a:cubicBezTo>
                <a:cubicBezTo>
                  <a:pt x="4816993" y="640902"/>
                  <a:pt x="4744851" y="930809"/>
                  <a:pt x="4806110" y="1127068"/>
                </a:cubicBezTo>
                <a:cubicBezTo>
                  <a:pt x="4819321" y="1259291"/>
                  <a:pt x="4704864" y="1358783"/>
                  <a:pt x="4580691" y="1352487"/>
                </a:cubicBezTo>
                <a:cubicBezTo>
                  <a:pt x="3933323" y="1330154"/>
                  <a:pt x="1031266" y="1271038"/>
                  <a:pt x="225419" y="1352487"/>
                </a:cubicBezTo>
                <a:cubicBezTo>
                  <a:pt x="96485" y="1367298"/>
                  <a:pt x="17216" y="1244763"/>
                  <a:pt x="0" y="1127068"/>
                </a:cubicBezTo>
                <a:cubicBezTo>
                  <a:pt x="-52107" y="719256"/>
                  <a:pt x="900" y="625920"/>
                  <a:pt x="0" y="225419"/>
                </a:cubicBezTo>
                <a:close/>
              </a:path>
            </a:pathLst>
          </a:custGeom>
          <a:solidFill>
            <a:schemeClr val="bg1"/>
          </a:solidFill>
          <a:ln w="28575">
            <a:solidFill>
              <a:schemeClr val="accent1"/>
            </a:solidFill>
            <a:prstDash val="dash"/>
            <a:extLst>
              <a:ext uri="{C807C97D-BFC1-408E-A445-0C87EB9F89A2}">
                <ask:lineSketchStyleProps xmlns:ask="http://schemas.microsoft.com/office/drawing/2018/sketchyshapes" xmlns="" sd="319043635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cs typeface="Calibri" panose="020F0502020204030204" pitchFamily="34" charset="0"/>
            </a:endParaRPr>
          </a:p>
        </p:txBody>
      </p:sp>
      <p:sp>
        <p:nvSpPr>
          <p:cNvPr id="3" name="Hộp Văn bản 16">
            <a:extLst>
              <a:ext uri="{FF2B5EF4-FFF2-40B4-BE49-F238E27FC236}">
                <a16:creationId xmlns:a16="http://schemas.microsoft.com/office/drawing/2014/main" xmlns="" id="{FD192944-6B57-76AC-067A-6D5208175D99}"/>
              </a:ext>
            </a:extLst>
          </p:cNvPr>
          <p:cNvSpPr txBox="1"/>
          <p:nvPr/>
        </p:nvSpPr>
        <p:spPr>
          <a:xfrm>
            <a:off x="2036241" y="1878719"/>
            <a:ext cx="3864956" cy="1077218"/>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Calibri" panose="020F0502020204030204" pitchFamily="34" charset="0"/>
              </a:rPr>
              <a:t>Quan </a:t>
            </a:r>
            <a:r>
              <a:rPr lang="en-US" sz="3200" b="1" dirty="0" err="1">
                <a:latin typeface="Cambria" panose="02040503050406030204" pitchFamily="18" charset="0"/>
                <a:ea typeface="Cambria" panose="02040503050406030204" pitchFamily="18" charset="0"/>
                <a:cs typeface="Calibri" panose="020F0502020204030204" pitchFamily="34" charset="0"/>
              </a:rPr>
              <a:t>sát</a:t>
            </a:r>
            <a:r>
              <a:rPr lang="en-US" sz="3200" b="1" dirty="0">
                <a:latin typeface="Cambria" panose="02040503050406030204" pitchFamily="18" charset="0"/>
                <a:ea typeface="Cambria" panose="02040503050406030204" pitchFamily="18" charset="0"/>
                <a:cs typeface="Calibri" panose="020F0502020204030204" pitchFamily="34" charset="0"/>
              </a:rPr>
              <a:t> </a:t>
            </a:r>
            <a:r>
              <a:rPr lang="en-US" sz="3200" b="1" dirty="0" err="1">
                <a:latin typeface="Cambria" panose="02040503050406030204" pitchFamily="18" charset="0"/>
                <a:ea typeface="Cambria" panose="02040503050406030204" pitchFamily="18" charset="0"/>
                <a:cs typeface="Calibri" panose="020F0502020204030204" pitchFamily="34" charset="0"/>
              </a:rPr>
              <a:t>và</a:t>
            </a:r>
            <a:r>
              <a:rPr lang="en-US" sz="3200" b="1" dirty="0">
                <a:latin typeface="Cambria" panose="02040503050406030204" pitchFamily="18" charset="0"/>
                <a:ea typeface="Cambria" panose="02040503050406030204" pitchFamily="18" charset="0"/>
                <a:cs typeface="Calibri" panose="020F0502020204030204" pitchFamily="34" charset="0"/>
              </a:rPr>
              <a:t> </a:t>
            </a:r>
            <a:r>
              <a:rPr lang="en-US" sz="3200" b="1" dirty="0" err="1">
                <a:latin typeface="Cambria" panose="02040503050406030204" pitchFamily="18" charset="0"/>
                <a:ea typeface="Cambria" panose="02040503050406030204" pitchFamily="18" charset="0"/>
                <a:cs typeface="Calibri" panose="020F0502020204030204" pitchFamily="34" charset="0"/>
              </a:rPr>
              <a:t>đọc</a:t>
            </a:r>
            <a:r>
              <a:rPr lang="en-US" sz="3200" b="1" dirty="0">
                <a:latin typeface="Cambria" panose="02040503050406030204" pitchFamily="18" charset="0"/>
                <a:ea typeface="Cambria" panose="02040503050406030204" pitchFamily="18" charset="0"/>
                <a:cs typeface="Calibri" panose="020F0502020204030204" pitchFamily="34" charset="0"/>
              </a:rPr>
              <a:t> </a:t>
            </a:r>
            <a:r>
              <a:rPr lang="en-US" sz="3200" b="1" dirty="0" err="1">
                <a:latin typeface="Cambria" panose="02040503050406030204" pitchFamily="18" charset="0"/>
                <a:ea typeface="Cambria" panose="02040503050406030204" pitchFamily="18" charset="0"/>
                <a:cs typeface="Calibri" panose="020F0502020204030204" pitchFamily="34" charset="0"/>
              </a:rPr>
              <a:t>nội</a:t>
            </a:r>
            <a:r>
              <a:rPr lang="en-US" sz="3200" b="1" dirty="0">
                <a:latin typeface="Cambria" panose="02040503050406030204" pitchFamily="18" charset="0"/>
                <a:ea typeface="Cambria" panose="02040503050406030204" pitchFamily="18" charset="0"/>
                <a:cs typeface="Calibri" panose="020F0502020204030204" pitchFamily="34" charset="0"/>
              </a:rPr>
              <a:t> dung </a:t>
            </a:r>
            <a:r>
              <a:rPr lang="en-US" sz="3200" b="1" dirty="0" err="1">
                <a:latin typeface="Cambria" panose="02040503050406030204" pitchFamily="18" charset="0"/>
                <a:ea typeface="Cambria" panose="02040503050406030204" pitchFamily="18" charset="0"/>
                <a:cs typeface="Calibri" panose="020F0502020204030204" pitchFamily="34" charset="0"/>
              </a:rPr>
              <a:t>từng</a:t>
            </a:r>
            <a:r>
              <a:rPr lang="en-US" sz="3200" b="1" dirty="0">
                <a:latin typeface="Cambria" panose="02040503050406030204" pitchFamily="18" charset="0"/>
                <a:ea typeface="Cambria" panose="02040503050406030204" pitchFamily="18" charset="0"/>
                <a:cs typeface="Calibri" panose="020F0502020204030204" pitchFamily="34" charset="0"/>
              </a:rPr>
              <a:t> </a:t>
            </a:r>
            <a:r>
              <a:rPr lang="en-US" sz="3200" b="1" dirty="0" err="1">
                <a:latin typeface="Cambria" panose="02040503050406030204" pitchFamily="18" charset="0"/>
                <a:ea typeface="Cambria" panose="02040503050406030204" pitchFamily="18" charset="0"/>
                <a:cs typeface="Calibri" panose="020F0502020204030204" pitchFamily="34" charset="0"/>
              </a:rPr>
              <a:t>tranh</a:t>
            </a:r>
            <a:endParaRPr lang="en-US" sz="4800" b="1" dirty="0">
              <a:latin typeface="Cambria" panose="02040503050406030204" pitchFamily="18" charset="0"/>
              <a:ea typeface="Cambria" panose="02040503050406030204" pitchFamily="18" charset="0"/>
              <a:cs typeface="Calibri" panose="020F0502020204030204" pitchFamily="34" charset="0"/>
            </a:endParaRPr>
          </a:p>
        </p:txBody>
      </p:sp>
      <p:pic>
        <p:nvPicPr>
          <p:cNvPr id="5" name="Picture 5" descr="Icon&#10;&#10;Description automatically generated">
            <a:extLst>
              <a:ext uri="{FF2B5EF4-FFF2-40B4-BE49-F238E27FC236}">
                <a16:creationId xmlns:a16="http://schemas.microsoft.com/office/drawing/2014/main" xmlns="" id="{EF2FDBFF-30AD-E8A2-2FFA-0A8AAAE9C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027" y="2023468"/>
            <a:ext cx="1524668" cy="1352487"/>
          </a:xfrm>
          <a:prstGeom prst="rect">
            <a:avLst/>
          </a:prstGeom>
        </p:spPr>
      </p:pic>
      <p:sp>
        <p:nvSpPr>
          <p:cNvPr id="6" name="Hộp Văn bản 19">
            <a:extLst>
              <a:ext uri="{FF2B5EF4-FFF2-40B4-BE49-F238E27FC236}">
                <a16:creationId xmlns:a16="http://schemas.microsoft.com/office/drawing/2014/main" xmlns="" id="{F338C235-D3BB-5C57-26DE-2B269C80FD41}"/>
              </a:ext>
            </a:extLst>
          </p:cNvPr>
          <p:cNvSpPr txBox="1"/>
          <p:nvPr/>
        </p:nvSpPr>
        <p:spPr>
          <a:xfrm>
            <a:off x="1041130" y="2295092"/>
            <a:ext cx="384546" cy="1015663"/>
          </a:xfrm>
          <a:prstGeom prst="rect">
            <a:avLst/>
          </a:prstGeom>
          <a:noFill/>
        </p:spPr>
        <p:txBody>
          <a:bodyPr wrap="square" rtlCol="0">
            <a:spAutoFit/>
          </a:bodyPr>
          <a:lstStyle/>
          <a:p>
            <a:r>
              <a:rPr lang="en-US" sz="6000" dirty="0">
                <a:solidFill>
                  <a:srgbClr val="FF0000"/>
                </a:solidFill>
                <a:latin typeface="Cambria" panose="02040503050406030204" pitchFamily="18" charset="0"/>
                <a:ea typeface="Cambria" panose="02040503050406030204" pitchFamily="18" charset="0"/>
                <a:cs typeface="Calibri" panose="020F0502020204030204" pitchFamily="34" charset="0"/>
              </a:rPr>
              <a:t>1</a:t>
            </a:r>
          </a:p>
        </p:txBody>
      </p:sp>
      <p:sp>
        <p:nvSpPr>
          <p:cNvPr id="8" name="Hộp Văn bản 7">
            <a:extLst>
              <a:ext uri="{FF2B5EF4-FFF2-40B4-BE49-F238E27FC236}">
                <a16:creationId xmlns:a16="http://schemas.microsoft.com/office/drawing/2014/main" xmlns="" id="{F45FE4FF-EE86-EDB5-5903-B96EC7B4CBB7}"/>
              </a:ext>
            </a:extLst>
          </p:cNvPr>
          <p:cNvSpPr txBox="1"/>
          <p:nvPr/>
        </p:nvSpPr>
        <p:spPr>
          <a:xfrm>
            <a:off x="6262578" y="679174"/>
            <a:ext cx="5373660" cy="707886"/>
          </a:xfrm>
          <a:prstGeom prst="rect">
            <a:avLst/>
          </a:prstGeom>
          <a:solidFill>
            <a:schemeClr val="bg1"/>
          </a:solidFill>
        </p:spPr>
        <p:txBody>
          <a:bodyPr wrap="square" rtlCol="0">
            <a:spAutoFit/>
          </a:bodyPr>
          <a:lstStyle/>
          <a:p>
            <a:pPr algn="ctr"/>
            <a:r>
              <a:rPr lang="en-US" sz="4000" b="1" dirty="0" err="1">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rPr>
              <a:t>Tóm</a:t>
            </a:r>
            <a:r>
              <a:rPr lang="en-US" sz="4000" b="1" dirty="0">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rPr>
              <a:t>tắt</a:t>
            </a:r>
            <a:r>
              <a:rPr lang="en-US" sz="4000" b="1" dirty="0">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rPr>
              <a:t>câu</a:t>
            </a:r>
            <a:r>
              <a:rPr lang="en-US" sz="4000" b="1" dirty="0">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sz="4000" b="1" dirty="0" err="1">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rPr>
              <a:t>chuyện</a:t>
            </a:r>
            <a:endParaRPr lang="en-US" sz="4000" b="1" dirty="0">
              <a:ln>
                <a:solidFill>
                  <a:schemeClr val="bg1"/>
                </a:solidFill>
              </a:ln>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9" name="Nhóm 2">
            <a:extLst>
              <a:ext uri="{FF2B5EF4-FFF2-40B4-BE49-F238E27FC236}">
                <a16:creationId xmlns:a16="http://schemas.microsoft.com/office/drawing/2014/main" xmlns="" id="{F323B8AC-A7B1-D11C-D10F-956A77CD06F4}"/>
              </a:ext>
            </a:extLst>
          </p:cNvPr>
          <p:cNvGrpSpPr/>
          <p:nvPr/>
        </p:nvGrpSpPr>
        <p:grpSpPr>
          <a:xfrm>
            <a:off x="595698" y="3647384"/>
            <a:ext cx="6007121" cy="1609135"/>
            <a:chOff x="3394169" y="5108864"/>
            <a:chExt cx="6007121" cy="1609135"/>
          </a:xfrm>
        </p:grpSpPr>
        <p:sp>
          <p:nvSpPr>
            <p:cNvPr id="10" name="Hình chữ nhật: Góc Tròn 3">
              <a:extLst>
                <a:ext uri="{FF2B5EF4-FFF2-40B4-BE49-F238E27FC236}">
                  <a16:creationId xmlns:a16="http://schemas.microsoft.com/office/drawing/2014/main" xmlns="" id="{D00A58C7-54EB-FC5B-08E9-6715337EB9C3}"/>
                </a:ext>
              </a:extLst>
            </p:cNvPr>
            <p:cNvSpPr/>
            <p:nvPr/>
          </p:nvSpPr>
          <p:spPr>
            <a:xfrm>
              <a:off x="3842515" y="5108864"/>
              <a:ext cx="5558775" cy="1333866"/>
            </a:xfrm>
            <a:custGeom>
              <a:avLst/>
              <a:gdLst>
                <a:gd name="connsiteX0" fmla="*/ 0 w 5558775"/>
                <a:gd name="connsiteY0" fmla="*/ 222315 h 1333866"/>
                <a:gd name="connsiteX1" fmla="*/ 222315 w 5558775"/>
                <a:gd name="connsiteY1" fmla="*/ 0 h 1333866"/>
                <a:gd name="connsiteX2" fmla="*/ 5336460 w 5558775"/>
                <a:gd name="connsiteY2" fmla="*/ 0 h 1333866"/>
                <a:gd name="connsiteX3" fmla="*/ 5558775 w 5558775"/>
                <a:gd name="connsiteY3" fmla="*/ 222315 h 1333866"/>
                <a:gd name="connsiteX4" fmla="*/ 5558775 w 5558775"/>
                <a:gd name="connsiteY4" fmla="*/ 1111551 h 1333866"/>
                <a:gd name="connsiteX5" fmla="*/ 5336460 w 5558775"/>
                <a:gd name="connsiteY5" fmla="*/ 1333866 h 1333866"/>
                <a:gd name="connsiteX6" fmla="*/ 222315 w 5558775"/>
                <a:gd name="connsiteY6" fmla="*/ 1333866 h 1333866"/>
                <a:gd name="connsiteX7" fmla="*/ 0 w 5558775"/>
                <a:gd name="connsiteY7" fmla="*/ 1111551 h 1333866"/>
                <a:gd name="connsiteX8" fmla="*/ 0 w 5558775"/>
                <a:gd name="connsiteY8" fmla="*/ 222315 h 133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8775" h="1333866" fill="none" extrusionOk="0">
                  <a:moveTo>
                    <a:pt x="0" y="222315"/>
                  </a:moveTo>
                  <a:cubicBezTo>
                    <a:pt x="2183" y="97182"/>
                    <a:pt x="93914" y="5428"/>
                    <a:pt x="222315" y="0"/>
                  </a:cubicBezTo>
                  <a:cubicBezTo>
                    <a:pt x="789823" y="22936"/>
                    <a:pt x="4282530" y="-134525"/>
                    <a:pt x="5336460" y="0"/>
                  </a:cubicBezTo>
                  <a:cubicBezTo>
                    <a:pt x="5461992" y="-12313"/>
                    <a:pt x="5537746" y="96923"/>
                    <a:pt x="5558775" y="222315"/>
                  </a:cubicBezTo>
                  <a:cubicBezTo>
                    <a:pt x="5535705" y="568568"/>
                    <a:pt x="5631408" y="750044"/>
                    <a:pt x="5558775" y="1111551"/>
                  </a:cubicBezTo>
                  <a:cubicBezTo>
                    <a:pt x="5541594" y="1230233"/>
                    <a:pt x="5480310" y="1324342"/>
                    <a:pt x="5336460" y="1333866"/>
                  </a:cubicBezTo>
                  <a:cubicBezTo>
                    <a:pt x="3937793" y="1245294"/>
                    <a:pt x="2350807" y="1314677"/>
                    <a:pt x="222315" y="1333866"/>
                  </a:cubicBezTo>
                  <a:cubicBezTo>
                    <a:pt x="83313" y="1350749"/>
                    <a:pt x="-6195" y="1224579"/>
                    <a:pt x="0" y="1111551"/>
                  </a:cubicBezTo>
                  <a:cubicBezTo>
                    <a:pt x="-71959" y="777768"/>
                    <a:pt x="62361" y="435481"/>
                    <a:pt x="0" y="222315"/>
                  </a:cubicBezTo>
                  <a:close/>
                </a:path>
                <a:path w="5558775" h="1333866" stroke="0" extrusionOk="0">
                  <a:moveTo>
                    <a:pt x="0" y="222315"/>
                  </a:moveTo>
                  <a:cubicBezTo>
                    <a:pt x="21112" y="111721"/>
                    <a:pt x="96826" y="8341"/>
                    <a:pt x="222315" y="0"/>
                  </a:cubicBezTo>
                  <a:cubicBezTo>
                    <a:pt x="1201238" y="-9402"/>
                    <a:pt x="3135542" y="-138905"/>
                    <a:pt x="5336460" y="0"/>
                  </a:cubicBezTo>
                  <a:cubicBezTo>
                    <a:pt x="5474798" y="-5454"/>
                    <a:pt x="5565059" y="120243"/>
                    <a:pt x="5558775" y="222315"/>
                  </a:cubicBezTo>
                  <a:cubicBezTo>
                    <a:pt x="5632323" y="627778"/>
                    <a:pt x="5527921" y="902502"/>
                    <a:pt x="5558775" y="1111551"/>
                  </a:cubicBezTo>
                  <a:cubicBezTo>
                    <a:pt x="5573874" y="1243165"/>
                    <a:pt x="5458507" y="1348224"/>
                    <a:pt x="5336460" y="1333866"/>
                  </a:cubicBezTo>
                  <a:cubicBezTo>
                    <a:pt x="3266867" y="1311533"/>
                    <a:pt x="1605392" y="1252417"/>
                    <a:pt x="222315" y="1333866"/>
                  </a:cubicBezTo>
                  <a:cubicBezTo>
                    <a:pt x="94512" y="1350622"/>
                    <a:pt x="20695" y="1226158"/>
                    <a:pt x="0" y="1111551"/>
                  </a:cubicBezTo>
                  <a:cubicBezTo>
                    <a:pt x="-11828" y="1011886"/>
                    <a:pt x="-21606" y="421815"/>
                    <a:pt x="0" y="222315"/>
                  </a:cubicBezTo>
                  <a:close/>
                </a:path>
              </a:pathLst>
            </a:custGeom>
            <a:solidFill>
              <a:schemeClr val="bg1"/>
            </a:solidFill>
            <a:ln w="28575">
              <a:solidFill>
                <a:schemeClr val="accent1"/>
              </a:solidFill>
              <a:prstDash val="dash"/>
              <a:extLst>
                <a:ext uri="{C807C97D-BFC1-408E-A445-0C87EB9F89A2}">
                  <ask:lineSketchStyleProps xmlns:ask="http://schemas.microsoft.com/office/drawing/2018/sketchyshapes" xmlns="" sd="319043635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mbria" panose="02040503050406030204" pitchFamily="18" charset="0"/>
                <a:ea typeface="Cambria" panose="02040503050406030204" pitchFamily="18" charset="0"/>
                <a:cs typeface="Calibri" panose="020F0502020204030204" pitchFamily="34" charset="0"/>
              </a:endParaRPr>
            </a:p>
          </p:txBody>
        </p:sp>
        <p:pic>
          <p:nvPicPr>
            <p:cNvPr id="11" name="Picture 10" descr="Icon&#10;&#10;Description automatically generated">
              <a:extLst>
                <a:ext uri="{FF2B5EF4-FFF2-40B4-BE49-F238E27FC236}">
                  <a16:creationId xmlns:a16="http://schemas.microsoft.com/office/drawing/2014/main" xmlns="" id="{8F92BA61-25EC-DF02-1C71-C9FC704B1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4169" y="5365512"/>
              <a:ext cx="1524668" cy="1352487"/>
            </a:xfrm>
            <a:prstGeom prst="rect">
              <a:avLst/>
            </a:prstGeom>
          </p:spPr>
        </p:pic>
        <p:sp>
          <p:nvSpPr>
            <p:cNvPr id="12" name="Hộp Văn bản 6">
              <a:extLst>
                <a:ext uri="{FF2B5EF4-FFF2-40B4-BE49-F238E27FC236}">
                  <a16:creationId xmlns:a16="http://schemas.microsoft.com/office/drawing/2014/main" xmlns="" id="{A613DAA3-9A18-2E61-0616-B5230202871B}"/>
                </a:ext>
              </a:extLst>
            </p:cNvPr>
            <p:cNvSpPr txBox="1"/>
            <p:nvPr/>
          </p:nvSpPr>
          <p:spPr>
            <a:xfrm>
              <a:off x="3757399" y="5643959"/>
              <a:ext cx="384546" cy="1015663"/>
            </a:xfrm>
            <a:prstGeom prst="rect">
              <a:avLst/>
            </a:prstGeom>
            <a:noFill/>
          </p:spPr>
          <p:txBody>
            <a:bodyPr wrap="square" rtlCol="0">
              <a:spAutoFit/>
            </a:bodyPr>
            <a:lstStyle/>
            <a:p>
              <a:r>
                <a:rPr lang="en-US" sz="6000" dirty="0">
                  <a:solidFill>
                    <a:srgbClr val="FF0000"/>
                  </a:solidFill>
                  <a:latin typeface="Cambria" panose="02040503050406030204" pitchFamily="18" charset="0"/>
                  <a:ea typeface="Cambria" panose="02040503050406030204" pitchFamily="18" charset="0"/>
                  <a:cs typeface="Calibri" panose="020F0502020204030204" pitchFamily="34" charset="0"/>
                </a:rPr>
                <a:t>2</a:t>
              </a:r>
            </a:p>
          </p:txBody>
        </p:sp>
      </p:grpSp>
      <p:sp>
        <p:nvSpPr>
          <p:cNvPr id="13" name="Hộp Văn bản 8">
            <a:extLst>
              <a:ext uri="{FF2B5EF4-FFF2-40B4-BE49-F238E27FC236}">
                <a16:creationId xmlns:a16="http://schemas.microsoft.com/office/drawing/2014/main" xmlns="" id="{EA383293-D4D2-5696-C883-64238C35C4F3}"/>
              </a:ext>
            </a:extLst>
          </p:cNvPr>
          <p:cNvSpPr txBox="1"/>
          <p:nvPr/>
        </p:nvSpPr>
        <p:spPr>
          <a:xfrm>
            <a:off x="1992514" y="3815658"/>
            <a:ext cx="4674100" cy="954107"/>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cs typeface="Calibri" panose="020F0502020204030204" pitchFamily="34" charset="0"/>
              </a:rPr>
              <a:t>Đọc</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lời</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thoại</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và</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tóm</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tắt</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nội</a:t>
            </a:r>
            <a:r>
              <a:rPr lang="en-US" sz="2800" b="1" dirty="0">
                <a:latin typeface="Cambria" panose="02040503050406030204" pitchFamily="18" charset="0"/>
                <a:ea typeface="Cambria" panose="02040503050406030204" pitchFamily="18" charset="0"/>
                <a:cs typeface="Calibri" panose="020F0502020204030204" pitchFamily="34" charset="0"/>
              </a:rPr>
              <a:t> dung </a:t>
            </a:r>
            <a:r>
              <a:rPr lang="en-US" sz="2800" b="1" dirty="0" err="1">
                <a:latin typeface="Cambria" panose="02040503050406030204" pitchFamily="18" charset="0"/>
                <a:ea typeface="Cambria" panose="02040503050406030204" pitchFamily="18" charset="0"/>
                <a:cs typeface="Calibri" panose="020F0502020204030204" pitchFamily="34" charset="0"/>
              </a:rPr>
              <a:t>theo</a:t>
            </a:r>
            <a:r>
              <a:rPr lang="en-US" sz="2800" b="1" dirty="0">
                <a:latin typeface="Cambria" panose="02040503050406030204" pitchFamily="18" charset="0"/>
                <a:ea typeface="Cambria" panose="02040503050406030204" pitchFamily="18" charset="0"/>
                <a:cs typeface="Calibri" panose="020F0502020204030204" pitchFamily="34" charset="0"/>
              </a:rPr>
              <a:t> ý </a:t>
            </a:r>
            <a:r>
              <a:rPr lang="en-US" sz="2800" b="1" dirty="0" err="1">
                <a:latin typeface="Cambria" panose="02040503050406030204" pitchFamily="18" charset="0"/>
                <a:ea typeface="Cambria" panose="02040503050406030204" pitchFamily="18" charset="0"/>
                <a:cs typeface="Calibri" panose="020F0502020204030204" pitchFamily="34" charset="0"/>
              </a:rPr>
              <a:t>kiến</a:t>
            </a:r>
            <a:r>
              <a:rPr lang="en-US" sz="2800" b="1" dirty="0">
                <a:latin typeface="Cambria" panose="02040503050406030204" pitchFamily="18" charset="0"/>
                <a:ea typeface="Cambria" panose="02040503050406030204" pitchFamily="18" charset="0"/>
                <a:cs typeface="Calibri" panose="020F0502020204030204" pitchFamily="34" charset="0"/>
              </a:rPr>
              <a:t> </a:t>
            </a:r>
            <a:r>
              <a:rPr lang="en-US" sz="2800" b="1" dirty="0" err="1">
                <a:latin typeface="Cambria" panose="02040503050406030204" pitchFamily="18" charset="0"/>
                <a:ea typeface="Cambria" panose="02040503050406030204" pitchFamily="18" charset="0"/>
                <a:cs typeface="Calibri" panose="020F0502020204030204" pitchFamily="34" charset="0"/>
              </a:rPr>
              <a:t>riêng</a:t>
            </a:r>
            <a:r>
              <a:rPr lang="en-US" sz="2800" b="1" dirty="0">
                <a:latin typeface="Cambria" panose="02040503050406030204" pitchFamily="18" charset="0"/>
                <a:ea typeface="Cambria" panose="02040503050406030204" pitchFamily="18" charset="0"/>
                <a:cs typeface="Calibri" panose="020F0502020204030204" pitchFamily="34" charset="0"/>
              </a:rPr>
              <a:t>?</a:t>
            </a:r>
          </a:p>
        </p:txBody>
      </p:sp>
      <p:pic>
        <p:nvPicPr>
          <p:cNvPr id="23" name="Hình ảnh 1" descr="Ảnh có chứa mẫu họa&#10;&#10;Mô tả được tạo tự động">
            <a:extLst>
              <a:ext uri="{FF2B5EF4-FFF2-40B4-BE49-F238E27FC236}">
                <a16:creationId xmlns:a16="http://schemas.microsoft.com/office/drawing/2014/main" xmlns="" id="{1D178949-0303-1EF3-3185-23A2B784D1B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21797" t="10187" r="12631" b="8439"/>
          <a:stretch/>
        </p:blipFill>
        <p:spPr>
          <a:xfrm rot="21348141">
            <a:off x="6534540" y="1509730"/>
            <a:ext cx="5621139" cy="55806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4555" y="1634424"/>
            <a:ext cx="10224180"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Đến tuổi trưởng thành, Bam-bi được mẹ cho sống tự lập. Khi mẹ đi mất, Bam-bi h</a:t>
            </a:r>
            <a:r>
              <a:rPr lang="en-US" sz="3600" noProof="0" dirty="0" err="1">
                <a:solidFill>
                  <a:prstClr val="black"/>
                </a:solidFill>
                <a:latin typeface="Cambria" panose="02040503050406030204" pitchFamily="18" charset="0"/>
                <a:ea typeface="Cambria" panose="02040503050406030204" pitchFamily="18" charset="0"/>
                <a:cs typeface="Calibri" panose="020F0502020204030204" pitchFamily="34" charset="0"/>
              </a:rPr>
              <a:t>oảng</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hốt kêu gọi mẹ vang rừng. Nai bố xuất hiện nghiêm nghị động viên Bam-bi. Bam-bi cảm th</a:t>
            </a:r>
            <a:r>
              <a:rPr lang="en-US" sz="3600" noProof="0" dirty="0">
                <a:solidFill>
                  <a:prstClr val="black"/>
                </a:solidFill>
                <a:latin typeface="Cambria" panose="02040503050406030204" pitchFamily="18" charset="0"/>
                <a:ea typeface="Cambria" panose="02040503050406030204" pitchFamily="18" charset="0"/>
                <a:cs typeface="Calibri" panose="020F0502020204030204" pitchFamily="34" charset="0"/>
              </a:rPr>
              <a:t>ấ</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y yên tâm, nó th</a:t>
            </a:r>
            <a:r>
              <a:rPr lang="en-US" sz="3600" noProof="0" dirty="0">
                <a:solidFill>
                  <a:prstClr val="black"/>
                </a:solidFill>
                <a:latin typeface="Cambria" panose="02040503050406030204" pitchFamily="18" charset="0"/>
                <a:ea typeface="Cambria" panose="02040503050406030204" pitchFamily="18" charset="0"/>
                <a:cs typeface="Calibri" panose="020F0502020204030204" pitchFamily="34" charset="0"/>
              </a:rPr>
              <a:t>ấ</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y tương lai của m</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ì</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 </a:t>
            </a:r>
            <a:r>
              <a:rPr lang="en-US" sz="3600" dirty="0">
                <a:solidFill>
                  <a:prstClr val="black"/>
                </a:solidFill>
                <a:latin typeface="Cambria" panose="02040503050406030204" pitchFamily="18" charset="0"/>
                <a:ea typeface="Cambria" panose="02040503050406030204" pitchFamily="18" charset="0"/>
                <a:cs typeface="Calibri" panose="020F0502020204030204" pitchFamily="34" charset="0"/>
              </a:rPr>
              <a:t>qua</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bóng dáng của bố.</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Nhờ sự khích lệ của nai bố mà Bam-bi đã có quyết tâm tự lập. Nhiều năm sau, Bam-bi ngày nào đã trở thành một chàng nai thông minh, dũng cảm như bố.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xmlns="" id="{5CC3396F-B7E5-BD3D-0B2E-C3E6FBCA380B}"/>
              </a:ext>
            </a:extLst>
          </p:cNvPr>
          <p:cNvPicPr>
            <a:picLocks noChangeAspect="1"/>
          </p:cNvPicPr>
          <p:nvPr/>
        </p:nvPicPr>
        <p:blipFill>
          <a:blip r:embed="rId3"/>
          <a:stretch>
            <a:fillRect/>
          </a:stretch>
        </p:blipFill>
        <p:spPr>
          <a:xfrm>
            <a:off x="4656478" y="607612"/>
            <a:ext cx="3609145" cy="1072989"/>
          </a:xfrm>
          <a:prstGeom prst="rect">
            <a:avLst/>
          </a:prstGeom>
        </p:spPr>
      </p:pic>
    </p:spTree>
    <p:extLst>
      <p:ext uri="{BB962C8B-B14F-4D97-AF65-F5344CB8AC3E}">
        <p14:creationId xmlns:p14="http://schemas.microsoft.com/office/powerpoint/2010/main" val="1321157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ình chữ nhật: Góc Tròn 48">
            <a:extLst>
              <a:ext uri="{FF2B5EF4-FFF2-40B4-BE49-F238E27FC236}">
                <a16:creationId xmlns:a16="http://schemas.microsoft.com/office/drawing/2014/main" xmlns="" id="{82D1DD2C-7425-C831-E1CF-916C3FE10212}"/>
              </a:ext>
            </a:extLst>
          </p:cNvPr>
          <p:cNvSpPr/>
          <p:nvPr/>
        </p:nvSpPr>
        <p:spPr>
          <a:xfrm>
            <a:off x="2182869" y="2196794"/>
            <a:ext cx="7250853" cy="3774654"/>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Hộp Văn bản 49">
            <a:extLst>
              <a:ext uri="{FF2B5EF4-FFF2-40B4-BE49-F238E27FC236}">
                <a16:creationId xmlns:a16="http://schemas.microsoft.com/office/drawing/2014/main" xmlns="" id="{8D147C9D-9416-6B8E-610D-91C5CED7F5A8}"/>
              </a:ext>
            </a:extLst>
          </p:cNvPr>
          <p:cNvSpPr txBox="1"/>
          <p:nvPr/>
        </p:nvSpPr>
        <p:spPr>
          <a:xfrm>
            <a:off x="2179900" y="2701552"/>
            <a:ext cx="7303980" cy="2492990"/>
          </a:xfrm>
          <a:prstGeom prst="rect">
            <a:avLst/>
          </a:prstGeom>
          <a:noFill/>
        </p:spPr>
        <p:txBody>
          <a:bodyPr wrap="square" rtlCol="0">
            <a:spAutoFit/>
          </a:bodyPr>
          <a:lstStyle/>
          <a:p>
            <a:pPr lvl="0" algn="ctr">
              <a:defRPr/>
            </a:pPr>
            <a:r>
              <a:rPr lang="en-US" sz="5200" b="1" dirty="0">
                <a:ln w="0"/>
                <a:latin typeface="Cambria" panose="02040503050406030204" pitchFamily="18" charset="0"/>
                <a:ea typeface="Cambria" panose="02040503050406030204" pitchFamily="18" charset="0"/>
                <a:cs typeface="Calibri" panose="020F0502020204030204" pitchFamily="34" charset="0"/>
              </a:rPr>
              <a:t>2. </a:t>
            </a:r>
            <a:r>
              <a:rPr lang="en-US" sz="5200" b="1" dirty="0" err="1">
                <a:ln w="0"/>
                <a:latin typeface="Cambria" panose="02040503050406030204" pitchFamily="18" charset="0"/>
                <a:ea typeface="Cambria" panose="02040503050406030204" pitchFamily="18" charset="0"/>
                <a:cs typeface="Calibri" panose="020F0502020204030204" pitchFamily="34" charset="0"/>
              </a:rPr>
              <a:t>Viết</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mở</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bài</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hoặc</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kết</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bài</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cho</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câu</a:t>
            </a:r>
            <a:r>
              <a:rPr lang="en-US" sz="5200" b="1" dirty="0">
                <a:ln w="0"/>
                <a:latin typeface="Cambria" panose="02040503050406030204" pitchFamily="18" charset="0"/>
                <a:ea typeface="Cambria" panose="02040503050406030204" pitchFamily="18" charset="0"/>
                <a:cs typeface="Calibri" panose="020F0502020204030204" pitchFamily="34" charset="0"/>
              </a:rPr>
              <a:t> </a:t>
            </a:r>
            <a:r>
              <a:rPr lang="en-US" sz="5200" b="1" dirty="0" err="1">
                <a:ln w="0"/>
                <a:latin typeface="Cambria" panose="02040503050406030204" pitchFamily="18" charset="0"/>
                <a:ea typeface="Cambria" panose="02040503050406030204" pitchFamily="18" charset="0"/>
                <a:cs typeface="Calibri" panose="020F0502020204030204" pitchFamily="34" charset="0"/>
              </a:rPr>
              <a:t>chuyện</a:t>
            </a:r>
            <a:r>
              <a:rPr lang="en-US" sz="5200" b="1" dirty="0">
                <a:ln w="0"/>
                <a:latin typeface="Cambria" panose="02040503050406030204" pitchFamily="18" charset="0"/>
                <a:ea typeface="Cambria" panose="02040503050406030204" pitchFamily="18" charset="0"/>
                <a:cs typeface="Calibri" panose="020F0502020204030204" pitchFamily="34" charset="0"/>
              </a:rPr>
              <a:t> Nai con Bam-bi </a:t>
            </a:r>
            <a:r>
              <a:rPr lang="en-US" sz="5200" b="1" dirty="0" err="1">
                <a:ln w="0"/>
                <a:latin typeface="Cambria" panose="02040503050406030204" pitchFamily="18" charset="0"/>
                <a:ea typeface="Cambria" panose="02040503050406030204" pitchFamily="18" charset="0"/>
                <a:cs typeface="Calibri" panose="020F0502020204030204" pitchFamily="34" charset="0"/>
              </a:rPr>
              <a:t>theo</a:t>
            </a:r>
            <a:r>
              <a:rPr lang="en-US" sz="5200" b="1" dirty="0">
                <a:ln w="0"/>
                <a:latin typeface="Cambria" panose="02040503050406030204" pitchFamily="18" charset="0"/>
                <a:ea typeface="Cambria" panose="02040503050406030204" pitchFamily="18" charset="0"/>
                <a:cs typeface="Calibri" panose="020F0502020204030204" pitchFamily="34" charset="0"/>
              </a:rPr>
              <a:t> ý </a:t>
            </a:r>
            <a:r>
              <a:rPr lang="en-US" sz="5200" b="1" dirty="0" err="1">
                <a:ln w="0"/>
                <a:latin typeface="Cambria" panose="02040503050406030204" pitchFamily="18" charset="0"/>
                <a:ea typeface="Cambria" panose="02040503050406030204" pitchFamily="18" charset="0"/>
                <a:cs typeface="Calibri" panose="020F0502020204030204" pitchFamily="34" charset="0"/>
              </a:rPr>
              <a:t>em</a:t>
            </a:r>
            <a:endParaRPr kumimoji="0" lang="en-US" sz="5200" b="1" i="0" u="none" strike="noStrike" kern="1200" normalizeH="0" baseline="0" noProof="0" dirty="0">
              <a:ln w="0"/>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7" name="Hình ảnh 58" descr="Ảnh có chứa đồ chơi, đồ họa véc-tơ&#10;&#10;Mô tả được tạo tự động">
            <a:extLst>
              <a:ext uri="{FF2B5EF4-FFF2-40B4-BE49-F238E27FC236}">
                <a16:creationId xmlns:a16="http://schemas.microsoft.com/office/drawing/2014/main" xmlns="" id="{A76FC080-DD8C-57C1-FEDA-278D427A4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828" y="92860"/>
            <a:ext cx="4575827" cy="2755115"/>
          </a:xfrm>
          <a:prstGeom prst="rect">
            <a:avLst/>
          </a:prstGeom>
        </p:spPr>
      </p:pic>
    </p:spTree>
    <p:extLst>
      <p:ext uri="{BB962C8B-B14F-4D97-AF65-F5344CB8AC3E}">
        <p14:creationId xmlns:p14="http://schemas.microsoft.com/office/powerpoint/2010/main" val="3992235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551;p2">
            <a:extLst>
              <a:ext uri="{FF2B5EF4-FFF2-40B4-BE49-F238E27FC236}">
                <a16:creationId xmlns:a16="http://schemas.microsoft.com/office/drawing/2014/main" xmlns="" id="{83BDF5D4-9D65-4441-87B9-D003DA23CAE3}"/>
              </a:ext>
            </a:extLst>
          </p:cNvPr>
          <p:cNvSpPr/>
          <p:nvPr/>
        </p:nvSpPr>
        <p:spPr>
          <a:xfrm>
            <a:off x="1205118" y="1273482"/>
            <a:ext cx="4824207" cy="4689168"/>
          </a:xfrm>
          <a:prstGeom prst="roundRect">
            <a:avLst>
              <a:gd name="adj" fmla="val 16667"/>
            </a:avLst>
          </a:prstGeom>
          <a:noFill/>
          <a:ln w="57150" cap="flat" cmpd="sng">
            <a:solidFill>
              <a:srgbClr val="000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351"/>
              <a:buFont typeface="Arial" panose="020B0604020202020204"/>
              <a:buNone/>
              <a:tabLst/>
              <a:defRPr/>
            </a:pPr>
            <a:endParaRPr kumimoji="0" sz="135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panose="020B0604020202020204"/>
            </a:endParaRPr>
          </a:p>
        </p:txBody>
      </p:sp>
      <p:sp>
        <p:nvSpPr>
          <p:cNvPr id="20" name="Google Shape;558;p2">
            <a:extLst>
              <a:ext uri="{FF2B5EF4-FFF2-40B4-BE49-F238E27FC236}">
                <a16:creationId xmlns:a16="http://schemas.microsoft.com/office/drawing/2014/main" xmlns="" id="{6EF4F245-0074-41D3-BE63-D087BD0E5765}"/>
              </a:ext>
            </a:extLst>
          </p:cNvPr>
          <p:cNvSpPr/>
          <p:nvPr/>
        </p:nvSpPr>
        <p:spPr>
          <a:xfrm>
            <a:off x="1335404" y="1432560"/>
            <a:ext cx="4455795" cy="4555022"/>
          </a:xfrm>
          <a:prstGeom prst="rect">
            <a:avLst/>
          </a:prstGeom>
          <a:noFill/>
          <a:ln>
            <a:noFill/>
          </a:ln>
        </p:spPr>
        <p:txBody>
          <a:bodyPr spcFirstLastPara="1" wrap="square" lIns="121900" tIns="60925" rIns="121900" bIns="60925" anchor="t" anchorCtr="0">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Bước 1: </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C</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họn đ</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oạn</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viết</a:t>
            </a:r>
          </a:p>
          <a:p>
            <a:pPr marL="571500" lvl="0" indent="-571500" algn="just">
              <a:buFont typeface="Arial" panose="020B0604020202020204" pitchFamily="34" charset="0"/>
              <a:buChar char="•"/>
              <a:defRPr/>
            </a:pPr>
            <a:r>
              <a:rPr lang="vi-VN"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Đọc thầm lại nội dung chuyện</a:t>
            </a:r>
          </a:p>
          <a:p>
            <a:pPr marL="571500" lvl="0" indent="-571500" algn="just">
              <a:buFont typeface="Arial" panose="020B0604020202020204" pitchFamily="34" charset="0"/>
              <a:buChar char="•"/>
              <a:defRPr/>
            </a:pPr>
            <a:r>
              <a:rPr lang="vi-VN"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Từng em suy nghĩ, tìm chọn đoạn viết mở bài hay kết bài</a:t>
            </a:r>
            <a:endPar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571500" lvl="0" indent="-571500" algn="just">
              <a:buFont typeface="Arial" panose="020B0604020202020204" pitchFamily="34" charset="0"/>
              <a:buChar char="•"/>
              <a:defRPr/>
            </a:pP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Viết</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bài</a:t>
            </a:r>
            <a:endParaRPr lang="vi-VN"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sp>
        <p:nvSpPr>
          <p:cNvPr id="3" name="Google Shape;551;p2">
            <a:extLst>
              <a:ext uri="{FF2B5EF4-FFF2-40B4-BE49-F238E27FC236}">
                <a16:creationId xmlns:a16="http://schemas.microsoft.com/office/drawing/2014/main" xmlns="" id="{2DBDCA85-8987-4FA7-0517-C9BE68D8EDCC}"/>
              </a:ext>
            </a:extLst>
          </p:cNvPr>
          <p:cNvSpPr/>
          <p:nvPr/>
        </p:nvSpPr>
        <p:spPr>
          <a:xfrm>
            <a:off x="6510543" y="1283007"/>
            <a:ext cx="4824207" cy="4689168"/>
          </a:xfrm>
          <a:prstGeom prst="roundRect">
            <a:avLst>
              <a:gd name="adj" fmla="val 16667"/>
            </a:avLst>
          </a:prstGeom>
          <a:noFill/>
          <a:ln w="57150" cap="flat" cmpd="sng">
            <a:solidFill>
              <a:srgbClr val="000000"/>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351"/>
              <a:buFont typeface="Arial" panose="020B0604020202020204"/>
              <a:buNone/>
              <a:tabLst/>
              <a:defRPr/>
            </a:pPr>
            <a:endParaRPr kumimoji="0" sz="135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 panose="020B0604020202020204" pitchFamily="34" charset="0"/>
              <a:sym typeface="Arial" panose="020B0604020202020204"/>
            </a:endParaRPr>
          </a:p>
        </p:txBody>
      </p:sp>
      <p:sp>
        <p:nvSpPr>
          <p:cNvPr id="4" name="Google Shape;558;p2">
            <a:extLst>
              <a:ext uri="{FF2B5EF4-FFF2-40B4-BE49-F238E27FC236}">
                <a16:creationId xmlns:a16="http://schemas.microsoft.com/office/drawing/2014/main" xmlns="" id="{8B0CC5F5-BD18-631C-6E56-12C6E13B0FEF}"/>
              </a:ext>
            </a:extLst>
          </p:cNvPr>
          <p:cNvSpPr/>
          <p:nvPr/>
        </p:nvSpPr>
        <p:spPr>
          <a:xfrm>
            <a:off x="6783704" y="1689735"/>
            <a:ext cx="4455795" cy="2893029"/>
          </a:xfrm>
          <a:prstGeom prst="rect">
            <a:avLst/>
          </a:prstGeom>
          <a:noFill/>
          <a:ln>
            <a:noFill/>
          </a:ln>
        </p:spPr>
        <p:txBody>
          <a:bodyPr spcFirstLastPara="1" wrap="square" lIns="121900" tIns="60925" rIns="121900" bIns="60925" anchor="t" anchorCtr="0">
            <a:spAutoFit/>
          </a:bodyPr>
          <a:lstStyle/>
          <a:p>
            <a:pPr lvl="0" algn="just">
              <a:defRPr/>
            </a:pP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Bước </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2</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Viết</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bài</a:t>
            </a:r>
            <a:endPar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endParaRPr>
          </a:p>
          <a:p>
            <a:pPr marL="571500" lvl="0" indent="-571500" algn="just">
              <a:buFont typeface="Arial" panose="020B0604020202020204" pitchFamily="34" charset="0"/>
              <a:buChar char="•"/>
              <a:defRPr/>
            </a:pP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Cả</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lang="vi-VN"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nhóm bàn luận đ</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ể</a:t>
            </a:r>
            <a:r>
              <a:rPr lang="vi-VN"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th</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ố</a:t>
            </a:r>
            <a:r>
              <a:rPr lang="vi-VN"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ng nhất đoạn chọn viết</a:t>
            </a:r>
          </a:p>
          <a:p>
            <a:pPr marL="571500" lvl="0" indent="-571500" algn="just">
              <a:buFont typeface="Arial" panose="020B0604020202020204" pitchFamily="34" charset="0"/>
              <a:buChar char="•"/>
              <a:defRPr/>
            </a:pP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Tiến</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hành</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viết</a:t>
            </a:r>
            <a:r>
              <a:rPr lang="en-US"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lang="en-US" sz="3600" i="1" dirty="0" err="1">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rPr>
              <a:t>bài</a:t>
            </a:r>
            <a:endParaRPr lang="vi-VN" sz="3600" i="1" dirty="0">
              <a:solidFill>
                <a:prstClr val="black"/>
              </a:solidFill>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154039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5">
            <a:extLst>
              <a:ext uri="{FF2B5EF4-FFF2-40B4-BE49-F238E27FC236}">
                <a16:creationId xmlns:a16="http://schemas.microsoft.com/office/drawing/2014/main" xmlns="" id="{E9B474A5-9F1E-4676-A2A0-F35AF9388557}"/>
              </a:ext>
            </a:extLst>
          </p:cNvPr>
          <p:cNvSpPr/>
          <p:nvPr/>
        </p:nvSpPr>
        <p:spPr>
          <a:xfrm>
            <a:off x="4355623" y="1129463"/>
            <a:ext cx="6264251"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nl-NL" sz="4400" dirty="0">
                <a:solidFill>
                  <a:prstClr val="white">
                    <a:lumMod val="10000"/>
                  </a:prstClr>
                </a:solidFill>
                <a:latin typeface="Calibri" panose="020F0502020204030204" pitchFamily="34" charset="0"/>
                <a:cs typeface="Calibri" panose="020F0502020204030204" pitchFamily="34" charset="0"/>
              </a:rPr>
              <a:t>Trao đổi trong nhóm bài viết của mình,nhóm chỉnh sửa cho nhau</a:t>
            </a:r>
            <a:endParaRPr kumimoji="0" lang="en-US" sz="44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字魂107号-萌趣欢乐体"/>
              <a:cs typeface="Calibri" panose="020F0502020204030204" pitchFamily="34" charset="0"/>
            </a:endParaRPr>
          </a:p>
        </p:txBody>
      </p:sp>
      <p:pic>
        <p:nvPicPr>
          <p:cNvPr id="6" name="Picture 5">
            <a:extLst>
              <a:ext uri="{FF2B5EF4-FFF2-40B4-BE49-F238E27FC236}">
                <a16:creationId xmlns:a16="http://schemas.microsoft.com/office/drawing/2014/main" xmlns="" id="{4F646E52-5966-43B9-B72A-6365468A92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spTree>
    <p:extLst>
      <p:ext uri="{BB962C8B-B14F-4D97-AF65-F5344CB8AC3E}">
        <p14:creationId xmlns:p14="http://schemas.microsoft.com/office/powerpoint/2010/main" val="34634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4555" y="1634424"/>
            <a:ext cx="9860989" cy="4401205"/>
          </a:xfrm>
          <a:prstGeom prst="rect">
            <a:avLst/>
          </a:prstGeom>
          <a:noFill/>
        </p:spPr>
        <p:txBody>
          <a:bodyPr wrap="square" rtlCol="0">
            <a:spAutoFit/>
          </a:bodyPr>
          <a:lstStyle/>
          <a:p>
            <a:pPr lvl="0" algn="just">
              <a:defRPr/>
            </a:pP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prstClr val="black"/>
                </a:solidFill>
                <a:latin typeface="Cambria" panose="02040503050406030204" pitchFamily="18" charset="0"/>
                <a:ea typeface="Cambria" panose="02040503050406030204" pitchFamily="18" charset="0"/>
                <a:cs typeface="Calibri" panose="020F0502020204030204" pitchFamily="34" charset="0"/>
              </a:rPr>
              <a:t>Mỗi người đều có một thời điểm cảm thấy bấp bênh, thiếu quyết tâm, thiếu định hướng. Em cũng đã </a:t>
            </a:r>
            <a:r>
              <a:rPr lang="en-US" sz="4000" dirty="0" err="1">
                <a:solidFill>
                  <a:prstClr val="black"/>
                </a:solidFill>
                <a:latin typeface="Cambria" panose="02040503050406030204" pitchFamily="18" charset="0"/>
                <a:ea typeface="Cambria" panose="02040503050406030204" pitchFamily="18" charset="0"/>
                <a:cs typeface="Calibri" panose="020F0502020204030204" pitchFamily="34" charset="0"/>
              </a:rPr>
              <a:t>có</a:t>
            </a:r>
            <a:r>
              <a:rPr lang="en-US" sz="40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4000" dirty="0">
                <a:solidFill>
                  <a:prstClr val="black"/>
                </a:solidFill>
                <a:latin typeface="Cambria" panose="02040503050406030204" pitchFamily="18" charset="0"/>
                <a:ea typeface="Cambria" panose="02040503050406030204" pitchFamily="18" charset="0"/>
                <a:cs typeface="Calibri" panose="020F0502020204030204" pitchFamily="34" charset="0"/>
              </a:rPr>
              <a:t>một thời điểm như vậy. Nhưng may mắn thay, vào thời điểm đấy, em đã được truyền động lực để cố gắng nhờ một câu chuyện rất hay. Đó chính là câu chuyện Nai con Bam-bi.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xmlns="" id="{5CC3396F-B7E5-BD3D-0B2E-C3E6FBCA380B}"/>
              </a:ext>
            </a:extLst>
          </p:cNvPr>
          <p:cNvPicPr>
            <a:picLocks noChangeAspect="1"/>
          </p:cNvPicPr>
          <p:nvPr/>
        </p:nvPicPr>
        <p:blipFill>
          <a:blip r:embed="rId3"/>
          <a:stretch>
            <a:fillRect/>
          </a:stretch>
        </p:blipFill>
        <p:spPr>
          <a:xfrm>
            <a:off x="3986627" y="596980"/>
            <a:ext cx="3609145" cy="1072989"/>
          </a:xfrm>
          <a:prstGeom prst="rect">
            <a:avLst/>
          </a:prstGeom>
        </p:spPr>
      </p:pic>
    </p:spTree>
    <p:extLst>
      <p:ext uri="{BB962C8B-B14F-4D97-AF65-F5344CB8AC3E}">
        <p14:creationId xmlns:p14="http://schemas.microsoft.com/office/powerpoint/2010/main" val="1177326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297</Words>
  <Application>Microsoft Office PowerPoint</Application>
  <PresentationFormat>Widescreen</PresentationFormat>
  <Paragraphs>24</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字魂107号-萌趣欢乐体</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2023-08-11T08:57:53Z</dcterms:created>
  <dcterms:modified xsi:type="dcterms:W3CDTF">2025-11-18T03:02:30Z</dcterms:modified>
</cp:coreProperties>
</file>