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97" r:id="rId2"/>
    <p:sldId id="299" r:id="rId3"/>
    <p:sldId id="259" r:id="rId4"/>
    <p:sldId id="260" r:id="rId5"/>
    <p:sldId id="280" r:id="rId6"/>
    <p:sldId id="265" r:id="rId7"/>
    <p:sldId id="295" r:id="rId8"/>
    <p:sldId id="266" r:id="rId9"/>
    <p:sldId id="281" r:id="rId10"/>
    <p:sldId id="282" r:id="rId11"/>
    <p:sldId id="283" r:id="rId12"/>
    <p:sldId id="284" r:id="rId13"/>
    <p:sldId id="285" r:id="rId14"/>
    <p:sldId id="296" r:id="rId15"/>
    <p:sldId id="286" r:id="rId16"/>
    <p:sldId id="287" r:id="rId17"/>
    <p:sldId id="288" r:id="rId18"/>
    <p:sldId id="289" r:id="rId19"/>
    <p:sldId id="290" r:id="rId20"/>
    <p:sldId id="291" r:id="rId21"/>
    <p:sldId id="275" r:id="rId22"/>
    <p:sldId id="292" r:id="rId23"/>
    <p:sldId id="293" r:id="rId24"/>
    <p:sldId id="294"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4" d="100"/>
          <a:sy n="54" d="100"/>
        </p:scale>
        <p:origin x="108"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21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4</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6</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12</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16</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6.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3.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6.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21.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443126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284686" y="168964"/>
            <a:ext cx="5234767" cy="245812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362635" y="374203"/>
            <a:ext cx="9466730"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algn="ctr">
                <a:lnSpc>
                  <a:spcPct val="130000"/>
                </a:lnSpc>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887071"/>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8461828"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759817" cy="21971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endParaRPr kumimoji="0" lang="en-US" altLang="zh-CN" sz="3200" b="1" i="0" u="none" strike="noStrike" kern="1200" cap="none" spc="0" normalizeH="0" baseline="0" noProof="0" dirty="0" smtClean="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smtClean="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520687" y="228600"/>
            <a:ext cx="9505901" cy="2771419"/>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4520255"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497977" y="3474111"/>
              <a:ext cx="2349799" cy="732508"/>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952062" y="2973713"/>
            <a:ext cx="460151"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a:t>
            </a:r>
            <a:endParaRPr lang="en-US" sz="3200" dirty="0" smtClean="0">
              <a:solidFill>
                <a:srgbClr val="FF0000"/>
              </a:solidFill>
              <a:latin typeface="Calibri" panose="020F0502020204030204" pitchFamily="34" charset="0"/>
              <a:cs typeface="Calibri" panose="020F0502020204030204" pitchFamily="34" charset="0"/>
            </a:endParaRPr>
          </a:p>
          <a:p>
            <a:pPr lvl="0" algn="ctr"/>
            <a:r>
              <a:rPr lang="vi-VN" sz="3200" dirty="0" smtClean="0">
                <a:solidFill>
                  <a:srgbClr val="FF0000"/>
                </a:solidFill>
                <a:latin typeface="Calibri" panose="020F0502020204030204" pitchFamily="34" charset="0"/>
                <a:cs typeface="Calibri" panose="020F0502020204030204" pitchFamily="34" charset="0"/>
              </a:rPr>
              <a:t>sau </a:t>
            </a:r>
            <a:r>
              <a:rPr lang="vi-VN" sz="3200" dirty="0">
                <a:solidFill>
                  <a:srgbClr val="FF0000"/>
                </a:solidFill>
                <a:latin typeface="Calibri" panose="020F0502020204030204" pitchFamily="34" charset="0"/>
                <a:cs typeface="Calibri" panose="020F0502020204030204" pitchFamily="34" charset="0"/>
              </a:rPr>
              <a:t>khi nghe câu </a:t>
            </a:r>
            <a:r>
              <a:rPr lang="vi-VN" sz="3200" dirty="0" smtClean="0">
                <a:solidFill>
                  <a:srgbClr val="FF0000"/>
                </a:solidFill>
                <a:latin typeface="Calibri" panose="020F0502020204030204" pitchFamily="34" charset="0"/>
                <a:cs typeface="Calibri" panose="020F0502020204030204" pitchFamily="34" charset="0"/>
              </a:rPr>
              <a:t>chuyện </a:t>
            </a:r>
            <a:r>
              <a:rPr lang="vi-VN" sz="3200" dirty="0">
                <a:solidFill>
                  <a:srgbClr val="FF0000"/>
                </a:solidFill>
                <a:latin typeface="Calibri" panose="020F0502020204030204" pitchFamily="34" charset="0"/>
                <a:cs typeface="Calibri" panose="020F0502020204030204" pitchFamily="34" charset="0"/>
              </a:rPr>
              <a:t>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Rectangle 15"/>
          <p:cNvSpPr/>
          <p:nvPr/>
        </p:nvSpPr>
        <p:spPr>
          <a:xfrm>
            <a:off x="453200" y="993069"/>
            <a:ext cx="11579143" cy="1478353"/>
          </a:xfrm>
          <a:prstGeom prst="rect">
            <a:avLst/>
          </a:prstGeom>
        </p:spPr>
        <p:txBody>
          <a:bodyPr wrap="square">
            <a:spAutoFit/>
          </a:bodyPr>
          <a:lstStyle/>
          <a:p>
            <a:pPr lvl="0" algn="just">
              <a:lnSpc>
                <a:spcPct val="150000"/>
              </a:lnSpc>
              <a:spcBef>
                <a:spcPts val="100"/>
              </a:spcBef>
              <a:spcAft>
                <a:spcPts val="100"/>
              </a:spcAft>
            </a:pPr>
            <a:r>
              <a:rPr lang="en-US"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Biết </a:t>
            </a:r>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viết mở bài trực tiếp, mở bài gián tiếp; kết bài mở rộng và kết </a:t>
            </a:r>
            <a:r>
              <a:rPr lang="vi-VN"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bài không </a:t>
            </a:r>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mở rộng cho bài văn kể lại một câu chuyện</a:t>
            </a:r>
            <a:r>
              <a:rPr lang="vi-VN"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p:cNvSpPr/>
          <p:nvPr/>
        </p:nvSpPr>
        <p:spPr>
          <a:xfrm>
            <a:off x="474680" y="2310057"/>
            <a:ext cx="11302276" cy="4562788"/>
          </a:xfrm>
          <a:prstGeom prst="rect">
            <a:avLst/>
          </a:prstGeom>
        </p:spPr>
        <p:txBody>
          <a:bodyPr wrap="square">
            <a:spAutoFit/>
          </a:bodyPr>
          <a:lstStyle/>
          <a:p>
            <a:pPr algn="just">
              <a:lnSpc>
                <a:spcPct val="150000"/>
              </a:lnSpc>
              <a:spcBef>
                <a:spcPts val="100"/>
              </a:spcBef>
              <a:spcAft>
                <a:spcPts val="100"/>
              </a:spcAft>
            </a:pPr>
            <a:r>
              <a:rPr lang="en-US"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en-US"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chung</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fr-FR"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giao</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tiếp</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tác; n</a:t>
            </a:r>
            <a:r>
              <a:rPr lang="fr-FR" sz="32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ăng</a:t>
            </a:r>
            <a:r>
              <a:rPr lang="fr-FR"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giải</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quyết</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vấn</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sáng</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tạo.</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fr-FR"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riêng</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ngôn</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fr-FR"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p>
          <a:p>
            <a:pPr lvl="0">
              <a:lnSpc>
                <a:spcPct val="150000"/>
              </a:lnSpc>
            </a:pPr>
            <a:r>
              <a:rPr lang="en-US" sz="3200" dirty="0" smtClean="0">
                <a:solidFill>
                  <a:srgbClr val="002060"/>
                </a:solidFill>
                <a:latin typeface="Cambria" panose="02040503050406030204" pitchFamily="18" charset="0"/>
                <a:ea typeface="Cambria" panose="02040503050406030204" pitchFamily="18" charset="0"/>
              </a:rPr>
              <a:t>- </a:t>
            </a:r>
            <a:r>
              <a:rPr lang="vi-VN" sz="3200" dirty="0" smtClean="0">
                <a:solidFill>
                  <a:srgbClr val="002060"/>
                </a:solidFill>
                <a:latin typeface="Cambria" panose="02040503050406030204" pitchFamily="18" charset="0"/>
                <a:ea typeface="Cambria" panose="02040503050406030204" pitchFamily="18" charset="0"/>
              </a:rPr>
              <a:t>Bồi </a:t>
            </a:r>
            <a:r>
              <a:rPr lang="vi-VN" sz="3200" dirty="0">
                <a:solidFill>
                  <a:srgbClr val="002060"/>
                </a:solidFill>
                <a:latin typeface="Cambria" panose="02040503050406030204" pitchFamily="18" charset="0"/>
                <a:ea typeface="Cambria" panose="02040503050406030204" pitchFamily="18" charset="0"/>
              </a:rPr>
              <a:t>dưỡng tinh thần ham học hỏi, khám phá</a:t>
            </a:r>
            <a:r>
              <a:rPr lang="fr-FR" sz="3200" dirty="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a:p>
            <a:pPr lvl="0">
              <a:lnSpc>
                <a:spcPct val="150000"/>
              </a:lnSpc>
            </a:pPr>
            <a:r>
              <a:rPr lang="en-US" sz="3200" dirty="0" smtClean="0">
                <a:solidFill>
                  <a:srgbClr val="002060"/>
                </a:solidFill>
                <a:latin typeface="Cambria" panose="02040503050406030204" pitchFamily="18" charset="0"/>
                <a:ea typeface="Cambria" panose="02040503050406030204" pitchFamily="18" charset="0"/>
              </a:rPr>
              <a:t>- </a:t>
            </a:r>
            <a:r>
              <a:rPr lang="vi-VN" sz="3200" dirty="0" smtClean="0">
                <a:solidFill>
                  <a:srgbClr val="002060"/>
                </a:solidFill>
                <a:latin typeface="Cambria" panose="02040503050406030204" pitchFamily="18" charset="0"/>
                <a:ea typeface="Cambria" panose="02040503050406030204" pitchFamily="18" charset="0"/>
              </a:rPr>
              <a:t>Bồi </a:t>
            </a:r>
            <a:r>
              <a:rPr lang="vi-VN" sz="3200" dirty="0">
                <a:solidFill>
                  <a:srgbClr val="002060"/>
                </a:solidFill>
                <a:latin typeface="Cambria" panose="02040503050406030204" pitchFamily="18" charset="0"/>
                <a:ea typeface="Cambria" panose="02040503050406030204" pitchFamily="18" charset="0"/>
              </a:rPr>
              <a:t>dưỡng tinh thần nghiêm túc trong học tập. </a:t>
            </a:r>
            <a:endParaRPr lang="en-US" sz="3200" dirty="0">
              <a:solidFill>
                <a:srgbClr val="002060"/>
              </a:solidFill>
              <a:latin typeface="Cambria" panose="02040503050406030204" pitchFamily="18" charset="0"/>
              <a:ea typeface="Cambria" panose="02040503050406030204" pitchFamily="18" charset="0"/>
            </a:endParaRPr>
          </a:p>
        </p:txBody>
      </p:sp>
      <p:pic>
        <p:nvPicPr>
          <p:cNvPr id="27" name="Picture 26"/>
          <p:cNvPicPr>
            <a:picLocks noChangeAspect="1"/>
          </p:cNvPicPr>
          <p:nvPr/>
        </p:nvPicPr>
        <p:blipFill>
          <a:blip r:embed="rId3"/>
          <a:stretch>
            <a:fillRect/>
          </a:stretch>
        </p:blipFill>
        <p:spPr>
          <a:xfrm>
            <a:off x="3298437" y="138427"/>
            <a:ext cx="6675699" cy="1103472"/>
          </a:xfrm>
          <a:prstGeom prst="rect">
            <a:avLst/>
          </a:prstGeom>
        </p:spPr>
      </p:pic>
    </p:spTree>
    <p:extLst>
      <p:ext uri="{BB962C8B-B14F-4D97-AF65-F5344CB8AC3E}">
        <p14:creationId xmlns:p14="http://schemas.microsoft.com/office/powerpoint/2010/main" val="9595774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1857546" y="591618"/>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485826" y="325571"/>
            <a:ext cx="11220348" cy="4235131"/>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smtClean="0">
                <a:solidFill>
                  <a:srgbClr val="FFFF00"/>
                </a:solidFill>
                <a:latin typeface="Calibri" panose="020F0502020204030204" pitchFamily="34" charset="0"/>
                <a:cs typeface="Calibri" panose="020F0502020204030204" pitchFamily="34" charset="0"/>
              </a:rPr>
              <a:t>Hoạt</a:t>
            </a:r>
            <a:r>
              <a:rPr lang="en-US" sz="4800" b="1" u="sng" dirty="0" smtClean="0">
                <a:solidFill>
                  <a:srgbClr val="FFFF00"/>
                </a:solidFill>
                <a:latin typeface="Calibri" panose="020F0502020204030204" pitchFamily="34" charset="0"/>
                <a:cs typeface="Calibri" panose="020F0502020204030204" pitchFamily="34" charset="0"/>
              </a:rPr>
              <a:t> </a:t>
            </a:r>
            <a:r>
              <a:rPr lang="en-US" sz="4800" b="1" u="sng" dirty="0" err="1" smtClean="0">
                <a:solidFill>
                  <a:srgbClr val="FFFF00"/>
                </a:solidFill>
                <a:latin typeface="Calibri" panose="020F0502020204030204" pitchFamily="34" charset="0"/>
                <a:cs typeface="Calibri" panose="020F0502020204030204" pitchFamily="34" charset="0"/>
              </a:rPr>
              <a:t>động</a:t>
            </a:r>
            <a:r>
              <a:rPr lang="en-US" sz="4800" b="1" u="sng" dirty="0" smtClean="0">
                <a:solidFill>
                  <a:srgbClr val="FFFF00"/>
                </a:solidFill>
                <a:latin typeface="Calibri" panose="020F0502020204030204" pitchFamily="34" charset="0"/>
                <a:cs typeface="Calibri" panose="020F0502020204030204" pitchFamily="34" charset="0"/>
              </a:rPr>
              <a:t> </a:t>
            </a:r>
            <a:r>
              <a:rPr lang="en-US" sz="4800" b="1" u="sng" dirty="0" err="1" smtClean="0">
                <a:solidFill>
                  <a:srgbClr val="FFFF00"/>
                </a:solidFill>
                <a:latin typeface="Calibri" panose="020F0502020204030204" pitchFamily="34" charset="0"/>
                <a:cs typeface="Calibri" panose="020F0502020204030204" pitchFamily="34" charset="0"/>
              </a:rPr>
              <a:t>tiếp</a:t>
            </a:r>
            <a:r>
              <a:rPr lang="en-US" sz="4800" b="1" u="sng" dirty="0" smtClean="0">
                <a:solidFill>
                  <a:srgbClr val="FFFF00"/>
                </a:solidFill>
                <a:latin typeface="Calibri" panose="020F0502020204030204" pitchFamily="34" charset="0"/>
                <a:cs typeface="Calibri" panose="020F0502020204030204" pitchFamily="34" charset="0"/>
              </a:rPr>
              <a:t> </a:t>
            </a:r>
            <a:r>
              <a:rPr lang="en-US" sz="4800" b="1" u="sng" dirty="0" err="1" smtClean="0">
                <a:solidFill>
                  <a:srgbClr val="FFFF00"/>
                </a:solidFill>
                <a:latin typeface="Calibri" panose="020F0502020204030204" pitchFamily="34" charset="0"/>
                <a:cs typeface="Calibri" panose="020F0502020204030204" pitchFamily="34" charset="0"/>
              </a:rPr>
              <a:t>nối</a:t>
            </a:r>
            <a:endParaRPr lang="en-US" sz="4800" b="1" u="sng" dirty="0">
              <a:solidFill>
                <a:srgbClr val="FFFF00"/>
              </a:solidFill>
              <a:latin typeface="Calibri" panose="020F0502020204030204" pitchFamily="34" charset="0"/>
              <a:cs typeface="Calibri" panose="020F0502020204030204" pitchFamily="34" charset="0"/>
            </a:endParaRP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barn(inVertical)">
                                      <p:cBhvr>
                                        <p:cTn id="39" dur="500"/>
                                        <p:tgtEl>
                                          <p:spTgt spid="7">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arn(inVertical)">
                                      <p:cBhvr>
                                        <p:cTn id="4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3" name="Rectangle 12"/>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8"/>
            <a:ext cx="10992677" cy="21536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1125</Words>
  <Application>Microsoft Office PowerPoint</Application>
  <PresentationFormat>Widescreen</PresentationFormat>
  <Paragraphs>73</Paragraphs>
  <Slides>25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#9Slide02 Noi dung dai</vt:lpstr>
      <vt:lpstr>#9Slide02 Tieu de dai</vt:lpstr>
      <vt:lpstr>Arial</vt:lpstr>
      <vt:lpstr>Calibri</vt:lpstr>
      <vt:lpstr>Cambria</vt:lpstr>
      <vt:lpstr>Times New Roman</vt:lpstr>
      <vt:lpstr>Wingdings</vt:lpstr>
      <vt:lpstr>方正喵呜体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2023-07-31T12:49:51Z</dcterms:created>
  <dcterms:modified xsi:type="dcterms:W3CDTF">2025-06-06T08:56:06Z</dcterms:modified>
</cp:coreProperties>
</file>