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3"/>
  </p:notesMasterIdLst>
  <p:sldIdLst>
    <p:sldId id="256" r:id="rId3"/>
    <p:sldId id="262" r:id="rId4"/>
    <p:sldId id="375" r:id="rId5"/>
    <p:sldId id="267" r:id="rId6"/>
    <p:sldId id="268" r:id="rId7"/>
    <p:sldId id="270" r:id="rId8"/>
    <p:sldId id="376" r:id="rId9"/>
    <p:sldId id="279" r:id="rId10"/>
    <p:sldId id="368" r:id="rId11"/>
    <p:sldId id="369" r:id="rId1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B07A6-6A91-4B60-8A0E-3A4D4B8FB01B}"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80024-633E-4A15-A1C6-0295F92B5833}" type="slidenum">
              <a:rPr lang="en-US" smtClean="0"/>
              <a:t>‹#›</a:t>
            </a:fld>
            <a:endParaRPr lang="en-US"/>
          </a:p>
        </p:txBody>
      </p:sp>
    </p:spTree>
    <p:extLst>
      <p:ext uri="{BB962C8B-B14F-4D97-AF65-F5344CB8AC3E}">
        <p14:creationId xmlns:p14="http://schemas.microsoft.com/office/powerpoint/2010/main" val="93185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6</a:t>
            </a:fld>
            <a:endParaRPr lang="en-US"/>
          </a:p>
        </p:txBody>
      </p:sp>
    </p:spTree>
    <p:extLst>
      <p:ext uri="{BB962C8B-B14F-4D97-AF65-F5344CB8AC3E}">
        <p14:creationId xmlns:p14="http://schemas.microsoft.com/office/powerpoint/2010/main" val="192201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14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8</a:t>
            </a:fld>
            <a:endParaRPr lang="en-US"/>
          </a:p>
        </p:txBody>
      </p:sp>
    </p:spTree>
    <p:extLst>
      <p:ext uri="{BB962C8B-B14F-4D97-AF65-F5344CB8AC3E}">
        <p14:creationId xmlns:p14="http://schemas.microsoft.com/office/powerpoint/2010/main" val="863816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80024-633E-4A15-A1C6-0295F92B5833}" type="slidenum">
              <a:rPr lang="en-US" smtClean="0"/>
              <a:t>9</a:t>
            </a:fld>
            <a:endParaRPr lang="en-US"/>
          </a:p>
        </p:txBody>
      </p:sp>
    </p:spTree>
    <p:extLst>
      <p:ext uri="{BB962C8B-B14F-4D97-AF65-F5344CB8AC3E}">
        <p14:creationId xmlns:p14="http://schemas.microsoft.com/office/powerpoint/2010/main" val="302714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62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399500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354267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3555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682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1902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2025/12/15</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86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967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094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4592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746387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0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sp>
        <p:nvSpPr>
          <p:cNvPr id="2" name="Freeform 2"/>
          <p:cNvSpPr/>
          <p:nvPr/>
        </p:nvSpPr>
        <p:spPr>
          <a:xfrm rot="5400000">
            <a:off x="-1077380" y="444872"/>
            <a:ext cx="13934461" cy="12266251"/>
          </a:xfrm>
          <a:custGeom>
            <a:avLst/>
            <a:gdLst/>
            <a:ahLst/>
            <a:cxnLst/>
            <a:rect l="l" t="t" r="r" b="b"/>
            <a:pathLst>
              <a:path w="13934461" h="12266251">
                <a:moveTo>
                  <a:pt x="0" y="0"/>
                </a:moveTo>
                <a:lnTo>
                  <a:pt x="13934460" y="0"/>
                </a:lnTo>
                <a:lnTo>
                  <a:pt x="13934460" y="12266250"/>
                </a:lnTo>
                <a:lnTo>
                  <a:pt x="0" y="12266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98637" y="2933700"/>
            <a:ext cx="13848421" cy="4495800"/>
          </a:xfrm>
          <a:custGeom>
            <a:avLst/>
            <a:gdLst/>
            <a:ahLst/>
            <a:cxnLst/>
            <a:rect l="l" t="t" r="r" b="b"/>
            <a:pathLst>
              <a:path w="13848421" h="3273263">
                <a:moveTo>
                  <a:pt x="0" y="0"/>
                </a:moveTo>
                <a:lnTo>
                  <a:pt x="13848421" y="0"/>
                </a:lnTo>
                <a:lnTo>
                  <a:pt x="13848421" y="3273264"/>
                </a:lnTo>
                <a:lnTo>
                  <a:pt x="0" y="32732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flipV="1">
            <a:off x="4719853" y="-1401621"/>
            <a:ext cx="1818690" cy="4860642"/>
          </a:xfrm>
          <a:custGeom>
            <a:avLst/>
            <a:gdLst/>
            <a:ahLst/>
            <a:cxnLst/>
            <a:rect l="l" t="t" r="r" b="b"/>
            <a:pathLst>
              <a:path w="1818690" h="4860642">
                <a:moveTo>
                  <a:pt x="0" y="4860642"/>
                </a:moveTo>
                <a:lnTo>
                  <a:pt x="1818690" y="4860642"/>
                </a:lnTo>
                <a:lnTo>
                  <a:pt x="1818690" y="0"/>
                </a:lnTo>
                <a:lnTo>
                  <a:pt x="0" y="0"/>
                </a:lnTo>
                <a:lnTo>
                  <a:pt x="0" y="4860642"/>
                </a:lnTo>
                <a:close/>
              </a:path>
            </a:pathLst>
          </a:custGeom>
          <a:blipFill>
            <a:blip r:embed="rId6"/>
            <a:stretch>
              <a:fillRect/>
            </a:stretch>
          </a:blipFill>
        </p:spPr>
        <p:txBody>
          <a:bodyPr/>
          <a:lstStyle/>
          <a:p>
            <a:endParaRPr lang="en-US"/>
          </a:p>
        </p:txBody>
      </p:sp>
      <p:sp>
        <p:nvSpPr>
          <p:cNvPr id="5" name="Freeform 5"/>
          <p:cNvSpPr/>
          <p:nvPr/>
        </p:nvSpPr>
        <p:spPr>
          <a:xfrm rot="-10800000" flipH="1" flipV="1">
            <a:off x="-243275" y="-119355"/>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467898" y="1938045"/>
            <a:ext cx="6160640" cy="8738496"/>
          </a:xfrm>
          <a:custGeom>
            <a:avLst/>
            <a:gdLst/>
            <a:ahLst/>
            <a:cxnLst/>
            <a:rect l="l" t="t" r="r" b="b"/>
            <a:pathLst>
              <a:path w="6160640" h="8738496">
                <a:moveTo>
                  <a:pt x="0" y="0"/>
                </a:moveTo>
                <a:lnTo>
                  <a:pt x="6160640" y="0"/>
                </a:lnTo>
                <a:lnTo>
                  <a:pt x="6160640" y="8738496"/>
                </a:lnTo>
                <a:lnTo>
                  <a:pt x="0" y="8738496"/>
                </a:lnTo>
                <a:lnTo>
                  <a:pt x="0" y="0"/>
                </a:lnTo>
                <a:close/>
              </a:path>
            </a:pathLst>
          </a:custGeom>
          <a:blipFill>
            <a:blip r:embed="rId9"/>
            <a:stretch>
              <a:fillRect/>
            </a:stretch>
          </a:blipFill>
        </p:spPr>
        <p:txBody>
          <a:bodyPr/>
          <a:lstStyle/>
          <a:p>
            <a:endParaRPr lang="en-US"/>
          </a:p>
        </p:txBody>
      </p:sp>
      <p:sp>
        <p:nvSpPr>
          <p:cNvPr id="8" name="Freeform 8"/>
          <p:cNvSpPr/>
          <p:nvPr/>
        </p:nvSpPr>
        <p:spPr>
          <a:xfrm rot="-548993">
            <a:off x="8603376" y="6485041"/>
            <a:ext cx="3713422" cy="3402844"/>
          </a:xfrm>
          <a:custGeom>
            <a:avLst/>
            <a:gdLst/>
            <a:ahLst/>
            <a:cxnLst/>
            <a:rect l="l" t="t" r="r" b="b"/>
            <a:pathLst>
              <a:path w="3713422" h="3402844">
                <a:moveTo>
                  <a:pt x="0" y="0"/>
                </a:moveTo>
                <a:lnTo>
                  <a:pt x="3713422" y="0"/>
                </a:lnTo>
                <a:lnTo>
                  <a:pt x="3713422" y="3402844"/>
                </a:lnTo>
                <a:lnTo>
                  <a:pt x="0" y="3402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3AA70B19-6730-079D-9E3B-CA9C60ECBD3B}"/>
              </a:ext>
            </a:extLst>
          </p:cNvPr>
          <p:cNvPicPr>
            <a:picLocks noChangeAspect="1"/>
          </p:cNvPicPr>
          <p:nvPr/>
        </p:nvPicPr>
        <p:blipFill>
          <a:blip r:embed="rId12"/>
          <a:stretch>
            <a:fillRect/>
          </a:stretch>
        </p:blipFill>
        <p:spPr>
          <a:xfrm>
            <a:off x="2362200" y="3695700"/>
            <a:ext cx="12668586" cy="2901948"/>
          </a:xfrm>
          <a:prstGeom prst="rect">
            <a:avLst/>
          </a:prstGeom>
        </p:spPr>
      </p:pic>
      <p:pic>
        <p:nvPicPr>
          <p:cNvPr id="13" name="Picture 12">
            <a:extLst>
              <a:ext uri="{FF2B5EF4-FFF2-40B4-BE49-F238E27FC236}">
                <a16:creationId xmlns:a16="http://schemas.microsoft.com/office/drawing/2014/main" id="{8EC0BB88-63F7-2526-4781-0435B6D93530}"/>
              </a:ext>
            </a:extLst>
          </p:cNvPr>
          <p:cNvPicPr>
            <a:picLocks noChangeAspect="1"/>
          </p:cNvPicPr>
          <p:nvPr/>
        </p:nvPicPr>
        <p:blipFill>
          <a:blip r:embed="rId13"/>
          <a:stretch>
            <a:fillRect/>
          </a:stretch>
        </p:blipFill>
        <p:spPr>
          <a:xfrm>
            <a:off x="7543800" y="1638300"/>
            <a:ext cx="2267909"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mbria" panose="02040503050406030204" pitchFamily="18" charset="0"/>
                <a:ea typeface="Cambria" panose="02040503050406030204" pitchFamily="18" charset="0"/>
              </a:rPr>
              <a:t>2. </a:t>
            </a:r>
            <a:r>
              <a:rPr lang="vi-VN" sz="4800" b="1" dirty="0">
                <a:solidFill>
                  <a:prstClr val="black"/>
                </a:solidFill>
                <a:latin typeface="Cambria" panose="02040503050406030204" pitchFamily="18" charset="0"/>
                <a:ea typeface="Cambria" panose="02040503050406030204" pitchFamily="18" charset="0"/>
              </a:rPr>
              <a:t>Vì sao bóng đèn ở hình 4 không sáng?</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72EBACB1-1DCF-36DB-2491-A2B33E84AD8A}"/>
              </a:ext>
            </a:extLst>
          </p:cNvPr>
          <p:cNvPicPr>
            <a:picLocks noChangeAspect="1"/>
          </p:cNvPicPr>
          <p:nvPr/>
        </p:nvPicPr>
        <p:blipFill>
          <a:blip r:embed="rId4"/>
          <a:stretch>
            <a:fillRect/>
          </a:stretch>
        </p:blipFill>
        <p:spPr>
          <a:xfrm>
            <a:off x="1371600" y="2933700"/>
            <a:ext cx="6373040" cy="601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6148C8D6-79B4-0920-7D3D-3E9F36E24FA3}"/>
              </a:ext>
            </a:extLst>
          </p:cNvPr>
          <p:cNvSpPr txBox="1"/>
          <p:nvPr/>
        </p:nvSpPr>
        <p:spPr>
          <a:xfrm>
            <a:off x="8763000" y="3771900"/>
            <a:ext cx="8305800" cy="3847862"/>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Trong mạch điện này, dù khoá K đã đóng nhưng một đầu dây điện không được nối với bóng đèn, tạo thành mạch hở nên đèn không sáng. </a:t>
            </a:r>
          </a:p>
        </p:txBody>
      </p:sp>
      <p:sp>
        <p:nvSpPr>
          <p:cNvPr id="12" name="Oval 11">
            <a:extLst>
              <a:ext uri="{FF2B5EF4-FFF2-40B4-BE49-F238E27FC236}">
                <a16:creationId xmlns:a16="http://schemas.microsoft.com/office/drawing/2014/main" id="{0F9E1603-099B-D321-28A6-18E606C20575}"/>
              </a:ext>
            </a:extLst>
          </p:cNvPr>
          <p:cNvSpPr/>
          <p:nvPr/>
        </p:nvSpPr>
        <p:spPr>
          <a:xfrm>
            <a:off x="5638800" y="3162300"/>
            <a:ext cx="1066800" cy="10668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4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sp>
        <p:nvSpPr>
          <p:cNvPr id="29" name="TextBox 28">
            <a:extLst>
              <a:ext uri="{FF2B5EF4-FFF2-40B4-BE49-F238E27FC236}">
                <a16:creationId xmlns:a16="http://schemas.microsoft.com/office/drawing/2014/main" id="{FEBB7FE0-2A5D-84C1-638F-C4BDDD096897}"/>
              </a:ext>
            </a:extLst>
          </p:cNvPr>
          <p:cNvSpPr txBox="1"/>
          <p:nvPr/>
        </p:nvSpPr>
        <p:spPr>
          <a:xfrm>
            <a:off x="1219200" y="1028700"/>
            <a:ext cx="16002000" cy="3170099"/>
          </a:xfrm>
          <a:prstGeom prst="rect">
            <a:avLst/>
          </a:prstGeom>
          <a:noFill/>
        </p:spPr>
        <p:txBody>
          <a:bodyPr wrap="square" rtlCol="0">
            <a:spAutoFit/>
          </a:bodyPr>
          <a:lstStyle/>
          <a:p>
            <a:pPr algn="just" rtl="0">
              <a:spcBef>
                <a:spcPts val="0"/>
              </a:spcBef>
              <a:spcAft>
                <a:spcPts val="500"/>
              </a:spcAft>
            </a:pPr>
            <a:r>
              <a:rPr lang="vi-VN" sz="4000" b="0" i="0" u="none" strike="noStrike" dirty="0">
                <a:solidFill>
                  <a:srgbClr val="002060"/>
                </a:solidFill>
                <a:effectLst/>
                <a:latin typeface="Cambria" panose="02040503050406030204" pitchFamily="18" charset="0"/>
                <a:ea typeface="Cambria" panose="02040503050406030204" pitchFamily="18" charset="0"/>
              </a:rPr>
              <a:t>Cấu tạo bên trong đèn pin được mô tả như hình 1b. Pin là nguồn điện, mỗi pin (hình 1a) có một cực dương (+) và một cực âm (−). Dây dẫn điện nối bóng đèn, công tắc với pin. Khi bật đèn (bật công tắc), pin cung cấp năng lượng làm cho bóng đèn phát sáng. Các mũi tên chỉ chiều dòng điện chạy trong mạch điện ở đèn pin.</a:t>
            </a:r>
            <a:endParaRPr lang="vi-VN" sz="4000" b="0" dirty="0">
              <a:solidFill>
                <a:srgbClr val="002060"/>
              </a:solidFill>
              <a:effectLst/>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20E37FE5-5700-A72F-CEB7-6AA6FFD00BCE}"/>
              </a:ext>
            </a:extLst>
          </p:cNvPr>
          <p:cNvPicPr>
            <a:picLocks noChangeAspect="1"/>
          </p:cNvPicPr>
          <p:nvPr/>
        </p:nvPicPr>
        <p:blipFill>
          <a:blip r:embed="rId2"/>
          <a:stretch>
            <a:fillRect/>
          </a:stretch>
        </p:blipFill>
        <p:spPr>
          <a:xfrm>
            <a:off x="5181600" y="4305300"/>
            <a:ext cx="8153400" cy="506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0"/>
            <a:ext cx="18440399" cy="10287000"/>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ctr">
                <a:lnSpc>
                  <a:spcPts val="2714"/>
                </a:lnSpc>
              </a:pPr>
              <a:endParaRPr/>
            </a:p>
          </p:txBody>
        </p:sp>
      </p:grpSp>
      <p:pic>
        <p:nvPicPr>
          <p:cNvPr id="31" name="Picture 30">
            <a:extLst>
              <a:ext uri="{FF2B5EF4-FFF2-40B4-BE49-F238E27FC236}">
                <a16:creationId xmlns:a16="http://schemas.microsoft.com/office/drawing/2014/main" id="{20E37FE5-5700-A72F-CEB7-6AA6FFD00BCE}"/>
              </a:ext>
            </a:extLst>
          </p:cNvPr>
          <p:cNvPicPr>
            <a:picLocks noChangeAspect="1"/>
          </p:cNvPicPr>
          <p:nvPr/>
        </p:nvPicPr>
        <p:blipFill>
          <a:blip r:embed="rId2"/>
          <a:stretch>
            <a:fillRect/>
          </a:stretch>
        </p:blipFill>
        <p:spPr>
          <a:xfrm>
            <a:off x="4648200" y="4381500"/>
            <a:ext cx="8153400" cy="506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228600" y="419100"/>
            <a:ext cx="16535400" cy="4062651"/>
          </a:xfrm>
          <a:prstGeom prst="rect">
            <a:avLst/>
          </a:prstGeom>
          <a:noFill/>
        </p:spPr>
        <p:txBody>
          <a:bodyPr wrap="square" rtlCol="0">
            <a:spAutoFit/>
          </a:bodyPr>
          <a:lstStyle/>
          <a:p>
            <a:r>
              <a:rPr lang="vi-VN" sz="4800" dirty="0">
                <a:latin typeface="+mj-lt"/>
              </a:rPr>
              <a:t>Đọc thông tin </a:t>
            </a:r>
            <a:r>
              <a:rPr lang="en-US" sz="4800" dirty="0" err="1">
                <a:latin typeface="+mj-lt"/>
              </a:rPr>
              <a:t>và</a:t>
            </a:r>
            <a:r>
              <a:rPr lang="en-US" sz="4800" dirty="0">
                <a:latin typeface="+mj-lt"/>
              </a:rPr>
              <a:t> </a:t>
            </a:r>
            <a:r>
              <a:rPr lang="en-US" sz="4800" dirty="0" err="1">
                <a:latin typeface="+mj-lt"/>
              </a:rPr>
              <a:t>quan</a:t>
            </a:r>
            <a:r>
              <a:rPr lang="en-US" sz="4800" dirty="0">
                <a:latin typeface="+mj-lt"/>
              </a:rPr>
              <a:t> </a:t>
            </a:r>
            <a:r>
              <a:rPr lang="en-US" sz="4800" dirty="0" err="1">
                <a:latin typeface="+mj-lt"/>
              </a:rPr>
              <a:t>sát</a:t>
            </a:r>
            <a:r>
              <a:rPr lang="en-US" sz="4800" dirty="0">
                <a:latin typeface="+mj-lt"/>
              </a:rPr>
              <a:t> </a:t>
            </a:r>
            <a:r>
              <a:rPr lang="en-US" sz="4800" dirty="0" err="1">
                <a:latin typeface="+mj-lt"/>
              </a:rPr>
              <a:t>cấu</a:t>
            </a:r>
            <a:r>
              <a:rPr lang="en-US" sz="4800" dirty="0">
                <a:latin typeface="+mj-lt"/>
              </a:rPr>
              <a:t> </a:t>
            </a:r>
            <a:r>
              <a:rPr lang="en-US" sz="4800" dirty="0" err="1">
                <a:latin typeface="+mj-lt"/>
              </a:rPr>
              <a:t>tạo</a:t>
            </a:r>
            <a:r>
              <a:rPr lang="en-US" sz="4800" dirty="0">
                <a:latin typeface="+mj-lt"/>
              </a:rPr>
              <a:t> </a:t>
            </a:r>
            <a:r>
              <a:rPr lang="en-US" sz="4800" dirty="0" err="1">
                <a:latin typeface="+mj-lt"/>
              </a:rPr>
              <a:t>bên</a:t>
            </a:r>
            <a:r>
              <a:rPr lang="en-US" sz="4800" dirty="0">
                <a:latin typeface="+mj-lt"/>
              </a:rPr>
              <a:t> </a:t>
            </a:r>
            <a:r>
              <a:rPr lang="en-US" sz="4800" dirty="0" err="1">
                <a:latin typeface="+mj-lt"/>
              </a:rPr>
              <a:t>trong</a:t>
            </a:r>
            <a:r>
              <a:rPr lang="en-US" sz="4800" dirty="0">
                <a:latin typeface="+mj-lt"/>
              </a:rPr>
              <a:t> </a:t>
            </a:r>
            <a:r>
              <a:rPr lang="en-US" sz="4800" dirty="0" err="1">
                <a:latin typeface="+mj-lt"/>
              </a:rPr>
              <a:t>của</a:t>
            </a:r>
            <a:r>
              <a:rPr lang="en-US" sz="4800" dirty="0">
                <a:latin typeface="+mj-lt"/>
              </a:rPr>
              <a:t> </a:t>
            </a:r>
            <a:r>
              <a:rPr lang="en-US" sz="4800" dirty="0" err="1">
                <a:latin typeface="+mj-lt"/>
              </a:rPr>
              <a:t>đèn</a:t>
            </a:r>
            <a:r>
              <a:rPr lang="en-US" sz="4800" dirty="0">
                <a:latin typeface="+mj-lt"/>
              </a:rPr>
              <a:t> pin ở </a:t>
            </a:r>
            <a:r>
              <a:rPr lang="en-US" sz="4800" dirty="0" err="1">
                <a:latin typeface="+mj-lt"/>
              </a:rPr>
              <a:t>hình</a:t>
            </a:r>
            <a:r>
              <a:rPr lang="en-US" sz="4800" dirty="0">
                <a:latin typeface="+mj-lt"/>
              </a:rPr>
              <a:t> 1 (SGK </a:t>
            </a:r>
            <a:r>
              <a:rPr lang="en-US" sz="4800" dirty="0" err="1">
                <a:latin typeface="+mj-lt"/>
              </a:rPr>
              <a:t>trang</a:t>
            </a:r>
            <a:r>
              <a:rPr lang="en-US" sz="4800" dirty="0">
                <a:latin typeface="+mj-lt"/>
              </a:rPr>
              <a:t> 34) </a:t>
            </a:r>
            <a:r>
              <a:rPr lang="en-US" sz="4800" dirty="0" err="1">
                <a:latin typeface="+mj-lt"/>
              </a:rPr>
              <a:t>rồi</a:t>
            </a:r>
            <a:r>
              <a:rPr lang="en-US" sz="4800" dirty="0">
                <a:latin typeface="+mj-lt"/>
              </a:rPr>
              <a:t> </a:t>
            </a:r>
            <a:r>
              <a:rPr lang="en-US" sz="4800" dirty="0" err="1">
                <a:latin typeface="+mj-lt"/>
              </a:rPr>
              <a:t>trả</a:t>
            </a:r>
            <a:r>
              <a:rPr lang="en-US" sz="4800" dirty="0">
                <a:latin typeface="+mj-lt"/>
              </a:rPr>
              <a:t> </a:t>
            </a:r>
            <a:r>
              <a:rPr lang="en-US" sz="4800" dirty="0" err="1">
                <a:latin typeface="+mj-lt"/>
              </a:rPr>
              <a:t>lời</a:t>
            </a:r>
            <a:r>
              <a:rPr lang="en-US" sz="4800" dirty="0">
                <a:latin typeface="+mj-lt"/>
              </a:rPr>
              <a:t> </a:t>
            </a:r>
            <a:r>
              <a:rPr lang="en-US" sz="4800" dirty="0" err="1">
                <a:latin typeface="+mj-lt"/>
              </a:rPr>
              <a:t>các</a:t>
            </a:r>
            <a:r>
              <a:rPr lang="en-US" sz="4800" dirty="0">
                <a:latin typeface="+mj-lt"/>
              </a:rPr>
              <a:t> </a:t>
            </a:r>
            <a:r>
              <a:rPr lang="en-US" sz="4800" dirty="0" err="1">
                <a:latin typeface="+mj-lt"/>
              </a:rPr>
              <a:t>câu</a:t>
            </a:r>
            <a:r>
              <a:rPr lang="en-US" sz="4800" dirty="0">
                <a:latin typeface="+mj-lt"/>
              </a:rPr>
              <a:t> </a:t>
            </a:r>
            <a:r>
              <a:rPr lang="en-US" sz="4800" dirty="0" err="1">
                <a:latin typeface="+mj-lt"/>
              </a:rPr>
              <a:t>hỏi</a:t>
            </a:r>
            <a:r>
              <a:rPr lang="en-US" sz="4800" dirty="0">
                <a:latin typeface="+mj-lt"/>
              </a:rPr>
              <a:t>:</a:t>
            </a:r>
          </a:p>
          <a:p>
            <a:r>
              <a:rPr lang="vi-VN" sz="4800" dirty="0">
                <a:latin typeface="+mj-lt"/>
              </a:rPr>
              <a:t>1. </a:t>
            </a:r>
            <a:r>
              <a:rPr lang="en-US" sz="4800" dirty="0" err="1">
                <a:latin typeface="+mj-lt"/>
              </a:rPr>
              <a:t>Đèn</a:t>
            </a:r>
            <a:r>
              <a:rPr lang="en-US" sz="4800" dirty="0">
                <a:latin typeface="+mj-lt"/>
              </a:rPr>
              <a:t> pin </a:t>
            </a:r>
            <a:r>
              <a:rPr lang="en-US" sz="4800" dirty="0" err="1">
                <a:latin typeface="+mj-lt"/>
              </a:rPr>
              <a:t>có</a:t>
            </a:r>
            <a:r>
              <a:rPr lang="en-US" sz="4800" dirty="0">
                <a:latin typeface="+mj-lt"/>
              </a:rPr>
              <a:t> </a:t>
            </a:r>
            <a:r>
              <a:rPr lang="en-US" sz="4800" dirty="0" err="1">
                <a:latin typeface="+mj-lt"/>
              </a:rPr>
              <a:t>những</a:t>
            </a:r>
            <a:r>
              <a:rPr lang="en-US" sz="4800" dirty="0">
                <a:latin typeface="+mj-lt"/>
              </a:rPr>
              <a:t> </a:t>
            </a:r>
            <a:r>
              <a:rPr lang="en-US" sz="4800" dirty="0" err="1">
                <a:latin typeface="+mj-lt"/>
              </a:rPr>
              <a:t>bộ</a:t>
            </a:r>
            <a:r>
              <a:rPr lang="en-US" sz="4800" dirty="0">
                <a:latin typeface="+mj-lt"/>
              </a:rPr>
              <a:t> </a:t>
            </a:r>
            <a:r>
              <a:rPr lang="en-US" sz="4800" dirty="0" err="1">
                <a:latin typeface="+mj-lt"/>
              </a:rPr>
              <a:t>phận</a:t>
            </a:r>
            <a:r>
              <a:rPr lang="en-US" sz="4800" dirty="0">
                <a:latin typeface="+mj-lt"/>
              </a:rPr>
              <a:t> </a:t>
            </a:r>
            <a:r>
              <a:rPr lang="en-US" sz="4800" dirty="0" err="1">
                <a:latin typeface="+mj-lt"/>
              </a:rPr>
              <a:t>chính</a:t>
            </a:r>
            <a:r>
              <a:rPr lang="en-US" sz="4800" dirty="0">
                <a:latin typeface="+mj-lt"/>
              </a:rPr>
              <a:t> </a:t>
            </a:r>
            <a:r>
              <a:rPr lang="en-US" sz="4800" dirty="0" err="1">
                <a:latin typeface="+mj-lt"/>
              </a:rPr>
              <a:t>nào</a:t>
            </a:r>
            <a:r>
              <a:rPr lang="en-US" sz="4800" dirty="0">
                <a:latin typeface="+mj-lt"/>
              </a:rPr>
              <a:t>?</a:t>
            </a:r>
          </a:p>
          <a:p>
            <a:r>
              <a:rPr lang="vi-VN" sz="4800" dirty="0">
                <a:latin typeface="+mj-lt"/>
              </a:rPr>
              <a:t>2. </a:t>
            </a:r>
            <a:r>
              <a:rPr lang="en-US" sz="4800" dirty="0" err="1">
                <a:latin typeface="+mj-lt"/>
              </a:rPr>
              <a:t>Nguồn</a:t>
            </a:r>
            <a:r>
              <a:rPr lang="en-US" sz="4800" dirty="0">
                <a:latin typeface="+mj-lt"/>
              </a:rPr>
              <a:t> </a:t>
            </a:r>
            <a:r>
              <a:rPr lang="en-US" sz="4800" dirty="0" err="1">
                <a:latin typeface="+mj-lt"/>
              </a:rPr>
              <a:t>năng</a:t>
            </a:r>
            <a:r>
              <a:rPr lang="en-US" sz="4800" dirty="0">
                <a:latin typeface="+mj-lt"/>
              </a:rPr>
              <a:t> </a:t>
            </a:r>
            <a:r>
              <a:rPr lang="en-US" sz="4800" dirty="0" err="1">
                <a:latin typeface="+mj-lt"/>
              </a:rPr>
              <a:t>lượng</a:t>
            </a:r>
            <a:r>
              <a:rPr lang="en-US" sz="4800" dirty="0">
                <a:latin typeface="+mj-lt"/>
              </a:rPr>
              <a:t> </a:t>
            </a:r>
            <a:r>
              <a:rPr lang="en-US" sz="4800" dirty="0" err="1">
                <a:latin typeface="+mj-lt"/>
              </a:rPr>
              <a:t>nào</a:t>
            </a:r>
            <a:r>
              <a:rPr lang="en-US" sz="4800" dirty="0">
                <a:latin typeface="+mj-lt"/>
              </a:rPr>
              <a:t> </a:t>
            </a:r>
            <a:r>
              <a:rPr lang="en-US" sz="4800" dirty="0" err="1">
                <a:latin typeface="+mj-lt"/>
              </a:rPr>
              <a:t>làm</a:t>
            </a:r>
            <a:r>
              <a:rPr lang="en-US" sz="4800" dirty="0">
                <a:latin typeface="+mj-lt"/>
              </a:rPr>
              <a:t> </a:t>
            </a:r>
            <a:r>
              <a:rPr lang="en-US" sz="4800" dirty="0" err="1">
                <a:latin typeface="+mj-lt"/>
              </a:rPr>
              <a:t>bóng</a:t>
            </a:r>
            <a:r>
              <a:rPr lang="en-US" sz="4800" dirty="0">
                <a:latin typeface="+mj-lt"/>
              </a:rPr>
              <a:t> </a:t>
            </a:r>
            <a:r>
              <a:rPr lang="en-US" sz="4800" dirty="0" err="1">
                <a:latin typeface="+mj-lt"/>
              </a:rPr>
              <a:t>đèn</a:t>
            </a:r>
            <a:r>
              <a:rPr lang="en-US" sz="4800" dirty="0">
                <a:latin typeface="+mj-lt"/>
              </a:rPr>
              <a:t> pin </a:t>
            </a:r>
            <a:r>
              <a:rPr lang="en-US" sz="4800" dirty="0" err="1">
                <a:latin typeface="+mj-lt"/>
              </a:rPr>
              <a:t>phát</a:t>
            </a:r>
            <a:r>
              <a:rPr lang="en-US" sz="4800" dirty="0">
                <a:latin typeface="+mj-lt"/>
              </a:rPr>
              <a:t> </a:t>
            </a:r>
            <a:r>
              <a:rPr lang="en-US" sz="4800" dirty="0" err="1">
                <a:latin typeface="+mj-lt"/>
              </a:rPr>
              <a:t>sáng</a:t>
            </a:r>
            <a:r>
              <a:rPr lang="en-US" sz="4800" dirty="0">
                <a:latin typeface="+mj-lt"/>
              </a:rPr>
              <a:t>?</a:t>
            </a:r>
          </a:p>
          <a:p>
            <a:r>
              <a:rPr lang="vi-VN" sz="4800" dirty="0">
                <a:latin typeface="+mj-lt"/>
              </a:rPr>
              <a:t>3. </a:t>
            </a:r>
            <a:r>
              <a:rPr lang="en-US" sz="4800" dirty="0" err="1">
                <a:latin typeface="+mj-lt"/>
              </a:rPr>
              <a:t>Mô</a:t>
            </a:r>
            <a:r>
              <a:rPr lang="en-US" sz="4800" dirty="0">
                <a:latin typeface="+mj-lt"/>
              </a:rPr>
              <a:t> </a:t>
            </a:r>
            <a:r>
              <a:rPr lang="en-US" sz="4800" dirty="0" err="1">
                <a:latin typeface="+mj-lt"/>
              </a:rPr>
              <a:t>tả</a:t>
            </a:r>
            <a:r>
              <a:rPr lang="en-US" sz="4800" dirty="0">
                <a:latin typeface="+mj-lt"/>
              </a:rPr>
              <a:t> </a:t>
            </a:r>
            <a:r>
              <a:rPr lang="en-US" sz="4800" dirty="0" err="1">
                <a:latin typeface="+mj-lt"/>
              </a:rPr>
              <a:t>chiều</a:t>
            </a:r>
            <a:r>
              <a:rPr lang="en-US" sz="4800" dirty="0">
                <a:latin typeface="+mj-lt"/>
              </a:rPr>
              <a:t> </a:t>
            </a:r>
            <a:r>
              <a:rPr lang="en-US" sz="4800" dirty="0" err="1">
                <a:latin typeface="+mj-lt"/>
              </a:rPr>
              <a:t>dòng</a:t>
            </a:r>
            <a:r>
              <a:rPr lang="en-US" sz="4800" dirty="0">
                <a:latin typeface="+mj-lt"/>
              </a:rPr>
              <a:t> </a:t>
            </a:r>
            <a:r>
              <a:rPr lang="en-US" sz="4800" dirty="0" err="1">
                <a:latin typeface="+mj-lt"/>
              </a:rPr>
              <a:t>điện</a:t>
            </a:r>
            <a:r>
              <a:rPr lang="en-US" sz="4800" dirty="0">
                <a:latin typeface="+mj-lt"/>
              </a:rPr>
              <a:t> </a:t>
            </a:r>
            <a:r>
              <a:rPr lang="en-US" sz="4800" dirty="0" err="1">
                <a:latin typeface="+mj-lt"/>
              </a:rPr>
              <a:t>chạy</a:t>
            </a:r>
            <a:r>
              <a:rPr lang="en-US" sz="4800" dirty="0">
                <a:latin typeface="+mj-lt"/>
              </a:rPr>
              <a:t> </a:t>
            </a:r>
            <a:r>
              <a:rPr lang="en-US" sz="4800" dirty="0" err="1">
                <a:latin typeface="+mj-lt"/>
              </a:rPr>
              <a:t>trong</a:t>
            </a:r>
            <a:r>
              <a:rPr lang="en-US" sz="4800" dirty="0">
                <a:latin typeface="+mj-lt"/>
              </a:rPr>
              <a:t> </a:t>
            </a:r>
            <a:r>
              <a:rPr lang="en-US" sz="4800" dirty="0" err="1">
                <a:latin typeface="+mj-lt"/>
              </a:rPr>
              <a:t>đèn</a:t>
            </a:r>
            <a:r>
              <a:rPr lang="en-US" sz="4800" dirty="0">
                <a:latin typeface="+mj-lt"/>
              </a:rPr>
              <a:t> pin.</a:t>
            </a:r>
          </a:p>
          <a:p>
            <a:endParaRPr lang="en-US" dirty="0"/>
          </a:p>
        </p:txBody>
      </p:sp>
    </p:spTree>
    <p:extLst>
      <p:ext uri="{BB962C8B-B14F-4D97-AF65-F5344CB8AC3E}">
        <p14:creationId xmlns:p14="http://schemas.microsoft.com/office/powerpoint/2010/main" val="20230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1971"/>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algn="just"/>
              <a:endParaRPr lang="en-US"/>
            </a:p>
          </p:txBody>
        </p:sp>
        <p:sp>
          <p:nvSpPr>
            <p:cNvPr id="4" name="TextBox 4"/>
            <p:cNvSpPr txBox="1"/>
            <p:nvPr/>
          </p:nvSpPr>
          <p:spPr>
            <a:xfrm>
              <a:off x="0" y="-9525"/>
              <a:ext cx="4451488" cy="2372805"/>
            </a:xfrm>
            <a:prstGeom prst="rect">
              <a:avLst/>
            </a:prstGeom>
          </p:spPr>
          <p:txBody>
            <a:bodyPr lIns="50800" tIns="50800" rIns="50800" bIns="50800" rtlCol="0" anchor="ctr"/>
            <a:lstStyle/>
            <a:p>
              <a:pPr algn="just">
                <a:lnSpc>
                  <a:spcPts val="2714"/>
                </a:lnSpc>
              </a:pPr>
              <a:endParaRPr/>
            </a:p>
          </p:txBody>
        </p:sp>
      </p:grpSp>
      <p:sp>
        <p:nvSpPr>
          <p:cNvPr id="60" name="Freeform 60"/>
          <p:cNvSpPr/>
          <p:nvPr/>
        </p:nvSpPr>
        <p:spPr>
          <a:xfrm>
            <a:off x="457200" y="0"/>
            <a:ext cx="2202888" cy="2469002"/>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2"/>
            <a:stretch>
              <a:fillRect/>
            </a:stretch>
          </a:blipFill>
        </p:spPr>
        <p:txBody>
          <a:bodyPr/>
          <a:lstStyle/>
          <a:p>
            <a:pPr algn="just"/>
            <a:endParaRPr lang="en-US"/>
          </a:p>
        </p:txBody>
      </p:sp>
      <p:sp>
        <p:nvSpPr>
          <p:cNvPr id="65" name="AutoShape 65"/>
          <p:cNvSpPr/>
          <p:nvPr/>
        </p:nvSpPr>
        <p:spPr>
          <a:xfrm flipV="1">
            <a:off x="674234" y="2461299"/>
            <a:ext cx="0" cy="7154189"/>
          </a:xfrm>
          <a:prstGeom prst="line">
            <a:avLst/>
          </a:prstGeom>
          <a:ln w="95250" cap="flat">
            <a:solidFill>
              <a:srgbClr val="30447D"/>
            </a:solidFill>
            <a:prstDash val="solid"/>
            <a:headEnd type="none" w="sm" len="sm"/>
            <a:tailEnd type="none" w="sm" len="sm"/>
          </a:ln>
        </p:spPr>
        <p:txBody>
          <a:bodyPr/>
          <a:lstStyle/>
          <a:p>
            <a:pPr algn="just"/>
            <a:endParaRPr lang="en-US"/>
          </a:p>
        </p:txBody>
      </p:sp>
      <p:sp>
        <p:nvSpPr>
          <p:cNvPr id="81" name="Rectangle: Rounded Corners 80">
            <a:extLst>
              <a:ext uri="{FF2B5EF4-FFF2-40B4-BE49-F238E27FC236}">
                <a16:creationId xmlns:a16="http://schemas.microsoft.com/office/drawing/2014/main" id="{5B96E5DA-41AA-1CD5-6FA2-F2390B3D8C13}"/>
              </a:ext>
            </a:extLst>
          </p:cNvPr>
          <p:cNvSpPr/>
          <p:nvPr/>
        </p:nvSpPr>
        <p:spPr>
          <a:xfrm>
            <a:off x="2362200" y="723900"/>
            <a:ext cx="15087600" cy="1676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1" dirty="0">
                <a:latin typeface="Cambria" panose="02040503050406030204" pitchFamily="18" charset="0"/>
                <a:ea typeface="Cambria" panose="02040503050406030204" pitchFamily="18" charset="0"/>
              </a:rPr>
              <a:t> Từ các dụng cụ ở hình 2, mắc được mạch điện thắp sáng đơn giản như hình 3. Hãy:</a:t>
            </a:r>
          </a:p>
          <a:p>
            <a:pPr algn="just"/>
            <a:r>
              <a:rPr lang="vi-VN" sz="3000" dirty="0">
                <a:latin typeface="Cambria" panose="02040503050406030204" pitchFamily="18" charset="0"/>
                <a:ea typeface="Cambria" panose="02040503050406030204" pitchFamily="18" charset="0"/>
              </a:rPr>
              <a:t>- Chỉ ra điểm khác nhau của hai mạch điện hình 3a và 3b.</a:t>
            </a:r>
          </a:p>
          <a:p>
            <a:pPr algn="just"/>
            <a:r>
              <a:rPr lang="vi-VN" sz="3000" dirty="0">
                <a:latin typeface="Cambria" panose="02040503050406030204" pitchFamily="18" charset="0"/>
                <a:ea typeface="Cambria" panose="02040503050406030204" pitchFamily="18" charset="0"/>
              </a:rPr>
              <a:t>- Chỉ trên hình 3a và 3b, mô tả cấu tạo, hoạt động của mạch điện thắp sáng.</a:t>
            </a:r>
          </a:p>
        </p:txBody>
      </p:sp>
      <p:pic>
        <p:nvPicPr>
          <p:cNvPr id="83" name="Picture 82">
            <a:extLst>
              <a:ext uri="{FF2B5EF4-FFF2-40B4-BE49-F238E27FC236}">
                <a16:creationId xmlns:a16="http://schemas.microsoft.com/office/drawing/2014/main" id="{282AE526-94BF-C0CE-3201-E611C249AA70}"/>
              </a:ext>
            </a:extLst>
          </p:cNvPr>
          <p:cNvPicPr>
            <a:picLocks noChangeAspect="1"/>
          </p:cNvPicPr>
          <p:nvPr/>
        </p:nvPicPr>
        <p:blipFill>
          <a:blip r:embed="rId3"/>
          <a:stretch>
            <a:fillRect/>
          </a:stretch>
        </p:blipFill>
        <p:spPr>
          <a:xfrm>
            <a:off x="1219200" y="27813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5" name="Picture 84">
            <a:extLst>
              <a:ext uri="{FF2B5EF4-FFF2-40B4-BE49-F238E27FC236}">
                <a16:creationId xmlns:a16="http://schemas.microsoft.com/office/drawing/2014/main" id="{80916301-4534-F6C5-E551-47BB2C7F1033}"/>
              </a:ext>
            </a:extLst>
          </p:cNvPr>
          <p:cNvPicPr>
            <a:picLocks noChangeAspect="1"/>
          </p:cNvPicPr>
          <p:nvPr/>
        </p:nvPicPr>
        <p:blipFill>
          <a:blip r:embed="rId4"/>
          <a:stretch>
            <a:fillRect/>
          </a:stretch>
        </p:blipFill>
        <p:spPr>
          <a:xfrm>
            <a:off x="8382000" y="39243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arn(inVertical)">
                                      <p:cBhvr>
                                        <p:cTn id="10" dur="500"/>
                                        <p:tgtEl>
                                          <p:spTgt spid="8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barn(inVertical)">
                                      <p:cBhvr>
                                        <p:cTn id="13" dur="500"/>
                                        <p:tgtEl>
                                          <p:spTgt spid="60"/>
                                        </p:tgtEl>
                                      </p:cBhvr>
                                    </p:animEffect>
                                  </p:childTnLst>
                                </p:cTn>
                              </p:par>
                              <p:par>
                                <p:cTn id="14" presetID="16" presetClass="entr" presetSubtype="21"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barn(inVertical)">
                                      <p:cBhvr>
                                        <p:cTn id="1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3306E4B-9AF3-C239-CD53-779BDE6FBD3D}"/>
              </a:ext>
            </a:extLst>
          </p:cNvPr>
          <p:cNvPicPr>
            <a:picLocks noChangeAspect="1"/>
          </p:cNvPicPr>
          <p:nvPr/>
        </p:nvPicPr>
        <p:blipFill>
          <a:blip r:embed="rId2"/>
          <a:stretch>
            <a:fillRect/>
          </a:stretch>
        </p:blipFill>
        <p:spPr>
          <a:xfrm>
            <a:off x="457200" y="2247900"/>
            <a:ext cx="6781800" cy="6873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35480D6D-D9C1-EF87-DE30-F6F2FBB6025E}"/>
              </a:ext>
            </a:extLst>
          </p:cNvPr>
          <p:cNvSpPr txBox="1"/>
          <p:nvPr/>
        </p:nvSpPr>
        <p:spPr>
          <a:xfrm>
            <a:off x="7848600" y="3467100"/>
            <a:ext cx="9982200" cy="37797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a:t>
            </a:r>
            <a:r>
              <a:rPr lang="en-US" sz="5400" dirty="0">
                <a:latin typeface="Cambria" panose="02040503050406030204" pitchFamily="18" charset="0"/>
                <a:ea typeface="Cambria" panose="02040503050406030204" pitchFamily="18" charset="0"/>
                <a:cs typeface="Arial-Rounded" panose="020B0500000000000000" pitchFamily="34" charset="0"/>
              </a:rPr>
              <a:t>   </a:t>
            </a:r>
            <a:r>
              <a:rPr lang="vi-VN" sz="5400" dirty="0">
                <a:latin typeface="Cambria" panose="02040503050406030204" pitchFamily="18" charset="0"/>
                <a:ea typeface="Cambria" panose="02040503050406030204" pitchFamily="18" charset="0"/>
                <a:cs typeface="Arial-Rounded" panose="020B0500000000000000" pitchFamily="34" charset="0"/>
              </a:rPr>
              <a:t>Mạch điện thắp sáng đơn giản ở hình 3 gồm các bộ phận: </a:t>
            </a:r>
            <a:r>
              <a:rPr lang="vi-VN" sz="5400" b="1" dirty="0">
                <a:latin typeface="Cambria" panose="02040503050406030204" pitchFamily="18" charset="0"/>
                <a:ea typeface="Cambria" panose="02040503050406030204" pitchFamily="18" charset="0"/>
                <a:cs typeface="Arial-Rounded" panose="020B0500000000000000" pitchFamily="34" charset="0"/>
              </a:rPr>
              <a:t>pin, bóng đèn điện, công tắc (khoá K) và dây dẫn điện</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4E2BD9-0EED-EEE0-99B7-FABAC4F1846B}"/>
              </a:ext>
            </a:extLst>
          </p:cNvPr>
          <p:cNvPicPr>
            <a:picLocks noChangeAspect="1"/>
          </p:cNvPicPr>
          <p:nvPr/>
        </p:nvPicPr>
        <p:blipFill>
          <a:blip r:embed="rId3"/>
          <a:stretch>
            <a:fillRect/>
          </a:stretch>
        </p:blipFill>
        <p:spPr>
          <a:xfrm>
            <a:off x="381000" y="3238500"/>
            <a:ext cx="8677018"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D1135123-60BE-B720-F5DA-C02180312C2E}"/>
              </a:ext>
            </a:extLst>
          </p:cNvPr>
          <p:cNvSpPr txBox="1"/>
          <p:nvPr/>
        </p:nvSpPr>
        <p:spPr>
          <a:xfrm>
            <a:off x="9677400" y="266700"/>
            <a:ext cx="8077200" cy="2860358"/>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3a, khoá K </a:t>
            </a:r>
            <a:r>
              <a:rPr lang="vi-VN" sz="5400" b="1" dirty="0">
                <a:latin typeface="Cambria" panose="02040503050406030204" pitchFamily="18" charset="0"/>
                <a:ea typeface="Cambria" panose="02040503050406030204" pitchFamily="18" charset="0"/>
                <a:cs typeface="Arial-Rounded" panose="020B0500000000000000" pitchFamily="34" charset="0"/>
              </a:rPr>
              <a:t>đóng</a:t>
            </a:r>
            <a:r>
              <a:rPr lang="vi-VN" sz="5400" dirty="0">
                <a:latin typeface="Cambria" panose="02040503050406030204" pitchFamily="18" charset="0"/>
                <a:ea typeface="Cambria" panose="02040503050406030204" pitchFamily="18" charset="0"/>
                <a:cs typeface="Arial-Rounded" panose="020B0500000000000000" pitchFamily="34" charset="0"/>
              </a:rPr>
              <a:t>. Ở mạch điện hình 3b, khoá K </a:t>
            </a:r>
            <a:r>
              <a:rPr lang="vi-VN" sz="5400" b="1" dirty="0">
                <a:latin typeface="Cambria" panose="02040503050406030204" pitchFamily="18" charset="0"/>
                <a:ea typeface="Cambria" panose="02040503050406030204" pitchFamily="18" charset="0"/>
                <a:cs typeface="Arial-Rounded" panose="020B0500000000000000" pitchFamily="34" charset="0"/>
              </a:rPr>
              <a:t>mở</a:t>
            </a:r>
            <a:r>
              <a:rPr lang="vi-VN" sz="5400" dirty="0">
                <a:latin typeface="Cambria" panose="02040503050406030204" pitchFamily="18" charset="0"/>
                <a:ea typeface="Cambria" panose="02040503050406030204" pitchFamily="18" charset="0"/>
                <a:cs typeface="Arial-Rounded" panose="020B0500000000000000" pitchFamily="34" charset="0"/>
              </a:rPr>
              <a:t>. </a:t>
            </a:r>
            <a:endParaRPr lang="en-US" sz="5400" b="1"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Oval 20">
            <a:extLst>
              <a:ext uri="{FF2B5EF4-FFF2-40B4-BE49-F238E27FC236}">
                <a16:creationId xmlns:a16="http://schemas.microsoft.com/office/drawing/2014/main" id="{0E6936E7-E209-C68E-593C-CFE09441F9BE}"/>
              </a:ext>
            </a:extLst>
          </p:cNvPr>
          <p:cNvSpPr/>
          <p:nvPr/>
        </p:nvSpPr>
        <p:spPr>
          <a:xfrm>
            <a:off x="2667000" y="6057900"/>
            <a:ext cx="121920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AA7CE2-3C8C-1DB8-3C6C-E14EF3C94566}"/>
              </a:ext>
            </a:extLst>
          </p:cNvPr>
          <p:cNvSpPr/>
          <p:nvPr/>
        </p:nvSpPr>
        <p:spPr>
          <a:xfrm>
            <a:off x="6934200" y="5829300"/>
            <a:ext cx="1219200" cy="990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04F64AF-8B05-5E16-1A42-482045C8106D}"/>
              </a:ext>
            </a:extLst>
          </p:cNvPr>
          <p:cNvSpPr txBox="1"/>
          <p:nvPr/>
        </p:nvSpPr>
        <p:spPr>
          <a:xfrm>
            <a:off x="9525000" y="4152900"/>
            <a:ext cx="8305800" cy="555045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algn="just"/>
            <a:r>
              <a:rPr lang="vi-VN" sz="4000" b="1" dirty="0">
                <a:latin typeface="Cambria" panose="02040503050406030204" pitchFamily="18" charset="0"/>
                <a:ea typeface="Cambria" panose="02040503050406030204" pitchFamily="18" charset="0"/>
                <a:cs typeface="Arial-Rounded" panose="020B0500000000000000" pitchFamily="34" charset="0"/>
              </a:rPr>
              <a:t>Hoạt động của mạch điện: </a:t>
            </a:r>
            <a:r>
              <a:rPr lang="vi-VN" sz="4000" dirty="0">
                <a:latin typeface="Cambria" panose="02040503050406030204" pitchFamily="18" charset="0"/>
                <a:ea typeface="Cambria" panose="02040503050406030204" pitchFamily="18" charset="0"/>
                <a:cs typeface="Arial-Rounded" panose="020B0500000000000000" pitchFamily="34" charset="0"/>
              </a:rPr>
              <a:t>Khi khoá K đóng, dòng điện từ cực dương của pin chạy trong dây dẫn điện qua bóng đèn, qua khoá K tới cực âm của pin, làm đèn phát sáng. Khi khoá K mở, dòng điện không qua được khoảng trống ở khoá K nên bóng đèn không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1DA"/>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4E2BD9-0EED-EEE0-99B7-FABAC4F1846B}"/>
              </a:ext>
            </a:extLst>
          </p:cNvPr>
          <p:cNvPicPr>
            <a:picLocks noChangeAspect="1"/>
          </p:cNvPicPr>
          <p:nvPr/>
        </p:nvPicPr>
        <p:blipFill>
          <a:blip r:embed="rId3"/>
          <a:stretch>
            <a:fillRect/>
          </a:stretch>
        </p:blipFill>
        <p:spPr>
          <a:xfrm>
            <a:off x="272520" y="2552700"/>
            <a:ext cx="6280680" cy="358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D1135123-60BE-B720-F5DA-C02180312C2E}"/>
              </a:ext>
            </a:extLst>
          </p:cNvPr>
          <p:cNvSpPr txBox="1"/>
          <p:nvPr/>
        </p:nvSpPr>
        <p:spPr>
          <a:xfrm>
            <a:off x="4611029" y="367825"/>
            <a:ext cx="8077200" cy="102155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vi-VN"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LUẬN NHÓM ĐÔI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 name="TextBox 22">
            <a:extLst>
              <a:ext uri="{FF2B5EF4-FFF2-40B4-BE49-F238E27FC236}">
                <a16:creationId xmlns:a16="http://schemas.microsoft.com/office/drawing/2014/main" id="{004F64AF-8B05-5E16-1A42-482045C8106D}"/>
              </a:ext>
            </a:extLst>
          </p:cNvPr>
          <p:cNvSpPr txBox="1"/>
          <p:nvPr/>
        </p:nvSpPr>
        <p:spPr>
          <a:xfrm>
            <a:off x="7184574" y="2552700"/>
            <a:ext cx="11007309" cy="6640116"/>
          </a:xfrm>
          <a:prstGeom prst="roundRect">
            <a:avLst/>
          </a:prstGeom>
          <a:solidFill>
            <a:schemeClr val="accent6">
              <a:lumMod val="20000"/>
              <a:lumOff val="80000"/>
            </a:schemeClr>
          </a:solidFill>
          <a:ln w="76200">
            <a:solidFill>
              <a:srgbClr val="00642D"/>
            </a:solidFill>
            <a:prstDash val="sysDot"/>
          </a:ln>
        </p:spPr>
        <p:txBody>
          <a:bodyPr wrap="square" rtlCol="0">
            <a:spAutoFit/>
          </a:bodyPr>
          <a:lstStyle/>
          <a:p>
            <a:r>
              <a:rPr lang="vi-VN" sz="4800" dirty="0">
                <a:latin typeface="+mj-lt"/>
              </a:rPr>
              <a:t>Câu </a:t>
            </a:r>
            <a:r>
              <a:rPr lang="en-US" sz="4800" dirty="0">
                <a:latin typeface="+mj-lt"/>
              </a:rPr>
              <a:t>1. </a:t>
            </a:r>
            <a:r>
              <a:rPr lang="en-US" sz="4800" dirty="0" err="1">
                <a:latin typeface="+mj-lt"/>
              </a:rPr>
              <a:t>Vì</a:t>
            </a:r>
            <a:r>
              <a:rPr lang="en-US" sz="4800" dirty="0">
                <a:latin typeface="+mj-lt"/>
              </a:rPr>
              <a:t> </a:t>
            </a:r>
            <a:r>
              <a:rPr lang="en-US" sz="4800" dirty="0" err="1">
                <a:latin typeface="+mj-lt"/>
              </a:rPr>
              <a:t>sao</a:t>
            </a:r>
            <a:r>
              <a:rPr lang="en-US" sz="4800" dirty="0">
                <a:latin typeface="+mj-lt"/>
              </a:rPr>
              <a:t> </a:t>
            </a:r>
            <a:r>
              <a:rPr lang="en-US" sz="4800" dirty="0" err="1">
                <a:latin typeface="+mj-lt"/>
              </a:rPr>
              <a:t>đèn</a:t>
            </a:r>
            <a:r>
              <a:rPr lang="en-US" sz="4800" dirty="0">
                <a:latin typeface="+mj-lt"/>
              </a:rPr>
              <a:t> </a:t>
            </a:r>
            <a:r>
              <a:rPr lang="en-US" sz="4800" dirty="0" err="1">
                <a:latin typeface="+mj-lt"/>
              </a:rPr>
              <a:t>sáng</a:t>
            </a:r>
            <a:r>
              <a:rPr lang="en-US" sz="4800" dirty="0">
                <a:latin typeface="+mj-lt"/>
              </a:rPr>
              <a:t> ở </a:t>
            </a:r>
            <a:r>
              <a:rPr lang="en-US" sz="4800" dirty="0" err="1">
                <a:latin typeface="+mj-lt"/>
              </a:rPr>
              <a:t>mạch</a:t>
            </a:r>
            <a:r>
              <a:rPr lang="en-US" sz="4800" dirty="0">
                <a:latin typeface="+mj-lt"/>
              </a:rPr>
              <a:t> </a:t>
            </a:r>
            <a:r>
              <a:rPr lang="en-US" sz="4800" dirty="0" err="1">
                <a:latin typeface="+mj-lt"/>
              </a:rPr>
              <a:t>điện</a:t>
            </a:r>
            <a:r>
              <a:rPr lang="en-US" sz="4800" dirty="0">
                <a:latin typeface="+mj-lt"/>
              </a:rPr>
              <a:t> </a:t>
            </a:r>
            <a:r>
              <a:rPr lang="en-US" sz="4800" dirty="0" err="1">
                <a:latin typeface="+mj-lt"/>
              </a:rPr>
              <a:t>hình</a:t>
            </a:r>
            <a:r>
              <a:rPr lang="en-US" sz="4800" dirty="0">
                <a:latin typeface="+mj-lt"/>
              </a:rPr>
              <a:t> 3a, </a:t>
            </a:r>
            <a:r>
              <a:rPr lang="en-US" sz="4800" dirty="0" err="1">
                <a:latin typeface="+mj-lt"/>
              </a:rPr>
              <a:t>đèn</a:t>
            </a:r>
            <a:r>
              <a:rPr lang="en-US" sz="4800" dirty="0">
                <a:latin typeface="+mj-lt"/>
              </a:rPr>
              <a:t> </a:t>
            </a:r>
            <a:r>
              <a:rPr lang="en-US" sz="4800" dirty="0" err="1">
                <a:latin typeface="+mj-lt"/>
              </a:rPr>
              <a:t>không</a:t>
            </a:r>
            <a:r>
              <a:rPr lang="en-US" sz="4800" dirty="0">
                <a:latin typeface="+mj-lt"/>
              </a:rPr>
              <a:t> </a:t>
            </a:r>
            <a:r>
              <a:rPr lang="en-US" sz="4800" dirty="0" err="1">
                <a:latin typeface="+mj-lt"/>
              </a:rPr>
              <a:t>sáng</a:t>
            </a:r>
            <a:r>
              <a:rPr lang="en-US" sz="4800" dirty="0">
                <a:latin typeface="+mj-lt"/>
              </a:rPr>
              <a:t> ở </a:t>
            </a:r>
            <a:r>
              <a:rPr lang="en-US" sz="4800" dirty="0" err="1">
                <a:latin typeface="+mj-lt"/>
              </a:rPr>
              <a:t>mạch</a:t>
            </a:r>
            <a:r>
              <a:rPr lang="en-US" sz="4800" dirty="0">
                <a:latin typeface="+mj-lt"/>
              </a:rPr>
              <a:t> </a:t>
            </a:r>
            <a:r>
              <a:rPr lang="en-US" sz="4800" dirty="0" err="1">
                <a:latin typeface="+mj-lt"/>
              </a:rPr>
              <a:t>điện</a:t>
            </a:r>
            <a:r>
              <a:rPr lang="en-US" sz="4800" dirty="0">
                <a:latin typeface="+mj-lt"/>
              </a:rPr>
              <a:t> </a:t>
            </a:r>
            <a:r>
              <a:rPr lang="en-US" sz="4800" dirty="0" err="1">
                <a:latin typeface="+mj-lt"/>
              </a:rPr>
              <a:t>hình</a:t>
            </a:r>
            <a:r>
              <a:rPr lang="en-US" sz="4800" dirty="0">
                <a:latin typeface="+mj-lt"/>
              </a:rPr>
              <a:t> 3b? </a:t>
            </a:r>
            <a:r>
              <a:rPr lang="en-US" sz="4800" dirty="0" err="1">
                <a:latin typeface="+mj-lt"/>
              </a:rPr>
              <a:t>Làm</a:t>
            </a:r>
            <a:r>
              <a:rPr lang="en-US" sz="4800" dirty="0">
                <a:latin typeface="+mj-lt"/>
              </a:rPr>
              <a:t> </a:t>
            </a:r>
            <a:r>
              <a:rPr lang="en-US" sz="4800" dirty="0" err="1">
                <a:latin typeface="+mj-lt"/>
              </a:rPr>
              <a:t>thế</a:t>
            </a:r>
            <a:r>
              <a:rPr lang="en-US" sz="4800" dirty="0">
                <a:latin typeface="+mj-lt"/>
              </a:rPr>
              <a:t> </a:t>
            </a:r>
            <a:r>
              <a:rPr lang="en-US" sz="4800" dirty="0" err="1">
                <a:latin typeface="+mj-lt"/>
              </a:rPr>
              <a:t>nào</a:t>
            </a:r>
            <a:r>
              <a:rPr lang="en-US" sz="4800" dirty="0">
                <a:latin typeface="+mj-lt"/>
              </a:rPr>
              <a:t> </a:t>
            </a:r>
            <a:r>
              <a:rPr lang="en-US" sz="4800" dirty="0" err="1">
                <a:latin typeface="+mj-lt"/>
              </a:rPr>
              <a:t>để</a:t>
            </a:r>
            <a:r>
              <a:rPr lang="en-US" sz="4800" dirty="0">
                <a:latin typeface="+mj-lt"/>
              </a:rPr>
              <a:t> </a:t>
            </a:r>
            <a:r>
              <a:rPr lang="en-US" sz="4800" dirty="0" err="1">
                <a:latin typeface="+mj-lt"/>
              </a:rPr>
              <a:t>đèn</a:t>
            </a:r>
            <a:r>
              <a:rPr lang="en-US" sz="4800" dirty="0">
                <a:latin typeface="+mj-lt"/>
              </a:rPr>
              <a:t> </a:t>
            </a:r>
            <a:r>
              <a:rPr lang="en-US" sz="4800" dirty="0" err="1">
                <a:latin typeface="+mj-lt"/>
              </a:rPr>
              <a:t>sáng</a:t>
            </a:r>
            <a:r>
              <a:rPr lang="en-US" sz="4800" dirty="0">
                <a:latin typeface="+mj-lt"/>
              </a:rPr>
              <a:t>?</a:t>
            </a:r>
          </a:p>
          <a:p>
            <a:r>
              <a:rPr lang="vi-VN" sz="4800" dirty="0">
                <a:latin typeface="+mj-lt"/>
              </a:rPr>
              <a:t>Câu </a:t>
            </a:r>
            <a:r>
              <a:rPr lang="en-US" sz="4800" dirty="0">
                <a:latin typeface="+mj-lt"/>
              </a:rPr>
              <a:t>2. </a:t>
            </a:r>
            <a:r>
              <a:rPr lang="en-US" sz="4800" dirty="0" err="1">
                <a:latin typeface="+mj-lt"/>
              </a:rPr>
              <a:t>Vì</a:t>
            </a:r>
            <a:r>
              <a:rPr lang="en-US" sz="4800" dirty="0">
                <a:latin typeface="+mj-lt"/>
              </a:rPr>
              <a:t> </a:t>
            </a:r>
            <a:r>
              <a:rPr lang="en-US" sz="4800" dirty="0" err="1">
                <a:latin typeface="+mj-lt"/>
              </a:rPr>
              <a:t>sao</a:t>
            </a:r>
            <a:r>
              <a:rPr lang="en-US" sz="4800" dirty="0">
                <a:latin typeface="+mj-lt"/>
              </a:rPr>
              <a:t> </a:t>
            </a:r>
            <a:r>
              <a:rPr lang="en-US" sz="4800" dirty="0" err="1">
                <a:latin typeface="+mj-lt"/>
              </a:rPr>
              <a:t>đèn</a:t>
            </a:r>
            <a:r>
              <a:rPr lang="en-US" sz="4800" dirty="0">
                <a:latin typeface="+mj-lt"/>
              </a:rPr>
              <a:t> ở </a:t>
            </a:r>
            <a:r>
              <a:rPr lang="en-US" sz="4800" dirty="0" err="1">
                <a:latin typeface="+mj-lt"/>
              </a:rPr>
              <a:t>hình</a:t>
            </a:r>
            <a:r>
              <a:rPr lang="en-US" sz="4800" dirty="0">
                <a:latin typeface="+mj-lt"/>
              </a:rPr>
              <a:t> 4 </a:t>
            </a:r>
            <a:r>
              <a:rPr lang="en-US" sz="4800" dirty="0" err="1">
                <a:latin typeface="+mj-lt"/>
              </a:rPr>
              <a:t>không</a:t>
            </a:r>
            <a:r>
              <a:rPr lang="en-US" sz="4800" dirty="0">
                <a:latin typeface="+mj-lt"/>
              </a:rPr>
              <a:t> </a:t>
            </a:r>
            <a:r>
              <a:rPr lang="en-US" sz="4800" dirty="0" err="1">
                <a:latin typeface="+mj-lt"/>
              </a:rPr>
              <a:t>sáng</a:t>
            </a:r>
            <a:r>
              <a:rPr lang="en-US" sz="4800" dirty="0">
                <a:latin typeface="+mj-lt"/>
              </a:rPr>
              <a:t>?</a:t>
            </a:r>
          </a:p>
          <a:p>
            <a:r>
              <a:rPr lang="vi-VN" sz="4800" dirty="0">
                <a:latin typeface="+mj-lt"/>
              </a:rPr>
              <a:t>Câu </a:t>
            </a:r>
            <a:r>
              <a:rPr lang="en-US" sz="4800" dirty="0">
                <a:latin typeface="+mj-lt"/>
              </a:rPr>
              <a:t>3. </a:t>
            </a:r>
            <a:r>
              <a:rPr lang="en-US" sz="4800" dirty="0" err="1">
                <a:latin typeface="+mj-lt"/>
              </a:rPr>
              <a:t>Nếu</a:t>
            </a:r>
            <a:r>
              <a:rPr lang="en-US" sz="4800" dirty="0">
                <a:latin typeface="+mj-lt"/>
              </a:rPr>
              <a:t> </a:t>
            </a:r>
            <a:r>
              <a:rPr lang="en-US" sz="4800" dirty="0" err="1">
                <a:latin typeface="+mj-lt"/>
              </a:rPr>
              <a:t>em</a:t>
            </a:r>
            <a:r>
              <a:rPr lang="en-US" sz="4800" dirty="0">
                <a:latin typeface="+mj-lt"/>
              </a:rPr>
              <a:t> </a:t>
            </a:r>
            <a:r>
              <a:rPr lang="en-US" sz="4800" dirty="0" err="1">
                <a:latin typeface="+mj-lt"/>
              </a:rPr>
              <a:t>bật</a:t>
            </a:r>
            <a:r>
              <a:rPr lang="en-US" sz="4800" dirty="0">
                <a:latin typeface="+mj-lt"/>
              </a:rPr>
              <a:t> </a:t>
            </a:r>
            <a:r>
              <a:rPr lang="en-US" sz="4800" dirty="0" err="1">
                <a:latin typeface="+mj-lt"/>
              </a:rPr>
              <a:t>đèn</a:t>
            </a:r>
            <a:r>
              <a:rPr lang="en-US" sz="4800" dirty="0">
                <a:latin typeface="+mj-lt"/>
              </a:rPr>
              <a:t> pin </a:t>
            </a:r>
            <a:r>
              <a:rPr lang="en-US" sz="4800" dirty="0" err="1">
                <a:latin typeface="+mj-lt"/>
              </a:rPr>
              <a:t>nhưng</a:t>
            </a:r>
            <a:r>
              <a:rPr lang="en-US" sz="4800" dirty="0">
                <a:latin typeface="+mj-lt"/>
              </a:rPr>
              <a:t> </a:t>
            </a:r>
            <a:r>
              <a:rPr lang="en-US" sz="4800" dirty="0" err="1">
                <a:latin typeface="+mj-lt"/>
              </a:rPr>
              <a:t>đèn</a:t>
            </a:r>
            <a:r>
              <a:rPr lang="en-US" sz="4800" dirty="0">
                <a:latin typeface="+mj-lt"/>
              </a:rPr>
              <a:t> </a:t>
            </a:r>
            <a:r>
              <a:rPr lang="en-US" sz="4800" dirty="0" err="1">
                <a:latin typeface="+mj-lt"/>
              </a:rPr>
              <a:t>không</a:t>
            </a:r>
            <a:r>
              <a:rPr lang="en-US" sz="4800" dirty="0">
                <a:latin typeface="+mj-lt"/>
              </a:rPr>
              <a:t> </a:t>
            </a:r>
            <a:r>
              <a:rPr lang="en-US" sz="4800" dirty="0" err="1">
                <a:latin typeface="+mj-lt"/>
              </a:rPr>
              <a:t>sáng</a:t>
            </a:r>
            <a:r>
              <a:rPr lang="en-US" sz="4800" dirty="0">
                <a:latin typeface="+mj-lt"/>
              </a:rPr>
              <a:t>, </a:t>
            </a:r>
            <a:r>
              <a:rPr lang="en-US" sz="4800" dirty="0" err="1">
                <a:latin typeface="+mj-lt"/>
              </a:rPr>
              <a:t>hãy</a:t>
            </a:r>
            <a:r>
              <a:rPr lang="en-US" sz="4800" dirty="0">
                <a:latin typeface="+mj-lt"/>
              </a:rPr>
              <a:t> </a:t>
            </a:r>
            <a:r>
              <a:rPr lang="en-US" sz="4800" dirty="0" err="1">
                <a:latin typeface="+mj-lt"/>
              </a:rPr>
              <a:t>chỉ</a:t>
            </a:r>
            <a:r>
              <a:rPr lang="en-US" sz="4800" dirty="0">
                <a:latin typeface="+mj-lt"/>
              </a:rPr>
              <a:t> </a:t>
            </a:r>
            <a:r>
              <a:rPr lang="en-US" sz="4800" dirty="0" err="1">
                <a:latin typeface="+mj-lt"/>
              </a:rPr>
              <a:t>ra</a:t>
            </a:r>
            <a:r>
              <a:rPr lang="en-US" sz="4800" dirty="0">
                <a:latin typeface="+mj-lt"/>
              </a:rPr>
              <a:t> </a:t>
            </a:r>
            <a:r>
              <a:rPr lang="en-US" sz="4800" dirty="0" err="1">
                <a:latin typeface="+mj-lt"/>
              </a:rPr>
              <a:t>các</a:t>
            </a:r>
            <a:r>
              <a:rPr lang="en-US" sz="4800" dirty="0">
                <a:latin typeface="+mj-lt"/>
              </a:rPr>
              <a:t> </a:t>
            </a:r>
            <a:r>
              <a:rPr lang="en-US" sz="4800" dirty="0" err="1">
                <a:latin typeface="+mj-lt"/>
              </a:rPr>
              <a:t>lí</a:t>
            </a:r>
            <a:r>
              <a:rPr lang="en-US" sz="4800" dirty="0">
                <a:latin typeface="+mj-lt"/>
              </a:rPr>
              <a:t> do </a:t>
            </a:r>
            <a:r>
              <a:rPr lang="en-US" sz="4800" dirty="0" err="1">
                <a:latin typeface="+mj-lt"/>
              </a:rPr>
              <a:t>có</a:t>
            </a:r>
            <a:r>
              <a:rPr lang="en-US" sz="4800" dirty="0">
                <a:latin typeface="+mj-lt"/>
              </a:rPr>
              <a:t> </a:t>
            </a:r>
            <a:r>
              <a:rPr lang="en-US" sz="4800" dirty="0" err="1">
                <a:latin typeface="+mj-lt"/>
              </a:rPr>
              <a:t>thể</a:t>
            </a:r>
            <a:r>
              <a:rPr lang="en-US" sz="4800" dirty="0">
                <a:latin typeface="+mj-lt"/>
              </a:rPr>
              <a:t> </a:t>
            </a:r>
            <a:r>
              <a:rPr lang="en-US" sz="4800" dirty="0" err="1">
                <a:latin typeface="+mj-lt"/>
              </a:rPr>
              <a:t>làm</a:t>
            </a:r>
            <a:r>
              <a:rPr lang="en-US" sz="4800" dirty="0">
                <a:latin typeface="+mj-lt"/>
              </a:rPr>
              <a:t> </a:t>
            </a:r>
            <a:r>
              <a:rPr lang="en-US" sz="4800" dirty="0" err="1">
                <a:latin typeface="+mj-lt"/>
              </a:rPr>
              <a:t>đèn</a:t>
            </a:r>
            <a:r>
              <a:rPr lang="en-US" sz="4800" dirty="0">
                <a:latin typeface="+mj-lt"/>
              </a:rPr>
              <a:t> </a:t>
            </a:r>
            <a:r>
              <a:rPr lang="en-US" sz="4800" dirty="0" err="1">
                <a:latin typeface="+mj-lt"/>
              </a:rPr>
              <a:t>không</a:t>
            </a:r>
            <a:r>
              <a:rPr lang="en-US" sz="4800" dirty="0">
                <a:latin typeface="+mj-lt"/>
              </a:rPr>
              <a:t> </a:t>
            </a:r>
            <a:r>
              <a:rPr lang="en-US" sz="4800" dirty="0" err="1">
                <a:latin typeface="+mj-lt"/>
              </a:rPr>
              <a:t>sáng</a:t>
            </a:r>
            <a:r>
              <a:rPr lang="en-US" sz="4800" dirty="0">
                <a:latin typeface="+mj-lt"/>
              </a:rPr>
              <a:t> </a:t>
            </a:r>
            <a:r>
              <a:rPr lang="en-US" sz="4800" dirty="0" err="1">
                <a:latin typeface="+mj-lt"/>
              </a:rPr>
              <a:t>và</a:t>
            </a:r>
            <a:r>
              <a:rPr lang="en-US" sz="4800" dirty="0">
                <a:latin typeface="+mj-lt"/>
              </a:rPr>
              <a:t> </a:t>
            </a:r>
            <a:r>
              <a:rPr lang="en-US" sz="4800" dirty="0" err="1">
                <a:latin typeface="+mj-lt"/>
              </a:rPr>
              <a:t>cách</a:t>
            </a:r>
            <a:r>
              <a:rPr lang="en-US" sz="4800" dirty="0">
                <a:latin typeface="+mj-lt"/>
              </a:rPr>
              <a:t> </a:t>
            </a:r>
            <a:r>
              <a:rPr lang="en-US" sz="4800" dirty="0" err="1">
                <a:latin typeface="+mj-lt"/>
              </a:rPr>
              <a:t>khắc</a:t>
            </a:r>
            <a:r>
              <a:rPr lang="en-US" sz="4800" dirty="0">
                <a:latin typeface="+mj-lt"/>
              </a:rPr>
              <a:t> </a:t>
            </a:r>
            <a:r>
              <a:rPr lang="en-US" sz="4800" dirty="0" err="1">
                <a:latin typeface="+mj-lt"/>
              </a:rPr>
              <a:t>phục</a:t>
            </a:r>
            <a:r>
              <a:rPr lang="en-US" sz="4800" dirty="0">
                <a:latin typeface="+mj-lt"/>
              </a:rPr>
              <a:t> </a:t>
            </a:r>
            <a:r>
              <a:rPr lang="en-US" sz="4800" dirty="0" err="1">
                <a:latin typeface="+mj-lt"/>
              </a:rPr>
              <a:t>để</a:t>
            </a:r>
            <a:r>
              <a:rPr lang="en-US" sz="4800" dirty="0">
                <a:latin typeface="+mj-lt"/>
              </a:rPr>
              <a:t> </a:t>
            </a:r>
            <a:r>
              <a:rPr lang="en-US" sz="4800" dirty="0" err="1">
                <a:latin typeface="+mj-lt"/>
              </a:rPr>
              <a:t>đèn</a:t>
            </a:r>
            <a:r>
              <a:rPr lang="en-US" sz="4800" dirty="0">
                <a:latin typeface="+mj-lt"/>
              </a:rPr>
              <a:t> </a:t>
            </a:r>
            <a:r>
              <a:rPr lang="en-US" sz="4800" dirty="0" err="1">
                <a:latin typeface="+mj-lt"/>
              </a:rPr>
              <a:t>sáng</a:t>
            </a:r>
            <a:r>
              <a:rPr lang="en-US" sz="4800" dirty="0">
                <a:latin typeface="+mj-lt"/>
              </a:rPr>
              <a:t>.</a:t>
            </a:r>
          </a:p>
        </p:txBody>
      </p:sp>
      <p:pic>
        <p:nvPicPr>
          <p:cNvPr id="7" name="Picture 6">
            <a:extLst>
              <a:ext uri="{FF2B5EF4-FFF2-40B4-BE49-F238E27FC236}">
                <a16:creationId xmlns:a16="http://schemas.microsoft.com/office/drawing/2014/main" id="{72EBACB1-1DCF-36DB-2491-A2B33E84AD8A}"/>
              </a:ext>
            </a:extLst>
          </p:cNvPr>
          <p:cNvPicPr>
            <a:picLocks noChangeAspect="1"/>
          </p:cNvPicPr>
          <p:nvPr/>
        </p:nvPicPr>
        <p:blipFill>
          <a:blip r:embed="rId4"/>
          <a:stretch>
            <a:fillRect/>
          </a:stretch>
        </p:blipFill>
        <p:spPr>
          <a:xfrm>
            <a:off x="1981200" y="6159690"/>
            <a:ext cx="3200400" cy="3784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636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B6BB6"/>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60">
            <a:extLst>
              <a:ext uri="{FF2B5EF4-FFF2-40B4-BE49-F238E27FC236}">
                <a16:creationId xmlns:a16="http://schemas.microsoft.com/office/drawing/2014/main" id="{35B755F0-27AA-7B04-64F1-36598FE51523}"/>
              </a:ext>
            </a:extLst>
          </p:cNvPr>
          <p:cNvSpPr/>
          <p:nvPr/>
        </p:nvSpPr>
        <p:spPr>
          <a:xfrm>
            <a:off x="762000" y="0"/>
            <a:ext cx="1898088" cy="2247900"/>
          </a:xfrm>
          <a:custGeom>
            <a:avLst/>
            <a:gdLst/>
            <a:ahLst/>
            <a:cxnLst/>
            <a:rect l="l" t="t" r="r" b="b"/>
            <a:pathLst>
              <a:path w="2583888" h="3665090">
                <a:moveTo>
                  <a:pt x="0" y="0"/>
                </a:moveTo>
                <a:lnTo>
                  <a:pt x="2583888" y="0"/>
                </a:lnTo>
                <a:lnTo>
                  <a:pt x="2583888" y="3665090"/>
                </a:lnTo>
                <a:lnTo>
                  <a:pt x="0" y="3665090"/>
                </a:lnTo>
                <a:lnTo>
                  <a:pt x="0" y="0"/>
                </a:lnTo>
                <a:close/>
              </a:path>
            </a:pathLst>
          </a:custGeom>
          <a:blipFill>
            <a:blip r:embed="rId3"/>
            <a:stretch>
              <a:fillRect/>
            </a:stretch>
          </a:blipFill>
        </p:spPr>
        <p:txBody>
          <a:bodyPr/>
          <a:lstStyle/>
          <a:p>
            <a:pPr algn="just"/>
            <a:endParaRPr lang="en-US"/>
          </a:p>
        </p:txBody>
      </p:sp>
      <p:sp>
        <p:nvSpPr>
          <p:cNvPr id="6" name="Rectangle: Rounded Corners 5">
            <a:extLst>
              <a:ext uri="{FF2B5EF4-FFF2-40B4-BE49-F238E27FC236}">
                <a16:creationId xmlns:a16="http://schemas.microsoft.com/office/drawing/2014/main" id="{0D851157-0619-D2A9-C1D8-03CFD24FAFD9}"/>
              </a:ext>
            </a:extLst>
          </p:cNvPr>
          <p:cNvSpPr/>
          <p:nvPr/>
        </p:nvSpPr>
        <p:spPr>
          <a:xfrm>
            <a:off x="2362200" y="800100"/>
            <a:ext cx="15392400" cy="1295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b="1" dirty="0">
                <a:latin typeface="Cambria" panose="02040503050406030204" pitchFamily="18" charset="0"/>
                <a:ea typeface="Cambria" panose="02040503050406030204" pitchFamily="18" charset="0"/>
              </a:rPr>
              <a:t> </a:t>
            </a:r>
            <a:r>
              <a:rPr lang="en-US" sz="4400" b="1" dirty="0">
                <a:latin typeface="Cambria" panose="02040503050406030204" pitchFamily="18" charset="0"/>
                <a:ea typeface="Cambria" panose="02040503050406030204" pitchFamily="18" charset="0"/>
              </a:rPr>
              <a:t>1. </a:t>
            </a:r>
            <a:r>
              <a:rPr lang="vi-VN" sz="4400" b="1" dirty="0">
                <a:latin typeface="Cambria" panose="02040503050406030204" pitchFamily="18" charset="0"/>
                <a:ea typeface="Cambria" panose="02040503050406030204" pitchFamily="18" charset="0"/>
              </a:rPr>
              <a:t>Vì sao đèn sáng ở mạch điện hình 3a, đèn không sáng ở mạch điện hình 3b? Làm thế nào để đèn sáng?</a:t>
            </a:r>
            <a:endParaRPr lang="vi-VN" sz="4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DD0FFB48-E970-FB2B-0D06-4D54BE726F34}"/>
              </a:ext>
            </a:extLst>
          </p:cNvPr>
          <p:cNvPicPr>
            <a:picLocks noChangeAspect="1"/>
          </p:cNvPicPr>
          <p:nvPr/>
        </p:nvPicPr>
        <p:blipFill>
          <a:blip r:embed="rId4"/>
          <a:stretch>
            <a:fillRect/>
          </a:stretch>
        </p:blipFill>
        <p:spPr>
          <a:xfrm>
            <a:off x="3962400" y="2705100"/>
            <a:ext cx="9448800" cy="48000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a">
            <a:extLst>
              <a:ext uri="{FF2B5EF4-FFF2-40B4-BE49-F238E27FC236}">
                <a16:creationId xmlns:a16="http://schemas.microsoft.com/office/drawing/2014/main" id="{C221B6EE-9473-EF25-8B10-48E9062BA71C}"/>
              </a:ext>
            </a:extLst>
          </p:cNvPr>
          <p:cNvSpPr/>
          <p:nvPr/>
        </p:nvSpPr>
        <p:spPr>
          <a:xfrm>
            <a:off x="1524000" y="7658100"/>
            <a:ext cx="15087600" cy="2438400"/>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400" b="1" dirty="0">
                <a:solidFill>
                  <a:srgbClr val="FF0000"/>
                </a:solidFill>
              </a:rPr>
              <a:t>   Khi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đóng</a:t>
            </a:r>
            <a:r>
              <a:rPr lang="en-US" sz="4400" b="1" dirty="0">
                <a:solidFill>
                  <a:srgbClr val="FF0000"/>
                </a:solidFill>
              </a:rPr>
              <a:t>, </a:t>
            </a:r>
            <a:r>
              <a:rPr lang="en-US" sz="4400" b="1" dirty="0" err="1">
                <a:solidFill>
                  <a:srgbClr val="FF0000"/>
                </a:solidFill>
              </a:rPr>
              <a:t>bóng</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phát</a:t>
            </a:r>
            <a:r>
              <a:rPr lang="en-US" sz="4400" b="1" dirty="0">
                <a:solidFill>
                  <a:srgbClr val="FF0000"/>
                </a:solidFill>
              </a:rPr>
              <a:t> </a:t>
            </a:r>
            <a:r>
              <a:rPr lang="en-US" sz="4400" b="1" dirty="0" err="1">
                <a:solidFill>
                  <a:srgbClr val="FF0000"/>
                </a:solidFill>
              </a:rPr>
              <a:t>sáng</a:t>
            </a:r>
            <a:r>
              <a:rPr lang="en-US" sz="4400" b="1" dirty="0">
                <a:solidFill>
                  <a:srgbClr val="FF0000"/>
                </a:solidFill>
              </a:rPr>
              <a:t> </a:t>
            </a:r>
            <a:r>
              <a:rPr lang="en-US" sz="4400" b="1" dirty="0" err="1">
                <a:solidFill>
                  <a:srgbClr val="FF0000"/>
                </a:solidFill>
              </a:rPr>
              <a:t>vì</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kín</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khoá</a:t>
            </a:r>
            <a:r>
              <a:rPr lang="en-US" sz="4400" b="1" dirty="0">
                <a:solidFill>
                  <a:srgbClr val="FF0000"/>
                </a:solidFill>
              </a:rPr>
              <a:t> K </a:t>
            </a:r>
            <a:r>
              <a:rPr lang="en-US" sz="4400" b="1" dirty="0" err="1">
                <a:solidFill>
                  <a:srgbClr val="FF0000"/>
                </a:solidFill>
              </a:rPr>
              <a:t>mở</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một</a:t>
            </a:r>
            <a:r>
              <a:rPr lang="en-US" sz="4400" b="1" dirty="0">
                <a:solidFill>
                  <a:srgbClr val="FF0000"/>
                </a:solidFill>
              </a:rPr>
              <a:t> </a:t>
            </a:r>
            <a:r>
              <a:rPr lang="en-US" sz="4400" b="1" dirty="0" err="1">
                <a:solidFill>
                  <a:srgbClr val="FF0000"/>
                </a:solidFill>
              </a:rPr>
              <a:t>khoảng</a:t>
            </a:r>
            <a:r>
              <a:rPr lang="en-US" sz="4400" b="1" dirty="0">
                <a:solidFill>
                  <a:srgbClr val="FF0000"/>
                </a:solidFill>
              </a:rPr>
              <a:t> </a:t>
            </a:r>
            <a:r>
              <a:rPr lang="en-US" sz="4400" b="1" dirty="0" err="1">
                <a:solidFill>
                  <a:srgbClr val="FF0000"/>
                </a:solidFill>
              </a:rPr>
              <a:t>trống</a:t>
            </a:r>
            <a:r>
              <a:rPr lang="en-US" sz="4400" b="1" dirty="0">
                <a:solidFill>
                  <a:srgbClr val="FF0000"/>
                </a:solidFill>
              </a:rPr>
              <a:t> </a:t>
            </a:r>
            <a:r>
              <a:rPr lang="en-US" sz="4400" b="1" dirty="0" err="1">
                <a:solidFill>
                  <a:srgbClr val="FF0000"/>
                </a:solidFill>
              </a:rPr>
              <a:t>là</a:t>
            </a:r>
            <a:r>
              <a:rPr lang="en-US" sz="4400" b="1" dirty="0">
                <a:solidFill>
                  <a:srgbClr val="FF0000"/>
                </a:solidFill>
              </a:rPr>
              <a:t> </a:t>
            </a:r>
            <a:r>
              <a:rPr lang="en-US" sz="4400" b="1" dirty="0" err="1">
                <a:solidFill>
                  <a:srgbClr val="FF0000"/>
                </a:solidFill>
              </a:rPr>
              <a:t>mạch</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hở</a:t>
            </a:r>
            <a:r>
              <a:rPr lang="en-US" sz="4400" b="1" dirty="0">
                <a:solidFill>
                  <a:srgbClr val="FF0000"/>
                </a:solidFill>
              </a:rPr>
              <a:t>, </a:t>
            </a:r>
            <a:r>
              <a:rPr lang="en-US" sz="4400" b="1" dirty="0" err="1">
                <a:solidFill>
                  <a:srgbClr val="FF0000"/>
                </a:solidFill>
              </a:rPr>
              <a:t>dòng</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chạy</a:t>
            </a:r>
            <a:r>
              <a:rPr lang="en-US" sz="4400" b="1" dirty="0">
                <a:solidFill>
                  <a:srgbClr val="FF0000"/>
                </a:solidFill>
              </a:rPr>
              <a:t> qua </a:t>
            </a:r>
            <a:r>
              <a:rPr lang="en-US" sz="4400" b="1" dirty="0" err="1">
                <a:solidFill>
                  <a:srgbClr val="FF0000"/>
                </a:solidFill>
              </a:rPr>
              <a:t>nên</a:t>
            </a:r>
            <a:r>
              <a:rPr lang="en-US" sz="4400" b="1" dirty="0">
                <a:solidFill>
                  <a:srgbClr val="FF0000"/>
                </a:solidFill>
              </a:rPr>
              <a:t> </a:t>
            </a:r>
            <a:r>
              <a:rPr lang="en-US" sz="4400" b="1" dirty="0" err="1">
                <a:solidFill>
                  <a:srgbClr val="FF0000"/>
                </a:solidFill>
              </a:rPr>
              <a:t>đèn</a:t>
            </a:r>
            <a:r>
              <a:rPr lang="en-US" sz="4400" b="1" dirty="0">
                <a:solidFill>
                  <a:srgbClr val="FF0000"/>
                </a:solidFill>
              </a:rPr>
              <a:t> </a:t>
            </a:r>
            <a:r>
              <a:rPr lang="en-US" sz="4400" b="1" dirty="0" err="1">
                <a:solidFill>
                  <a:srgbClr val="FF0000"/>
                </a:solidFill>
              </a:rPr>
              <a:t>không</a:t>
            </a:r>
            <a:r>
              <a:rPr lang="en-US" sz="4400" b="1" dirty="0">
                <a:solidFill>
                  <a:srgbClr val="FF0000"/>
                </a:solidFill>
              </a:rPr>
              <a:t> </a:t>
            </a:r>
            <a:r>
              <a:rPr lang="en-US" sz="4400" b="1" dirty="0" err="1">
                <a:solidFill>
                  <a:srgbClr val="FF0000"/>
                </a:solidFill>
              </a:rPr>
              <a:t>sáng</a:t>
            </a:r>
            <a:r>
              <a:rPr lang="en-US" sz="4400" b="1" dirty="0">
                <a:solidFill>
                  <a:srgbClr val="FF0000"/>
                </a:solidFill>
              </a:rPr>
              <a:t>.</a:t>
            </a:r>
          </a:p>
        </p:txBody>
      </p:sp>
    </p:spTree>
    <p:extLst>
      <p:ext uri="{BB962C8B-B14F-4D97-AF65-F5344CB8AC3E}">
        <p14:creationId xmlns:p14="http://schemas.microsoft.com/office/powerpoint/2010/main" val="18754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13305184" y="404477"/>
            <a:ext cx="4370600" cy="3371087"/>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6188" y="717698"/>
            <a:ext cx="7422726" cy="2139530"/>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38201" y="3682361"/>
            <a:ext cx="12033510" cy="528088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công</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tắc</a:t>
            </a:r>
            <a:r>
              <a:rPr lang="en-US" sz="5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phận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mạch</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ngắt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dòng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Khi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đóng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mở</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ta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thực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thao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tác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Khoá</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K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bật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thiết</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5400" dirty="0" err="1">
                <a:solidFill>
                  <a:srgbClr val="002060"/>
                </a:solidFill>
                <a:latin typeface="Cambria" panose="02040503050406030204" pitchFamily="18" charset="0"/>
                <a:ea typeface="Cambria" panose="02040503050406030204" pitchFamily="18" charset="0"/>
                <a:cs typeface="Calibri" panose="020F0502020204030204" pitchFamily="34" charset="0"/>
              </a:rPr>
              <a:t>bị</a:t>
            </a:r>
            <a:r>
              <a:rPr lang="en-US" sz="54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2050" name="Picture 2" descr="Khóa K ngắt mạch, chuyển mạch điện, khóa chuyển hai mạch VIETVALUE">
            <a:extLst>
              <a:ext uri="{FF2B5EF4-FFF2-40B4-BE49-F238E27FC236}">
                <a16:creationId xmlns:a16="http://schemas.microsoft.com/office/drawing/2014/main" id="{79026D3E-7776-9B4F-7E6D-445802A48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52900"/>
            <a:ext cx="5410200"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óa K đóng ngắt mạch, khóa đơn ngắt mạch VIETVALUE">
            <a:extLst>
              <a:ext uri="{FF2B5EF4-FFF2-40B4-BE49-F238E27FC236}">
                <a16:creationId xmlns:a16="http://schemas.microsoft.com/office/drawing/2014/main" id="{3EDF5082-03EA-C5EB-7BFA-80DAE966B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42291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562</Words>
  <Application>Microsoft Office PowerPoint</Application>
  <PresentationFormat>Custom</PresentationFormat>
  <Paragraphs>25</Paragraphs>
  <Slides>10</Slides>
  <Notes>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vt:i4>
      </vt:variant>
    </vt:vector>
  </HeadingPairs>
  <TitlesOfParts>
    <vt:vector size="15" baseType="lpstr">
      <vt:lpstr>Arial</vt:lpstr>
      <vt:lpstr>Calibri</vt:lpstr>
      <vt:lpstr>Cambria</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Trang Trần</cp:lastModifiedBy>
  <cp:revision>30</cp:revision>
  <dcterms:created xsi:type="dcterms:W3CDTF">2006-08-16T00:00:00Z</dcterms:created>
  <dcterms:modified xsi:type="dcterms:W3CDTF">2025-12-15T15:14:44Z</dcterms:modified>
  <dc:identifier>DAGGBMTwqNQ</dc:identifier>
</cp:coreProperties>
</file>