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346" r:id="rId3"/>
    <p:sldId id="345" r:id="rId4"/>
    <p:sldId id="370" r:id="rId5"/>
    <p:sldId id="371" r:id="rId6"/>
    <p:sldId id="257" r:id="rId7"/>
    <p:sldId id="347" r:id="rId8"/>
    <p:sldId id="349" r:id="rId9"/>
    <p:sldId id="367" r:id="rId10"/>
    <p:sldId id="372" r:id="rId11"/>
    <p:sldId id="3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5486-E0B9-4782-8505-7D2AF791BB8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7D5E-4646-48E8-B32E-69DD8B7B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12190f87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12190f87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7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8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" name="Google Shape;24;p2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48;p2"/>
          <p:cNvGrpSpPr/>
          <p:nvPr/>
        </p:nvGrpSpPr>
        <p:grpSpPr>
          <a:xfrm>
            <a:off x="1706600" y="1519013"/>
            <a:ext cx="8778800" cy="4651339"/>
            <a:chOff x="1279950" y="824632"/>
            <a:chExt cx="6584100" cy="3648300"/>
          </a:xfrm>
        </p:grpSpPr>
        <p:sp>
          <p:nvSpPr>
            <p:cNvPr id="49" name="Google Shape;49;p2"/>
            <p:cNvSpPr/>
            <p:nvPr/>
          </p:nvSpPr>
          <p:spPr>
            <a:xfrm>
              <a:off x="1279950" y="824632"/>
              <a:ext cx="6584100" cy="3648300"/>
            </a:xfrm>
            <a:prstGeom prst="rect">
              <a:avLst/>
            </a:prstGeom>
            <a:solidFill>
              <a:srgbClr val="19F5C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52200" y="1157094"/>
              <a:ext cx="6039600" cy="24975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237000" y="2371980"/>
            <a:ext cx="7718000" cy="2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237000" y="5343480"/>
            <a:ext cx="77180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2"/>
          </p:nvPr>
        </p:nvSpPr>
        <p:spPr>
          <a:xfrm>
            <a:off x="7995000" y="554749"/>
            <a:ext cx="2490400" cy="679200"/>
          </a:xfrm>
          <a:prstGeom prst="rect">
            <a:avLst/>
          </a:prstGeom>
          <a:solidFill>
            <a:srgbClr val="19F5C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i="1">
                <a:solidFill>
                  <a:schemeClr val="accen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95633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029517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6019800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6019800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029517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2000275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50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8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8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91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52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3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82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18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4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76;p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3"/>
          <p:cNvGrpSpPr/>
          <p:nvPr/>
        </p:nvGrpSpPr>
        <p:grpSpPr>
          <a:xfrm>
            <a:off x="1706600" y="1405667"/>
            <a:ext cx="8778800" cy="4336176"/>
            <a:chOff x="1279950" y="1071860"/>
            <a:chExt cx="6584100" cy="3401100"/>
          </a:xfrm>
        </p:grpSpPr>
        <p:sp>
          <p:nvSpPr>
            <p:cNvPr id="101" name="Google Shape;101;p3"/>
            <p:cNvSpPr/>
            <p:nvPr/>
          </p:nvSpPr>
          <p:spPr>
            <a:xfrm>
              <a:off x="1279950" y="1071860"/>
              <a:ext cx="6584100" cy="34011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2200" y="1310539"/>
              <a:ext cx="6039600" cy="23439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415306" y="2410335"/>
            <a:ext cx="1570059" cy="1570059"/>
            <a:chOff x="1915400" y="1893675"/>
            <a:chExt cx="1288200" cy="1288200"/>
          </a:xfrm>
        </p:grpSpPr>
        <p:sp>
          <p:nvSpPr>
            <p:cNvPr id="104" name="Google Shape;104;p3"/>
            <p:cNvSpPr/>
            <p:nvPr/>
          </p:nvSpPr>
          <p:spPr>
            <a:xfrm>
              <a:off x="1915400" y="1893675"/>
              <a:ext cx="1288200" cy="1288200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921" y="1894487"/>
              <a:ext cx="222300" cy="222300"/>
            </a:xfrm>
            <a:prstGeom prst="rtTriangle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209600" y="2352851"/>
            <a:ext cx="602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316167" y="2473183"/>
            <a:ext cx="17176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4318300" y="3296467"/>
            <a:ext cx="5340000" cy="7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6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3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93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9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33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9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264" name="Google Shape;1264;p29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265" name="Google Shape;1265;p29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8" name="Google Shape;1278;p29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9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9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590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0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304" name="Google Shape;1304;p30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305" name="Google Shape;1305;p30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30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30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30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30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30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30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30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30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30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30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30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30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18" name="Google Shape;1318;p30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30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30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30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0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30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0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30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2" name="Google Shape;1342;p30"/>
          <p:cNvSpPr/>
          <p:nvPr/>
        </p:nvSpPr>
        <p:spPr>
          <a:xfrm>
            <a:off x="960000" y="908000"/>
            <a:ext cx="10272000" cy="5042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66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96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152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78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252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037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1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5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85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7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37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8" r:id="rId26"/>
    <p:sldLayoutId id="2147483689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FD93B3-B9E2-9277-B628-F50B7757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11" y="1628643"/>
            <a:ext cx="4956478" cy="304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390650" y="55859"/>
            <a:ext cx="9753600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Trò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chơi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thang –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trượt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ADFEE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1298D-7EC1-8832-C0DA-DED71BF8BDB9}"/>
              </a:ext>
            </a:extLst>
          </p:cNvPr>
          <p:cNvSpPr txBox="1"/>
          <p:nvPr/>
        </p:nvSpPr>
        <p:spPr>
          <a:xfrm>
            <a:off x="685800" y="1400175"/>
            <a:ext cx="4857750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1" i="0" u="none" strike="noStrike" dirty="0">
                <a:solidFill>
                  <a:srgbClr val="313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chơi:</a:t>
            </a:r>
            <a:endParaRPr lang="vi-VN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Chơi theo nhóm.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Người chơi bắt đầu từ ô xuất phát. Khi đến lượt, người chơi gieo xúc xắc rồi di chuyển số ô bằng số chấm nhận được. Đọc số lớn hơn trong ô đó. Nếu đọc sai thì phải quay về ô xuất phát trước đó. Khi đến chân cầu thang, em được leo lên. Khi đến đỉnh cầu trượt, em bị trượt xuống, gặp bông hoa thì tự vượt qua.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Trò chơi kết thúc khi có người về đích.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8D0B2-90E6-8AA2-4604-41177586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71426"/>
            <a:ext cx="5657850" cy="42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A929992-3CE6-1BBD-AB35-712FEF38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36" y="1761993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9BAF5-A753-2E7B-77CB-3BC7BC964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820" y="206205"/>
            <a:ext cx="10642381" cy="5661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5BCC6-D1D9-FBE9-12A7-3DC6B7581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137" y="5322351"/>
            <a:ext cx="3324640" cy="894157"/>
          </a:xfrm>
          <a:prstGeom prst="rect">
            <a:avLst/>
          </a:prstGeom>
        </p:spPr>
      </p:pic>
      <p:sp>
        <p:nvSpPr>
          <p:cNvPr id="6" name="Google Shape;4250;p44">
            <a:extLst>
              <a:ext uri="{FF2B5EF4-FFF2-40B4-BE49-F238E27FC236}">
                <a16:creationId xmlns:a16="http://schemas.microsoft.com/office/drawing/2014/main" id="{1118A9E0-6401-6BB5-CDB0-B6F2F4EB0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0650" y="2253151"/>
            <a:ext cx="7828225" cy="306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i="0" dirty="0">
                <a:latin typeface="Cambria" panose="02040503050406030204" pitchFamily="18" charset="0"/>
                <a:ea typeface="Cambria" panose="02040503050406030204" pitchFamily="18" charset="0"/>
              </a:rPr>
              <a:t>CÁC </a:t>
            </a:r>
            <a:r>
              <a:rPr lang="en" b="1" i="0" dirty="0" smtClean="0">
                <a:latin typeface="Cambria" panose="02040503050406030204" pitchFamily="18" charset="0"/>
                <a:ea typeface="Cambria" panose="02040503050406030204" pitchFamily="18" charset="0"/>
              </a:rPr>
              <a:t>BẠN </a:t>
            </a:r>
            <a:r>
              <a:rPr lang="en" b="1" i="0" dirty="0">
                <a:latin typeface="Cambria" panose="02040503050406030204" pitchFamily="18" charset="0"/>
                <a:ea typeface="Cambria" panose="02040503050406030204" pitchFamily="18" charset="0"/>
              </a:rPr>
              <a:t>HÃY DÙNG BẢNG CON ĐẶT TÍNH VÀ TÍNH CÁC PHÉP TÍNH SAU NHÉ !</a:t>
            </a:r>
            <a:endParaRPr b="1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RÔ BỐT NÓ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4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559" y="413867"/>
            <a:ext cx="2310353" cy="23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17,8 + 8,6 </a:t>
            </a:r>
            <a:endParaRPr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17,8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5867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+</a:t>
            </a:r>
            <a:endParaRPr lang="en-US" sz="5867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42463" y="2442371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8,6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26,4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pic>
        <p:nvPicPr>
          <p:cNvPr id="2" name="1760582092520831935-3237039439628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15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15,9 + 8,75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15,9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8,75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24,65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1760582149982199180-3237042157446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15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32,6 + 4,8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32,6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4,8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37,4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1760582189907879389-3237043713598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4371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4"/>
          <p:cNvGrpSpPr/>
          <p:nvPr/>
        </p:nvGrpSpPr>
        <p:grpSpPr>
          <a:xfrm>
            <a:off x="10333167" y="5383684"/>
            <a:ext cx="616584" cy="679219"/>
            <a:chOff x="7979400" y="3952400"/>
            <a:chExt cx="462438" cy="509414"/>
          </a:xfrm>
        </p:grpSpPr>
        <p:sp>
          <p:nvSpPr>
            <p:cNvPr id="1357" name="Google Shape;1357;p34"/>
            <p:cNvSpPr/>
            <p:nvPr/>
          </p:nvSpPr>
          <p:spPr>
            <a:xfrm>
              <a:off x="7994646" y="3965946"/>
              <a:ext cx="432776" cy="482065"/>
            </a:xfrm>
            <a:custGeom>
              <a:avLst/>
              <a:gdLst/>
              <a:ahLst/>
              <a:cxnLst/>
              <a:rect l="l" t="t" r="r" b="b"/>
              <a:pathLst>
                <a:path w="43770" h="48755" extrusionOk="0">
                  <a:moveTo>
                    <a:pt x="1" y="0"/>
                  </a:moveTo>
                  <a:lnTo>
                    <a:pt x="11577" y="41551"/>
                  </a:lnTo>
                  <a:lnTo>
                    <a:pt x="17238" y="28180"/>
                  </a:lnTo>
                  <a:lnTo>
                    <a:pt x="36503" y="48754"/>
                  </a:lnTo>
                  <a:lnTo>
                    <a:pt x="43769" y="41931"/>
                  </a:lnTo>
                  <a:lnTo>
                    <a:pt x="24504" y="21378"/>
                  </a:lnTo>
                  <a:lnTo>
                    <a:pt x="37749" y="170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16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979400" y="3952400"/>
              <a:ext cx="462438" cy="509414"/>
            </a:xfrm>
            <a:custGeom>
              <a:avLst/>
              <a:gdLst/>
              <a:ahLst/>
              <a:cxnLst/>
              <a:rect l="l" t="t" r="r" b="b"/>
              <a:pathLst>
                <a:path w="46770" h="51521" extrusionOk="0">
                  <a:moveTo>
                    <a:pt x="3676" y="3884"/>
                  </a:moveTo>
                  <a:lnTo>
                    <a:pt x="35468" y="18206"/>
                  </a:lnTo>
                  <a:lnTo>
                    <a:pt x="25603" y="21417"/>
                  </a:lnTo>
                  <a:cubicBezTo>
                    <a:pt x="25159" y="21586"/>
                    <a:pt x="24800" y="21945"/>
                    <a:pt x="24694" y="22388"/>
                  </a:cubicBezTo>
                  <a:cubicBezTo>
                    <a:pt x="24589" y="22853"/>
                    <a:pt x="24716" y="23339"/>
                    <a:pt x="25032" y="23698"/>
                  </a:cubicBezTo>
                  <a:lnTo>
                    <a:pt x="43368" y="43259"/>
                  </a:lnTo>
                  <a:lnTo>
                    <a:pt x="38129" y="48160"/>
                  </a:lnTo>
                  <a:lnTo>
                    <a:pt x="19794" y="28599"/>
                  </a:lnTo>
                  <a:cubicBezTo>
                    <a:pt x="19531" y="28319"/>
                    <a:pt x="19167" y="28155"/>
                    <a:pt x="18774" y="28155"/>
                  </a:cubicBezTo>
                  <a:cubicBezTo>
                    <a:pt x="18692" y="28155"/>
                    <a:pt x="18610" y="28162"/>
                    <a:pt x="18526" y="28176"/>
                  </a:cubicBezTo>
                  <a:cubicBezTo>
                    <a:pt x="18083" y="28261"/>
                    <a:pt x="17681" y="28578"/>
                    <a:pt x="17512" y="29000"/>
                  </a:cubicBezTo>
                  <a:lnTo>
                    <a:pt x="13414" y="38696"/>
                  </a:lnTo>
                  <a:lnTo>
                    <a:pt x="3676" y="3884"/>
                  </a:lnTo>
                  <a:close/>
                  <a:moveTo>
                    <a:pt x="1515" y="0"/>
                  </a:moveTo>
                  <a:cubicBezTo>
                    <a:pt x="1185" y="0"/>
                    <a:pt x="862" y="126"/>
                    <a:pt x="592" y="356"/>
                  </a:cubicBezTo>
                  <a:cubicBezTo>
                    <a:pt x="191" y="694"/>
                    <a:pt x="1" y="1243"/>
                    <a:pt x="170" y="1771"/>
                  </a:cubicBezTo>
                  <a:lnTo>
                    <a:pt x="11788" y="43280"/>
                  </a:lnTo>
                  <a:cubicBezTo>
                    <a:pt x="11936" y="43829"/>
                    <a:pt x="12443" y="44252"/>
                    <a:pt x="13013" y="44294"/>
                  </a:cubicBezTo>
                  <a:cubicBezTo>
                    <a:pt x="13046" y="44296"/>
                    <a:pt x="13079" y="44298"/>
                    <a:pt x="13112" y="44298"/>
                  </a:cubicBezTo>
                  <a:cubicBezTo>
                    <a:pt x="13665" y="44298"/>
                    <a:pt x="14167" y="43967"/>
                    <a:pt x="14386" y="43449"/>
                  </a:cubicBezTo>
                  <a:lnTo>
                    <a:pt x="19202" y="32063"/>
                  </a:lnTo>
                  <a:lnTo>
                    <a:pt x="37031" y="51075"/>
                  </a:lnTo>
                  <a:cubicBezTo>
                    <a:pt x="37284" y="51349"/>
                    <a:pt x="37622" y="51518"/>
                    <a:pt x="38003" y="51518"/>
                  </a:cubicBezTo>
                  <a:cubicBezTo>
                    <a:pt x="38028" y="51520"/>
                    <a:pt x="38054" y="51521"/>
                    <a:pt x="38080" y="51521"/>
                  </a:cubicBezTo>
                  <a:cubicBezTo>
                    <a:pt x="38416" y="51521"/>
                    <a:pt x="38760" y="51395"/>
                    <a:pt x="38995" y="51159"/>
                  </a:cubicBezTo>
                  <a:lnTo>
                    <a:pt x="46262" y="44336"/>
                  </a:lnTo>
                  <a:cubicBezTo>
                    <a:pt x="46473" y="44125"/>
                    <a:pt x="46642" y="43872"/>
                    <a:pt x="46685" y="43576"/>
                  </a:cubicBezTo>
                  <a:cubicBezTo>
                    <a:pt x="46706" y="43491"/>
                    <a:pt x="46706" y="43449"/>
                    <a:pt x="46748" y="43365"/>
                  </a:cubicBezTo>
                  <a:cubicBezTo>
                    <a:pt x="46769" y="42984"/>
                    <a:pt x="46642" y="42625"/>
                    <a:pt x="46368" y="42351"/>
                  </a:cubicBezTo>
                  <a:lnTo>
                    <a:pt x="28581" y="23381"/>
                  </a:lnTo>
                  <a:lnTo>
                    <a:pt x="39735" y="19706"/>
                  </a:lnTo>
                  <a:cubicBezTo>
                    <a:pt x="40263" y="19537"/>
                    <a:pt x="40664" y="19051"/>
                    <a:pt x="40685" y="18459"/>
                  </a:cubicBezTo>
                  <a:cubicBezTo>
                    <a:pt x="40728" y="17889"/>
                    <a:pt x="40411" y="17361"/>
                    <a:pt x="39883" y="17107"/>
                  </a:cubicBezTo>
                  <a:lnTo>
                    <a:pt x="2071" y="124"/>
                  </a:lnTo>
                  <a:cubicBezTo>
                    <a:pt x="1888" y="40"/>
                    <a:pt x="1700" y="0"/>
                    <a:pt x="1515" y="0"/>
                  </a:cubicBezTo>
                  <a:close/>
                </a:path>
              </a:pathLst>
            </a:custGeom>
            <a:solidFill>
              <a:srgbClr val="0F0C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p34"/>
          <p:cNvSpPr/>
          <p:nvPr/>
        </p:nvSpPr>
        <p:spPr>
          <a:xfrm>
            <a:off x="7929548" y="498444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79644" y="1161172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334F5-A901-76F5-709D-82F60FB3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7441" y="655433"/>
            <a:ext cx="3959424" cy="3710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3A49D-AE23-B510-0114-C72619A3A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3" y="4444798"/>
            <a:ext cx="2341893" cy="2341893"/>
          </a:xfrm>
          <a:prstGeom prst="rect">
            <a:avLst/>
          </a:prstGeom>
        </p:spPr>
      </p:pic>
      <p:grpSp>
        <p:nvGrpSpPr>
          <p:cNvPr id="1361" name="Google Shape;1361;p34"/>
          <p:cNvGrpSpPr/>
          <p:nvPr/>
        </p:nvGrpSpPr>
        <p:grpSpPr>
          <a:xfrm>
            <a:off x="1050793" y="407153"/>
            <a:ext cx="832152" cy="830019"/>
            <a:chOff x="300826" y="234887"/>
            <a:chExt cx="1323397" cy="1320003"/>
          </a:xfrm>
        </p:grpSpPr>
        <p:sp>
          <p:nvSpPr>
            <p:cNvPr id="1362" name="Google Shape;1362;p34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34"/>
          <p:cNvGrpSpPr/>
          <p:nvPr/>
        </p:nvGrpSpPr>
        <p:grpSpPr>
          <a:xfrm>
            <a:off x="448967" y="4112135"/>
            <a:ext cx="849200" cy="980400"/>
            <a:chOff x="336725" y="3084101"/>
            <a:chExt cx="636900" cy="735300"/>
          </a:xfrm>
        </p:grpSpPr>
        <p:sp>
          <p:nvSpPr>
            <p:cNvPr id="1368" name="Google Shape;1368;p34"/>
            <p:cNvSpPr/>
            <p:nvPr/>
          </p:nvSpPr>
          <p:spPr>
            <a:xfrm>
              <a:off x="336725" y="3084101"/>
              <a:ext cx="636900" cy="735300"/>
            </a:xfrm>
            <a:prstGeom prst="star6">
              <a:avLst>
                <a:gd name="adj" fmla="val 19121"/>
                <a:gd name="h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2859" y="3206603"/>
              <a:ext cx="424800" cy="490200"/>
            </a:xfrm>
            <a:prstGeom prst="star6">
              <a:avLst>
                <a:gd name="adj" fmla="val 14545"/>
                <a:gd name="hf" fmla="val 115470"/>
              </a:avLst>
            </a:pr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361;p34">
            <a:extLst>
              <a:ext uri="{FF2B5EF4-FFF2-40B4-BE49-F238E27FC236}">
                <a16:creationId xmlns:a16="http://schemas.microsoft.com/office/drawing/2014/main" id="{14445656-0770-EF93-FCB2-BD911D94D3AA}"/>
              </a:ext>
            </a:extLst>
          </p:cNvPr>
          <p:cNvGrpSpPr/>
          <p:nvPr/>
        </p:nvGrpSpPr>
        <p:grpSpPr>
          <a:xfrm>
            <a:off x="3041123" y="4117917"/>
            <a:ext cx="832152" cy="830019"/>
            <a:chOff x="300826" y="234887"/>
            <a:chExt cx="1323397" cy="1320003"/>
          </a:xfrm>
        </p:grpSpPr>
        <p:sp>
          <p:nvSpPr>
            <p:cNvPr id="31" name="Google Shape;1362;p34">
              <a:extLst>
                <a:ext uri="{FF2B5EF4-FFF2-40B4-BE49-F238E27FC236}">
                  <a16:creationId xmlns:a16="http://schemas.microsoft.com/office/drawing/2014/main" id="{FFB85193-B246-8B15-72AF-457116405FA2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3;p34">
              <a:extLst>
                <a:ext uri="{FF2B5EF4-FFF2-40B4-BE49-F238E27FC236}">
                  <a16:creationId xmlns:a16="http://schemas.microsoft.com/office/drawing/2014/main" id="{66EB6E73-B135-3454-5C5A-401D824B055A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361;p34">
            <a:extLst>
              <a:ext uri="{FF2B5EF4-FFF2-40B4-BE49-F238E27FC236}">
                <a16:creationId xmlns:a16="http://schemas.microsoft.com/office/drawing/2014/main" id="{37B1855E-5D58-6041-3609-CD236B385957}"/>
              </a:ext>
            </a:extLst>
          </p:cNvPr>
          <p:cNvGrpSpPr/>
          <p:nvPr/>
        </p:nvGrpSpPr>
        <p:grpSpPr>
          <a:xfrm>
            <a:off x="5214441" y="4118809"/>
            <a:ext cx="832152" cy="830019"/>
            <a:chOff x="300826" y="234887"/>
            <a:chExt cx="1323397" cy="1320003"/>
          </a:xfrm>
        </p:grpSpPr>
        <p:sp>
          <p:nvSpPr>
            <p:cNvPr id="34" name="Google Shape;1362;p34">
              <a:extLst>
                <a:ext uri="{FF2B5EF4-FFF2-40B4-BE49-F238E27FC236}">
                  <a16:creationId xmlns:a16="http://schemas.microsoft.com/office/drawing/2014/main" id="{43DB6BD2-3247-B38F-1C23-964EDAD7EF15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3;p34">
              <a:extLst>
                <a:ext uri="{FF2B5EF4-FFF2-40B4-BE49-F238E27FC236}">
                  <a16:creationId xmlns:a16="http://schemas.microsoft.com/office/drawing/2014/main" id="{8184E085-F959-F0E7-9787-E6F9FE283DCB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C447BC-C241-9B23-F640-E541FC692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733" y="626752"/>
            <a:ext cx="2252457" cy="22301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48CE7-2908-ECF4-8896-F0B6D6A70D0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CEF07-1C70-0ABD-214D-6C9C57955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865" y="447242"/>
            <a:ext cx="2773920" cy="120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DC55A-699F-663D-0A73-CE72F71BC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732" y="1676314"/>
            <a:ext cx="3535986" cy="1981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185B5-B7AA-9961-86A1-0D6456F90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256" y="2573552"/>
            <a:ext cx="10382388" cy="2377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EDE53-1C28-1CE0-E329-6FE11755D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769" y="4160851"/>
            <a:ext cx="2877561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animBg="1"/>
      <p:bldP spid="1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52AE26-7CC2-262E-A6A9-E9E79AA5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86" y="1695318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40BE68-25C9-7194-FD8E-E9E112DAD095}"/>
              </a:ext>
            </a:extLst>
          </p:cNvPr>
          <p:cNvSpPr txBox="1"/>
          <p:nvPr/>
        </p:nvSpPr>
        <p:spPr>
          <a:xfrm>
            <a:off x="1609725" y="55859"/>
            <a:ext cx="10372725" cy="132802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Sắp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xếp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thập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3,527; 3,571; 2,752; 3,275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theo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tự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endParaRPr lang="en-US" sz="36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CF035-84F3-442D-D950-2D8E4562FCB0}"/>
              </a:ext>
            </a:extLst>
          </p:cNvPr>
          <p:cNvSpPr txBox="1"/>
          <p:nvPr/>
        </p:nvSpPr>
        <p:spPr>
          <a:xfrm>
            <a:off x="420661" y="119694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1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1D083F-1ED8-FA37-752D-EF57F61DE55E}"/>
              </a:ext>
            </a:extLst>
          </p:cNvPr>
          <p:cNvSpPr/>
          <p:nvPr/>
        </p:nvSpPr>
        <p:spPr>
          <a:xfrm>
            <a:off x="87086" y="1671324"/>
            <a:ext cx="11941629" cy="3879043"/>
          </a:xfrm>
          <a:prstGeom prst="roundRect">
            <a:avLst>
              <a:gd name="adj" fmla="val 71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1357B-F3C4-C5A0-41F3-8463FA56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0853" y="4070250"/>
            <a:ext cx="3544924" cy="3322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A4F66-744E-7408-DD46-CC506BDE8FF2}"/>
              </a:ext>
            </a:extLst>
          </p:cNvPr>
          <p:cNvSpPr txBox="1"/>
          <p:nvPr/>
        </p:nvSpPr>
        <p:spPr>
          <a:xfrm>
            <a:off x="876300" y="184785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6D9B8D-CF02-FAA8-3532-75EEB478114E}"/>
              </a:ext>
            </a:extLst>
          </p:cNvPr>
          <p:cNvSpPr/>
          <p:nvPr/>
        </p:nvSpPr>
        <p:spPr>
          <a:xfrm>
            <a:off x="715843" y="28842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628FA-0D69-99A2-40B5-BD74D782A4CB}"/>
              </a:ext>
            </a:extLst>
          </p:cNvPr>
          <p:cNvSpPr txBox="1"/>
          <p:nvPr/>
        </p:nvSpPr>
        <p:spPr>
          <a:xfrm>
            <a:off x="5991225" y="3048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2,752; 3,275; 3,527; 3,571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CF5564D-28C5-931E-7258-7BFC10081E58}"/>
              </a:ext>
            </a:extLst>
          </p:cNvPr>
          <p:cNvSpPr/>
          <p:nvPr/>
        </p:nvSpPr>
        <p:spPr>
          <a:xfrm>
            <a:off x="753943" y="40653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BBE70A-0C21-70FB-2B6A-FA5A5C875678}"/>
              </a:ext>
            </a:extLst>
          </p:cNvPr>
          <p:cNvSpPr txBox="1"/>
          <p:nvPr/>
        </p:nvSpPr>
        <p:spPr>
          <a:xfrm>
            <a:off x="6029325" y="42291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3,571; 3,527; 3,275; 2,752</a:t>
            </a:r>
          </a:p>
        </p:txBody>
      </p:sp>
    </p:spTree>
    <p:extLst>
      <p:ext uri="{BB962C8B-B14F-4D97-AF65-F5344CB8AC3E}">
        <p14:creationId xmlns:p14="http://schemas.microsoft.com/office/powerpoint/2010/main" val="30326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916048" y="55859"/>
            <a:ext cx="9228202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trả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lời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endParaRPr lang="en-US" sz="54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DF2B-3039-4168-EF13-A369E9D23EF7}"/>
              </a:ext>
            </a:extLst>
          </p:cNvPr>
          <p:cNvSpPr txBox="1"/>
          <p:nvPr/>
        </p:nvSpPr>
        <p:spPr>
          <a:xfrm>
            <a:off x="981306" y="29783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2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6D41B-174A-CCFE-AFC9-7950C312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06767" y="3842815"/>
            <a:ext cx="3776847" cy="3539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9C88A-CCA7-AED7-6F91-C3AEF5C30BE8}"/>
              </a:ext>
            </a:extLst>
          </p:cNvPr>
          <p:cNvSpPr txBox="1"/>
          <p:nvPr/>
        </p:nvSpPr>
        <p:spPr>
          <a:xfrm>
            <a:off x="914399" y="1495425"/>
            <a:ext cx="1065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ô tô chở lượng hàng hóa như hình vẽ. Hỏi ô tô nào chở nhẹ nhất?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5B1B14-1FA2-0B3B-464C-9ECF746A8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3000375"/>
            <a:ext cx="9596438" cy="12382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70FF753-6391-6183-F4B2-A93FC6D34F6D}"/>
              </a:ext>
            </a:extLst>
          </p:cNvPr>
          <p:cNvSpPr/>
          <p:nvPr/>
        </p:nvSpPr>
        <p:spPr>
          <a:xfrm>
            <a:off x="981075" y="3124200"/>
            <a:ext cx="6477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theme/theme1.xml><?xml version="1.0" encoding="utf-8"?>
<a:theme xmlns:a="http://schemas.openxmlformats.org/drawingml/2006/main" name="Math Subject for High School - 10th Grade: Circles by Slidesgo">
  <a:themeElements>
    <a:clrScheme name="Simple Light">
      <a:dk1>
        <a:srgbClr val="28E4B7"/>
      </a:dk1>
      <a:lt1>
        <a:srgbClr val="ADFEE7"/>
      </a:lt1>
      <a:dk2>
        <a:srgbClr val="9E5BEE"/>
      </a:dk2>
      <a:lt2>
        <a:srgbClr val="D1AAFD"/>
      </a:lt2>
      <a:accent1>
        <a:srgbClr val="2020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231</Words>
  <Application>Microsoft Office PowerPoint</Application>
  <PresentationFormat>Widescreen</PresentationFormat>
  <Paragraphs>34</Paragraphs>
  <Slides>11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Bevan</vt:lpstr>
      <vt:lpstr>Calibri</vt:lpstr>
      <vt:lpstr>Cambria</vt:lpstr>
      <vt:lpstr>Comfortaa Medium</vt:lpstr>
      <vt:lpstr>Rubik Black</vt:lpstr>
      <vt:lpstr>SVN-Gretoon</vt:lpstr>
      <vt:lpstr>Math Subject for High School - 10th Grade: Circles by Slidesgo</vt:lpstr>
      <vt:lpstr>01</vt:lpstr>
      <vt:lpstr>CÁC BẠN HÃY DÙNG BẢNG CON ĐẶT TÍNH VÀ TÍNH CÁC PHÉP TÍNH SAU NHÉ !</vt:lpstr>
      <vt:lpstr>17,8 + 8,6 </vt:lpstr>
      <vt:lpstr>15,9 + 8,75</vt:lpstr>
      <vt:lpstr>32,6 + 4,8 </vt:lpstr>
      <vt:lpstr>PowerPoint Presentation</vt:lpstr>
      <vt:lpstr>02</vt:lpstr>
      <vt:lpstr>PowerPoint Presentation</vt:lpstr>
      <vt:lpstr>PowerPoint Presentation</vt:lpstr>
      <vt:lpstr>PowerPoint Presentation</vt:lpstr>
      <vt:lpstr>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Admin</dc:creator>
  <cp:lastModifiedBy>Admin</cp:lastModifiedBy>
  <cp:revision>2</cp:revision>
  <dcterms:created xsi:type="dcterms:W3CDTF">2024-07-23T03:02:16Z</dcterms:created>
  <dcterms:modified xsi:type="dcterms:W3CDTF">2025-10-16T02:38:50Z</dcterms:modified>
</cp:coreProperties>
</file>