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6" r:id="rId2"/>
  </p:sldMasterIdLst>
  <p:notesMasterIdLst>
    <p:notesMasterId r:id="rId17"/>
  </p:notesMasterIdLst>
  <p:sldIdLst>
    <p:sldId id="257" r:id="rId3"/>
    <p:sldId id="380" r:id="rId4"/>
    <p:sldId id="356" r:id="rId5"/>
    <p:sldId id="377" r:id="rId6"/>
    <p:sldId id="382" r:id="rId7"/>
    <p:sldId id="376" r:id="rId8"/>
    <p:sldId id="357" r:id="rId9"/>
    <p:sldId id="387" r:id="rId10"/>
    <p:sldId id="385" r:id="rId11"/>
    <p:sldId id="386" r:id="rId12"/>
    <p:sldId id="388" r:id="rId13"/>
    <p:sldId id="389" r:id="rId14"/>
    <p:sldId id="390" r:id="rId15"/>
    <p:sldId id="354" r:id="rId16"/>
  </p:sldIdLst>
  <p:sldSz cx="12192000" cy="6858000"/>
  <p:notesSz cx="6858000" cy="9144000"/>
  <p:embeddedFontLst>
    <p:embeddedFont>
      <p:font typeface="字魂151号-联盟综艺体" panose="020B0604020202020204" charset="-122"/>
      <p:regular r:id="rId18"/>
    </p:embeddedFont>
    <p:embeddedFont>
      <p:font typeface="#9Slide05 SVNSnell Roundhand Sc" panose="020B0500000000000000" pitchFamily="34" charset="0"/>
      <p:regular r:id="rId19"/>
      <p:bold r:id="rId20"/>
    </p:embeddedFont>
    <p:embeddedFont>
      <p:font typeface="#9Slide07 SVNZiclets" panose="02000603000000000000" pitchFamily="2" charset="0"/>
      <p:regular r:id="rId21"/>
    </p:embeddedFont>
    <p:embeddedFont>
      <p:font typeface="Alef" panose="00000500000000000000" pitchFamily="2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osis" pitchFamily="2" charset="0"/>
      <p:regular r:id="rId28"/>
    </p:embeddedFont>
    <p:embeddedFont>
      <p:font typeface="Lora" pitchFamily="2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acifico" panose="020B0604020202020204" charset="0"/>
      <p:regular r:id="rId37"/>
    </p:embeddedFont>
    <p:embeddedFont>
      <p:font typeface="Patrick Hand" panose="020B0604020202020204" charset="0"/>
      <p:regular r:id="rId38"/>
    </p:embeddedFont>
    <p:embeddedFont>
      <p:font typeface="UTM Avo" panose="02040603050506020204" pitchFamily="18" charset="0"/>
      <p:regular r:id="rId39"/>
      <p:bold r:id="rId40"/>
      <p:italic r:id="rId41"/>
      <p:boldItalic r:id="rId42"/>
    </p:embeddedFont>
    <p:embeddedFont>
      <p:font typeface="UTM Guanine" panose="02040603050506020204" pitchFamily="18" charset="0"/>
      <p:regular r:id="rId43"/>
    </p:embeddedFont>
    <p:embeddedFont>
      <p:font typeface="UTM Magnesium" panose="02040603050506020204" pitchFamily="18" charset="0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5033" autoAdjust="0"/>
  </p:normalViewPr>
  <p:slideViewPr>
    <p:cSldViewPr snapToGrid="0">
      <p:cViewPr>
        <p:scale>
          <a:sx n="50" d="100"/>
          <a:sy n="50" d="100"/>
        </p:scale>
        <p:origin x="3156" y="1266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20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352871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8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1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370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7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676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659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336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85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729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290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88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75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69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6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92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72792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502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461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34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1680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451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486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037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47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284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986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80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0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013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21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520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56070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291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55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276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850" r:id="rId16"/>
    <p:sldLayoutId id="2147483722" r:id="rId17"/>
    <p:sldLayoutId id="2147483691" r:id="rId18"/>
    <p:sldLayoutId id="2147483846" r:id="rId19"/>
    <p:sldLayoutId id="2147483815" r:id="rId20"/>
    <p:sldLayoutId id="2147483784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58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1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audio" Target="../media/media3.mp3"/><Relationship Id="rId9" Type="http://schemas.openxmlformats.org/officeDocument/2006/relationships/image" Target="../media/image26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8.xml"/><Relationship Id="rId3" Type="http://schemas.microsoft.com/office/2007/relationships/media" Target="../media/media3.mp3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11" Type="http://schemas.openxmlformats.org/officeDocument/2006/relationships/slide" Target="slide10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4.wdp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image" Target="../media/image34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7.xml"/><Relationship Id="rId10" Type="http://schemas.openxmlformats.org/officeDocument/2006/relationships/slide" Target="slide10.xml"/><Relationship Id="rId4" Type="http://schemas.openxmlformats.org/officeDocument/2006/relationships/audio" Target="../media/media3.mp3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3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09" y="566110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10255" y="1921204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9632" y="2034352"/>
            <a:ext cx="9492295" cy="446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39" y="2770875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8619" y="4801486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4009" y="5214917"/>
            <a:ext cx="2489275" cy="1582816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5616" y="1410588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1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3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6</a:t>
              </a:r>
              <a:endParaRPr lang="en-US" sz="58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1789946" y="333020"/>
              <a:ext cx="388623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Có bao nhiêu chiếc bánh?</a:t>
              </a:r>
              <a:endParaRPr lang="en-US" sz="40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7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5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9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pic>
        <p:nvPicPr>
          <p:cNvPr id="36" name="Picture 35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9414" y="441896"/>
            <a:ext cx="1203088" cy="721853"/>
          </a:xfrm>
          <a:prstGeom prst="rect">
            <a:avLst/>
          </a:prstGeom>
        </p:spPr>
      </p:pic>
      <p:pic>
        <p:nvPicPr>
          <p:cNvPr id="37" name="Picture 36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20982" y="413832"/>
            <a:ext cx="1203088" cy="721853"/>
          </a:xfrm>
          <a:prstGeom prst="rect">
            <a:avLst/>
          </a:prstGeom>
        </p:spPr>
      </p:pic>
      <p:pic>
        <p:nvPicPr>
          <p:cNvPr id="38" name="Picture 37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7996" y="1163419"/>
            <a:ext cx="1203088" cy="721853"/>
          </a:xfrm>
          <a:prstGeom prst="rect">
            <a:avLst/>
          </a:prstGeom>
        </p:spPr>
      </p:pic>
      <p:pic>
        <p:nvPicPr>
          <p:cNvPr id="39" name="Picture 38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5273" y="1141842"/>
            <a:ext cx="1203088" cy="721853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36998" y="373957"/>
            <a:ext cx="1203088" cy="721853"/>
          </a:xfrm>
          <a:prstGeom prst="rect">
            <a:avLst/>
          </a:prstGeom>
        </p:spPr>
      </p:pic>
      <p:pic>
        <p:nvPicPr>
          <p:cNvPr id="41" name="Picture 40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8954" y="1131018"/>
            <a:ext cx="1203088" cy="7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3</a:t>
              </a:r>
              <a:endParaRPr lang="en-US" sz="58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5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2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085563" y="4374170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7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80008" y="338080"/>
                <a:ext cx="434394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Có bao nhiêu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con hạc màu đỏ?</a:t>
                </a:r>
                <a:endParaRPr lang="en-US" sz="4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3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6" t="6348" b="20102"/>
          <a:stretch/>
        </p:blipFill>
        <p:spPr>
          <a:xfrm>
            <a:off x="8941618" y="428931"/>
            <a:ext cx="2669012" cy="16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Hạc giấy màu đỏ.</a:t>
              </a:r>
              <a:endParaRPr lang="en-US" sz="30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Hạc giấy màu vàng.</a:t>
                </a:r>
                <a:endParaRPr lang="en-US" sz="3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2793673" y="4466112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Hạc giấy màu xanh.</a:t>
                </a:r>
                <a:endParaRPr lang="en-US" sz="3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7928498" y="4817687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61291"/>
            <a:ext cx="11618878" cy="2073268"/>
            <a:chOff x="183577" y="45968"/>
            <a:chExt cx="8714159" cy="15549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325456" y="45968"/>
              <a:ext cx="8572280" cy="1553496"/>
              <a:chOff x="188442" y="-48731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188442" y="-48731"/>
                <a:ext cx="8572280" cy="1553496"/>
                <a:chOff x="188442" y="-48731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188442" y="-48731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1676504" y="406136"/>
                <a:ext cx="5105104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Hạc giấy màu nào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ít nhất?</a:t>
                </a:r>
                <a:endParaRPr lang="en-US" sz="4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hlinkClick r:id="rId10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6" t="6348" b="20102"/>
          <a:stretch/>
        </p:blipFill>
        <p:spPr>
          <a:xfrm>
            <a:off x="9073260" y="335631"/>
            <a:ext cx="2669012" cy="1678447"/>
          </a:xfrm>
          <a:prstGeom prst="rect">
            <a:avLst/>
          </a:prstGeom>
        </p:spPr>
      </p:pic>
      <p:pic>
        <p:nvPicPr>
          <p:cNvPr id="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74E0786-78B7-4005-05E6-C4BEB63AF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2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2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110760" y="-485924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6153" y="1347504"/>
            <a:ext cx="6724471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587793" y="1636173"/>
            <a:ext cx="3541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123047" cy="3974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81844"/>
              </p:ext>
            </p:extLst>
          </p:nvPr>
        </p:nvGraphicFramePr>
        <p:xfrm>
          <a:off x="1472277" y="5095582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" y="396866"/>
            <a:ext cx="2069886" cy="103494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796110" y="4578358"/>
            <a:ext cx="9187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 quan sát, đếm và ghi lại được kết quả như sau: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9383" y="1560992"/>
            <a:ext cx="666960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19" name="TextBox 18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</a:t>
            </a:r>
            <a:r>
              <a:rPr lang="vi-VN" sz="2800" dirty="0"/>
              <a:t>  </a:t>
            </a:r>
            <a:r>
              <a:rPr lang="en-US" sz="2800" dirty="0"/>
              <a:t>?  </a:t>
            </a:r>
            <a:r>
              <a:rPr lang="vi-VN" sz="2800" dirty="0"/>
              <a:t>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vi-VN" sz="2800" dirty="0"/>
              <a:t>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</a:t>
            </a:r>
            <a:r>
              <a:rPr lang="vi-VN" sz="2800" dirty="0"/>
              <a:t>  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</a:t>
            </a:r>
            <a:r>
              <a:rPr lang="vi-VN" sz="2800" dirty="0"/>
              <a:t>  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47349" y="2404237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30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970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52" name="Rounded Rectangle 51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54" name="TextBox 53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8279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71" name="Oval 70"/>
          <p:cNvSpPr/>
          <p:nvPr/>
        </p:nvSpPr>
        <p:spPr>
          <a:xfrm>
            <a:off x="6880125" y="4372355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uiExpand="1" build="p"/>
      <p:bldP spid="64" grpId="0"/>
      <p:bldP spid="66" grpId="0"/>
      <p:bldP spid="67" grpId="0"/>
      <p:bldP spid="68" grpId="0" uiExpand="1" build="p"/>
      <p:bldP spid="71" grpId="0" animBg="1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935467" y="736472"/>
            <a:ext cx="7307196" cy="570588"/>
            <a:chOff x="1183343" y="1464304"/>
            <a:chExt cx="7307196" cy="570588"/>
          </a:xfrm>
        </p:grpSpPr>
        <p:sp>
          <p:nvSpPr>
            <p:cNvPr id="19" name="TextBox 18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458460"/>
            <a:ext cx="6439988" cy="29046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5467" y="1605512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30684"/>
              </p:ext>
            </p:extLst>
          </p:nvPr>
        </p:nvGraphicFramePr>
        <p:xfrm>
          <a:off x="803163" y="2858071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20761" y="343222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9736" y="345631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6651" y="3483153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936204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93620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936203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32" name="TextBox 31"/>
          <p:cNvSpPr txBox="1"/>
          <p:nvPr/>
        </p:nvSpPr>
        <p:spPr>
          <a:xfrm>
            <a:off x="1062416" y="4553686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705017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5365895"/>
            <a:ext cx="570588" cy="410809"/>
          </a:xfrm>
          <a:prstGeom prst="roundRect">
            <a:avLst>
              <a:gd name="adj" fmla="val 29875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F64347C-3230-5D4E-E15F-ADC03CBC9DFC}"/>
              </a:ext>
            </a:extLst>
          </p:cNvPr>
          <p:cNvSpPr/>
          <p:nvPr/>
        </p:nvSpPr>
        <p:spPr>
          <a:xfrm>
            <a:off x="602167" y="613080"/>
            <a:ext cx="5793756" cy="4649889"/>
          </a:xfrm>
          <a:custGeom>
            <a:avLst/>
            <a:gdLst>
              <a:gd name="connsiteX0" fmla="*/ 6221103 w 5793756"/>
              <a:gd name="connsiteY0" fmla="*/ 3482581 h 4649889"/>
              <a:gd name="connsiteX1" fmla="*/ 5285516 w 5793756"/>
              <a:gd name="connsiteY1" fmla="*/ 3640352 h 4649889"/>
              <a:gd name="connsiteX2" fmla="*/ 1916249 w 5793756"/>
              <a:gd name="connsiteY2" fmla="*/ 4512629 h 4649889"/>
              <a:gd name="connsiteX3" fmla="*/ 245264 w 5793756"/>
              <a:gd name="connsiteY3" fmla="*/ 1388703 h 4649889"/>
              <a:gd name="connsiteX4" fmla="*/ 3495772 w 5793756"/>
              <a:gd name="connsiteY4" fmla="*/ 50226 h 4649889"/>
              <a:gd name="connsiteX5" fmla="*/ 5725563 w 5793756"/>
              <a:gd name="connsiteY5" fmla="*/ 2826429 h 4649889"/>
              <a:gd name="connsiteX6" fmla="*/ 6221103 w 5793756"/>
              <a:gd name="connsiteY6" fmla="*/ 3482581 h 464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756" h="4649889" fill="none" extrusionOk="0">
                <a:moveTo>
                  <a:pt x="6221103" y="3482581"/>
                </a:moveTo>
                <a:cubicBezTo>
                  <a:pt x="5924205" y="3554092"/>
                  <a:pt x="5634515" y="3554470"/>
                  <a:pt x="5285516" y="3640352"/>
                </a:cubicBezTo>
                <a:cubicBezTo>
                  <a:pt x="4517325" y="4489655"/>
                  <a:pt x="3191655" y="4911921"/>
                  <a:pt x="1916249" y="4512629"/>
                </a:cubicBezTo>
                <a:cubicBezTo>
                  <a:pt x="390526" y="3989583"/>
                  <a:pt x="-466778" y="2619185"/>
                  <a:pt x="245264" y="1388703"/>
                </a:cubicBezTo>
                <a:cubicBezTo>
                  <a:pt x="793652" y="161454"/>
                  <a:pt x="2095458" y="-195697"/>
                  <a:pt x="3495772" y="50226"/>
                </a:cubicBezTo>
                <a:cubicBezTo>
                  <a:pt x="4901884" y="226833"/>
                  <a:pt x="6119134" y="1538465"/>
                  <a:pt x="5725563" y="2826429"/>
                </a:cubicBezTo>
                <a:cubicBezTo>
                  <a:pt x="5873254" y="3072785"/>
                  <a:pt x="6032047" y="3319360"/>
                  <a:pt x="6221103" y="3482581"/>
                </a:cubicBezTo>
                <a:close/>
              </a:path>
              <a:path w="5793756" h="4649889" stroke="0" extrusionOk="0">
                <a:moveTo>
                  <a:pt x="6221103" y="3482581"/>
                </a:moveTo>
                <a:cubicBezTo>
                  <a:pt x="6044657" y="3531567"/>
                  <a:pt x="5598046" y="3547243"/>
                  <a:pt x="5285516" y="3640352"/>
                </a:cubicBezTo>
                <a:cubicBezTo>
                  <a:pt x="4326136" y="4534639"/>
                  <a:pt x="3149007" y="4896028"/>
                  <a:pt x="1916249" y="4512629"/>
                </a:cubicBezTo>
                <a:cubicBezTo>
                  <a:pt x="268369" y="4254576"/>
                  <a:pt x="-372543" y="2661409"/>
                  <a:pt x="245264" y="1388703"/>
                </a:cubicBezTo>
                <a:cubicBezTo>
                  <a:pt x="793441" y="399364"/>
                  <a:pt x="1995482" y="-150856"/>
                  <a:pt x="3495772" y="50226"/>
                </a:cubicBezTo>
                <a:cubicBezTo>
                  <a:pt x="4993501" y="286105"/>
                  <a:pt x="6156117" y="1583503"/>
                  <a:pt x="5725563" y="2826429"/>
                </a:cubicBezTo>
                <a:cubicBezTo>
                  <a:pt x="5857010" y="3082119"/>
                  <a:pt x="6189837" y="3351474"/>
                  <a:pt x="6221103" y="348258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9600" b="1" kern="0">
                <a:ln>
                  <a:solidFill>
                    <a:srgbClr val="FFFFFF"/>
                  </a:solidFill>
                </a:ln>
                <a:solidFill>
                  <a:srgbClr val="CA3659"/>
                </a:solidFill>
                <a:effectLst>
                  <a:glow rad="63500">
                    <a:srgbClr val="FF3333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Cambria" panose="02040503050406030204" pitchFamily="18" charset="0"/>
                <a:sym typeface="Arial"/>
              </a:rPr>
              <a:t>CỦNG CỐ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09AC8-EEFF-2569-E30E-80CF104C3907}"/>
              </a:ext>
            </a:extLst>
          </p:cNvPr>
          <p:cNvGrpSpPr/>
          <p:nvPr/>
        </p:nvGrpSpPr>
        <p:grpSpPr>
          <a:xfrm>
            <a:off x="4565924" y="185262"/>
            <a:ext cx="8504061" cy="6809703"/>
            <a:chOff x="3424443" y="138946"/>
            <a:chExt cx="6378046" cy="51072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CF6D15-1FBA-8F44-D5C4-983B6F97B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4443" y="138946"/>
              <a:ext cx="6378046" cy="5107277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DDF2CCF-7A4D-AF27-7021-E582436380FF}"/>
                </a:ext>
              </a:extLst>
            </p:cNvPr>
            <p:cNvSpPr txBox="1">
              <a:spLocks/>
            </p:cNvSpPr>
            <p:nvPr/>
          </p:nvSpPr>
          <p:spPr>
            <a:xfrm>
              <a:off x="4796942" y="4238591"/>
              <a:ext cx="3770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5200"/>
                <a:buFont typeface="Patrick Hand"/>
                <a:buNone/>
                <a:defRPr sz="5500" b="1" i="0" u="none" strike="noStrike" cap="none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8F2A2A"/>
                </a:buClr>
              </a:pPr>
              <a:r>
                <a:rPr lang="en-US" sz="4533" kern="0">
                  <a:ln>
                    <a:solidFill>
                      <a:srgbClr val="002060"/>
                    </a:solidFill>
                  </a:ln>
                  <a:solidFill>
                    <a:srgbClr val="FFFFFF"/>
                  </a:solidFill>
                  <a:latin typeface="#9Slide07 SVNZiclets" panose="02000603000000000000" pitchFamily="2" charset="0"/>
                </a:rPr>
                <a:t>Măng Non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1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08;p61">
            <a:extLst>
              <a:ext uri="{FF2B5EF4-FFF2-40B4-BE49-F238E27FC236}">
                <a16:creationId xmlns:a16="http://schemas.microsoft.com/office/drawing/2014/main" id="{7D76938D-7E3C-304D-1113-AF2C0EA4DAC9}"/>
              </a:ext>
            </a:extLst>
          </p:cNvPr>
          <p:cNvSpPr txBox="1">
            <a:spLocks/>
          </p:cNvSpPr>
          <p:nvPr/>
        </p:nvSpPr>
        <p:spPr>
          <a:xfrm>
            <a:off x="0" y="502182"/>
            <a:ext cx="11281632" cy="114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acifico"/>
              <a:buNone/>
              <a:defRPr sz="8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363636"/>
              </a:buClr>
            </a:pPr>
            <a:r>
              <a:rPr lang="vi-VN" sz="6000" b="1" kern="0" dirty="0">
                <a:solidFill>
                  <a:srgbClr val="CA3659"/>
                </a:solidFill>
                <a:latin typeface="UTM Guanine" panose="02040603050506020204" pitchFamily="18" charset="0"/>
              </a:rPr>
              <a:t>CHIẾC BÁNH </a:t>
            </a:r>
          </a:p>
          <a:p>
            <a:pPr defTabSz="1219170">
              <a:buClr>
                <a:srgbClr val="363636"/>
              </a:buClr>
            </a:pPr>
            <a:r>
              <a:rPr lang="vi-VN" sz="6000" b="1" kern="0" dirty="0">
                <a:solidFill>
                  <a:srgbClr val="CA3659"/>
                </a:solidFill>
                <a:latin typeface="UTM Guanine" panose="02040603050506020204" pitchFamily="18" charset="0"/>
              </a:rPr>
              <a:t>NGỌT NGÀO</a:t>
            </a:r>
            <a:endParaRPr lang="en-US" sz="6000" b="1" kern="0" dirty="0">
              <a:solidFill>
                <a:srgbClr val="CA3659"/>
              </a:solidFill>
              <a:latin typeface="UTM Guanine" panose="02040603050506020204" pitchFamily="18" charset="0"/>
            </a:endParaRP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C0C52AFC-E34D-E8E1-8860-F69D1281B492}"/>
              </a:ext>
            </a:extLst>
          </p:cNvPr>
          <p:cNvSpPr/>
          <p:nvPr/>
        </p:nvSpPr>
        <p:spPr>
          <a:xfrm rot="5400000">
            <a:off x="-78486" y="4113403"/>
            <a:ext cx="1019831" cy="3181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defTabSz="1219170">
              <a:buClr>
                <a:srgbClr val="000000"/>
              </a:buClr>
            </a:pPr>
            <a:r>
              <a:rPr lang="en-US" altLang="zh-CN" sz="1467" b="1" kern="0">
                <a:ln>
                  <a:solidFill>
                    <a:srgbClr val="FAD4CF">
                      <a:lumMod val="60000"/>
                      <a:lumOff val="40000"/>
                    </a:srgbClr>
                  </a:solidFill>
                </a:ln>
                <a:solidFill>
                  <a:srgbClr val="FAD4CF">
                    <a:lumMod val="60000"/>
                    <a:lumOff val="40000"/>
                  </a:srgbClr>
                </a:solidFill>
                <a:latin typeface="#9Slide05 SVNSnell Roundhand Sc" panose="020B0500000000000000" pitchFamily="34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Diệu Hiền</a:t>
            </a:r>
            <a:endParaRPr lang="zh-CN" altLang="en-US" sz="1467" b="1" kern="0" dirty="0">
              <a:ln>
                <a:solidFill>
                  <a:srgbClr val="FAD4CF">
                    <a:lumMod val="60000"/>
                    <a:lumOff val="40000"/>
                  </a:srgbClr>
                </a:solidFill>
              </a:ln>
              <a:solidFill>
                <a:srgbClr val="FAD4CF">
                  <a:lumMod val="60000"/>
                  <a:lumOff val="40000"/>
                </a:srgbClr>
              </a:solidFill>
              <a:latin typeface="#9Slide05 SVNSnell Roundhand Sc" panose="020B0500000000000000" pitchFamily="34" charset="0"/>
              <a:ea typeface="Microsoft YaHei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>
            <a:off x="4148655" y="2061985"/>
            <a:ext cx="5733283" cy="4175815"/>
          </a:xfrm>
          <a:custGeom>
            <a:avLst/>
            <a:gdLst>
              <a:gd name="connsiteX0" fmla="*/ -325421 w 5733283"/>
              <a:gd name="connsiteY0" fmla="*/ 3125723 h 4175815"/>
              <a:gd name="connsiteX1" fmla="*/ 74096 w 5733283"/>
              <a:gd name="connsiteY1" fmla="*/ 2559549 h 4175815"/>
              <a:gd name="connsiteX2" fmla="*/ 2356030 w 5733283"/>
              <a:gd name="connsiteY2" fmla="*/ 33389 h 4175815"/>
              <a:gd name="connsiteX3" fmla="*/ 5476084 w 5733283"/>
              <a:gd name="connsiteY3" fmla="*/ 1223520 h 4175815"/>
              <a:gd name="connsiteX4" fmla="*/ 3702053 w 5733283"/>
              <a:gd name="connsiteY4" fmla="*/ 4085188 h 4175815"/>
              <a:gd name="connsiteX5" fmla="*/ 520015 w 5733283"/>
              <a:gd name="connsiteY5" fmla="*/ 3287134 h 4175815"/>
              <a:gd name="connsiteX6" fmla="*/ -325421 w 5733283"/>
              <a:gd name="connsiteY6" fmla="*/ 3125723 h 417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3283" h="4175815" fill="none" extrusionOk="0">
                <a:moveTo>
                  <a:pt x="-325421" y="3125723"/>
                </a:moveTo>
                <a:cubicBezTo>
                  <a:pt x="-163444" y="2997916"/>
                  <a:pt x="-99404" y="2845066"/>
                  <a:pt x="74096" y="2559549"/>
                </a:cubicBezTo>
                <a:cubicBezTo>
                  <a:pt x="-360509" y="1333837"/>
                  <a:pt x="887110" y="411069"/>
                  <a:pt x="2356030" y="33389"/>
                </a:cubicBezTo>
                <a:cubicBezTo>
                  <a:pt x="3747737" y="-261612"/>
                  <a:pt x="4896387" y="350653"/>
                  <a:pt x="5476084" y="1223520"/>
                </a:cubicBezTo>
                <a:cubicBezTo>
                  <a:pt x="6187877" y="2067969"/>
                  <a:pt x="5275627" y="3691409"/>
                  <a:pt x="3702053" y="4085188"/>
                </a:cubicBezTo>
                <a:cubicBezTo>
                  <a:pt x="2361869" y="4265920"/>
                  <a:pt x="1323543" y="3974906"/>
                  <a:pt x="520015" y="3287134"/>
                </a:cubicBezTo>
                <a:cubicBezTo>
                  <a:pt x="424071" y="3265149"/>
                  <a:pt x="-100263" y="3162595"/>
                  <a:pt x="-325421" y="3125723"/>
                </a:cubicBezTo>
                <a:close/>
              </a:path>
              <a:path w="5733283" h="4175815" stroke="0" extrusionOk="0">
                <a:moveTo>
                  <a:pt x="-325421" y="3125723"/>
                </a:moveTo>
                <a:cubicBezTo>
                  <a:pt x="-156307" y="2975776"/>
                  <a:pt x="45140" y="2684873"/>
                  <a:pt x="74096" y="2559549"/>
                </a:cubicBezTo>
                <a:cubicBezTo>
                  <a:pt x="-599037" y="1429172"/>
                  <a:pt x="716250" y="350283"/>
                  <a:pt x="2356030" y="33389"/>
                </a:cubicBezTo>
                <a:cubicBezTo>
                  <a:pt x="3597775" y="7177"/>
                  <a:pt x="5086349" y="457718"/>
                  <a:pt x="5476084" y="1223520"/>
                </a:cubicBezTo>
                <a:cubicBezTo>
                  <a:pt x="6140847" y="2605910"/>
                  <a:pt x="5239465" y="3737459"/>
                  <a:pt x="3702053" y="4085188"/>
                </a:cubicBezTo>
                <a:cubicBezTo>
                  <a:pt x="2458766" y="4325304"/>
                  <a:pt x="1274821" y="4036106"/>
                  <a:pt x="520015" y="3287134"/>
                </a:cubicBezTo>
                <a:cubicBezTo>
                  <a:pt x="282404" y="3184232"/>
                  <a:pt x="10475" y="3147430"/>
                  <a:pt x="-325421" y="3125723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-55676"/>
                      <a:gd name="adj2" fmla="val 248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33" b="1" kern="0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  <a:sym typeface="Arial"/>
              </a:rPr>
              <a:t>Nhanh tay nhận những phần bánh thơm ngon bằng cách trả lời đúng các câu hỏi sau đây nhé!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CE697-835F-4C54-703B-503AAD126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22" y="919510"/>
            <a:ext cx="4311933" cy="6705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B03228-7168-E98B-0A77-49D923FF6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588" y="4267202"/>
            <a:ext cx="3893649" cy="2664397"/>
          </a:xfrm>
          <a:prstGeom prst="rect">
            <a:avLst/>
          </a:prstGeom>
        </p:spPr>
      </p:pic>
      <p:pic>
        <p:nvPicPr>
          <p:cNvPr id="15" name="NHẠC GHITA">
            <a:hlinkClick r:id="" action="ppaction://media"/>
            <a:extLst>
              <a:ext uri="{FF2B5EF4-FFF2-40B4-BE49-F238E27FC236}">
                <a16:creationId xmlns:a16="http://schemas.microsoft.com/office/drawing/2014/main" id="{1DF991CC-830D-35B3-81A2-1C187395A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8583" y="2440888"/>
            <a:ext cx="3158512" cy="31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365</Words>
  <Application>Microsoft Office PowerPoint</Application>
  <PresentationFormat>Widescreen</PresentationFormat>
  <Paragraphs>77</Paragraphs>
  <Slides>14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字魂151号-联盟综艺体</vt:lpstr>
      <vt:lpstr>Patrick Hand</vt:lpstr>
      <vt:lpstr>Calibri</vt:lpstr>
      <vt:lpstr>Alef</vt:lpstr>
      <vt:lpstr>Lora</vt:lpstr>
      <vt:lpstr>UTM Guanine</vt:lpstr>
      <vt:lpstr>Arial</vt:lpstr>
      <vt:lpstr>Manjari</vt:lpstr>
      <vt:lpstr>Comfortaa Medium</vt:lpstr>
      <vt:lpstr>Times New Roman</vt:lpstr>
      <vt:lpstr>Dosis</vt:lpstr>
      <vt:lpstr>Pacifico</vt:lpstr>
      <vt:lpstr>UTM Avo</vt:lpstr>
      <vt:lpstr>Open Sans</vt:lpstr>
      <vt:lpstr>#9Slide05 SVNSnell Roundhand Sc</vt:lpstr>
      <vt:lpstr>#9Slide07 SVNZiclets</vt:lpstr>
      <vt:lpstr>UTM Magnesium</vt:lpstr>
      <vt:lpstr>Bowlby One SC</vt:lpstr>
      <vt:lpstr>office</vt:lpstr>
      <vt:lpstr>2_Fast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NHÓM ZALO TOÁN THCS CÁNH DIỀU</cp:lastModifiedBy>
  <cp:revision>35</cp:revision>
  <dcterms:created xsi:type="dcterms:W3CDTF">2022-01-10T07:22:00Z</dcterms:created>
  <dcterms:modified xsi:type="dcterms:W3CDTF">2023-04-30T11:01:56Z</dcterms:modified>
  <cp:version>G31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