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59" r:id="rId5"/>
    <p:sldId id="262" r:id="rId6"/>
    <p:sldId id="261" r:id="rId7"/>
    <p:sldId id="263" r:id="rId8"/>
    <p:sldId id="266" r:id="rId9"/>
    <p:sldId id="265" r:id="rId10"/>
    <p:sldId id="258" r:id="rId11"/>
    <p:sldId id="268" r:id="rId12"/>
    <p:sldId id="267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4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69" r:id="rId30"/>
  </p:sldIdLst>
  <p:sldSz cx="12192000" cy="6858000"/>
  <p:notesSz cx="6858000" cy="9144000"/>
  <p:embeddedFontLst>
    <p:embeddedFont>
      <p:font typeface="#9Slide04 Goku" panose="02000503000000020004" pitchFamily="2" charset="0"/>
      <p:regular r:id="rId32"/>
    </p:embeddedFont>
    <p:embeddedFont>
      <p:font typeface="#9Slide05 Aphrodite Pro" panose="02000000000000000000" pitchFamily="2" charset="0"/>
      <p:regular r:id="rId33"/>
    </p:embeddedFont>
    <p:embeddedFont>
      <p:font typeface="#9Slide05 SVNMaphylla" pitchFamily="2" charset="0"/>
      <p:regular r:id="rId34"/>
    </p:embeddedFont>
    <p:embeddedFont>
      <p:font typeface="#9Slide07 HoneyCream" pitchFamily="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SVN-Newton" panose="02040603050506020204" pitchFamily="18" charset="0"/>
      <p:regular r:id="rId46"/>
    </p:embeddedFont>
    <p:embeddedFont>
      <p:font typeface="UTM Aptima" panose="02040603050506020204" pitchFamily="18" charset="0"/>
      <p:regular r:id="rId47"/>
      <p:bold r:id="rId48"/>
      <p:italic r:id="rId49"/>
      <p:boldItalic r:id="rId50"/>
    </p:embeddedFont>
    <p:embeddedFont>
      <p:font typeface="UTM Avo" panose="02040603050506020204" pitchFamily="18" charset="0"/>
      <p:regular r:id="rId51"/>
      <p:bold r:id="rId52"/>
      <p:italic r:id="rId53"/>
      <p:boldItalic r:id="rId54"/>
    </p:embeddedFont>
    <p:embeddedFont>
      <p:font typeface="UTM Showcard" panose="02040603050506020204" pitchFamily="18" charset="0"/>
      <p:regular r:id="rId55"/>
    </p:embeddedFont>
    <p:embeddedFont>
      <p:font typeface="UTM ViceroyJF" panose="02040603050506020204" pitchFamily="18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6600"/>
    <a:srgbClr val="FF0066"/>
    <a:srgbClr val="00CC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5" autoAdjust="0"/>
    <p:restoredTop sz="94660"/>
  </p:normalViewPr>
  <p:slideViewPr>
    <p:cSldViewPr snapToGrid="0">
      <p:cViewPr>
        <p:scale>
          <a:sx n="37" d="100"/>
          <a:sy n="37" d="100"/>
        </p:scale>
        <p:origin x="3306" y="16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85195-2BDE-40BA-9E33-713A6F59DCF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9A1BC-DD6C-4490-8360-2914DAB08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8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05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37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02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07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1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97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84A7D-3960-4238-B3B8-900FE7FEACF5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84A7D-3960-4238-B3B8-900FE7FEACF5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67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035513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624300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09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84A7D-3960-4238-B3B8-900FE7FEACF5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5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84A7D-3960-4238-B3B8-900FE7FEACF5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5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84A7D-3960-4238-B3B8-900FE7FEACF5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4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84A7D-3960-4238-B3B8-900FE7FEACF5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86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84A7D-3960-4238-B3B8-900FE7FEACF5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84A7D-3960-4238-B3B8-900FE7FEACF5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4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84A7D-3960-4238-B3B8-900FE7FEACF5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1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D1A1C8A-AC2D-437E-876A-15F78EB73B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9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38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7.wdp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46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image" Target="../media/image10.jpg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18" Type="http://schemas.microsoft.com/office/2007/relationships/hdphoto" Target="../media/hdphoto8.wdp"/><Relationship Id="rId3" Type="http://schemas.openxmlformats.org/officeDocument/2006/relationships/image" Target="../media/image19.jpg"/><Relationship Id="rId7" Type="http://schemas.openxmlformats.org/officeDocument/2006/relationships/slide" Target="slide4.xml"/><Relationship Id="rId12" Type="http://schemas.openxmlformats.org/officeDocument/2006/relationships/slide" Target="slide7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openxmlformats.org/officeDocument/2006/relationships/slide" Target="slide5.xml"/><Relationship Id="rId9" Type="http://schemas.microsoft.com/office/2007/relationships/hdphoto" Target="../media/hdphoto7.wdp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23.png"/><Relationship Id="rId5" Type="http://schemas.openxmlformats.org/officeDocument/2006/relationships/image" Target="../media/image19.jpg"/><Relationship Id="rId1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9.wdp"/><Relationship Id="rId12" Type="http://schemas.microsoft.com/office/2007/relationships/hdphoto" Target="../media/hdphoto1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5" Type="http://schemas.openxmlformats.org/officeDocument/2006/relationships/image" Target="../media/image18.png"/><Relationship Id="rId10" Type="http://schemas.microsoft.com/office/2007/relationships/hdphoto" Target="../media/hdphoto8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Relationship Id="rId1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9.wdp"/><Relationship Id="rId12" Type="http://schemas.microsoft.com/office/2007/relationships/hdphoto" Target="../media/hdphoto1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9.jpg"/><Relationship Id="rId15" Type="http://schemas.openxmlformats.org/officeDocument/2006/relationships/image" Target="../media/image18.png"/><Relationship Id="rId10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8" y="2387824"/>
            <a:ext cx="4470176" cy="44701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257" y="-115180"/>
            <a:ext cx="1271130" cy="127113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258947" y="626905"/>
            <a:ext cx="2811440" cy="1105510"/>
            <a:chOff x="-856881" y="1091821"/>
            <a:chExt cx="2811440" cy="1105510"/>
          </a:xfrm>
        </p:grpSpPr>
        <p:sp>
          <p:nvSpPr>
            <p:cNvPr id="3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3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</a:t>
              </a:r>
              <a:r>
                <a:rPr lang="en-US" sz="20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20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việt</a:t>
              </a:r>
              <a:r>
                <a:rPr lang="en-US" sz="20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46936" y="645889"/>
            <a:ext cx="6713002" cy="1200330"/>
            <a:chOff x="2961973" y="3514493"/>
            <a:chExt cx="6713002" cy="1200330"/>
          </a:xfrm>
        </p:grpSpPr>
        <p:sp>
          <p:nvSpPr>
            <p:cNvPr id="34" name="TextBox 33"/>
            <p:cNvSpPr txBox="1"/>
            <p:nvPr/>
          </p:nvSpPr>
          <p:spPr>
            <a:xfrm>
              <a:off x="2961973" y="3514494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ln w="1270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61973" y="3514493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86665" y="1846218"/>
            <a:ext cx="10374231" cy="1754563"/>
            <a:chOff x="4646115" y="1594146"/>
            <a:chExt cx="6310544" cy="1754563"/>
          </a:xfrm>
        </p:grpSpPr>
        <p:sp>
          <p:nvSpPr>
            <p:cNvPr id="40" name="TextBox 39"/>
            <p:cNvSpPr txBox="1"/>
            <p:nvPr/>
          </p:nvSpPr>
          <p:spPr>
            <a:xfrm>
              <a:off x="4646115" y="1594146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atin typeface="UTM Showcard" panose="02040603050506020204" pitchFamily="18" charset="0"/>
                </a:rPr>
                <a:t>Viết đoạn văn giới thiệu một đồ dùng học tập</a:t>
              </a:r>
              <a:endParaRPr lang="en-US" sz="5400" dirty="0">
                <a:latin typeface="UTM Showcard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83796" y="1594383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gradFill flip="none" rotWithShape="1">
                    <a:gsLst>
                      <a:gs pos="0">
                        <a:srgbClr val="92D050"/>
                      </a:gs>
                      <a:gs pos="13000">
                        <a:srgbClr val="00CC00"/>
                      </a:gs>
                      <a:gs pos="72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Viết đoạn văn giới thiệu </a:t>
              </a:r>
              <a:r>
                <a:rPr lang="en-US" sz="5400">
                  <a:gradFill flip="none" rotWithShape="1">
                    <a:gsLst>
                      <a:gs pos="100000">
                        <a:srgbClr val="00CC00">
                          <a:shade val="30000"/>
                          <a:satMod val="115000"/>
                        </a:srgbClr>
                      </a:gs>
                      <a:gs pos="70000">
                        <a:srgbClr val="00CC00">
                          <a:shade val="67500"/>
                          <a:satMod val="115000"/>
                        </a:srgbClr>
                      </a:gs>
                      <a:gs pos="18000">
                        <a:srgbClr val="FFFF00"/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một đồ dùng học tập</a:t>
              </a:r>
              <a:endParaRPr lang="en-US" sz="5400" dirty="0">
                <a:gradFill flip="none" rotWithShape="1">
                  <a:gsLst>
                    <a:gs pos="100000">
                      <a:srgbClr val="00CC00">
                        <a:shade val="30000"/>
                        <a:satMod val="115000"/>
                      </a:srgbClr>
                    </a:gs>
                    <a:gs pos="70000">
                      <a:srgbClr val="00CC00">
                        <a:shade val="67500"/>
                        <a:satMod val="115000"/>
                      </a:srgbClr>
                    </a:gs>
                    <a:gs pos="18000">
                      <a:srgbClr val="FFFF00"/>
                    </a:gs>
                  </a:gsLst>
                  <a:lin ang="10800000" scaled="1"/>
                  <a:tileRect/>
                </a:gradFill>
                <a:latin typeface="UTM Showcard" panose="02040603050506020204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382827" y="3751105"/>
            <a:ext cx="597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rPr>
              <a:t>Đọc mở rộng</a:t>
            </a:r>
            <a:endParaRPr lang="en-US" sz="8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Maphylla" pitchFamily="2" charset="0"/>
            </a:endParaRPr>
          </a:p>
        </p:txBody>
      </p:sp>
      <p:sp>
        <p:nvSpPr>
          <p:cNvPr id="38" name="矩形: 圆角 16">
            <a:extLst>
              <a:ext uri="{FF2B5EF4-FFF2-40B4-BE49-F238E27FC236}">
                <a16:creationId xmlns:a16="http://schemas.microsoft.com/office/drawing/2014/main" id="{8C14046D-F732-340D-BCF3-B7773A69F385}"/>
              </a:ext>
            </a:extLst>
          </p:cNvPr>
          <p:cNvSpPr/>
          <p:nvPr/>
        </p:nvSpPr>
        <p:spPr>
          <a:xfrm>
            <a:off x="6036437" y="5038540"/>
            <a:ext cx="2490004" cy="742297"/>
          </a:xfrm>
          <a:prstGeom prst="roundRect">
            <a:avLst>
              <a:gd name="adj" fmla="val 50000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#9Slide04 Goku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83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#9Slide04 Goku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5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6011666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10973" y="2022873"/>
            <a:ext cx="34043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Luyện viết đoạn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158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77793" y="4711358"/>
            <a:ext cx="3685155" cy="2146642"/>
          </a:xfrm>
          <a:prstGeom prst="rect">
            <a:avLst/>
          </a:prstGeom>
        </p:spPr>
      </p:pic>
      <p:pic>
        <p:nvPicPr>
          <p:cNvPr id="5" name="Picture 4" descr="20210409090849_wm_shs-tieng-viet-2-tap-1">
            <a:extLst>
              <a:ext uri="{FF2B5EF4-FFF2-40B4-BE49-F238E27FC236}">
                <a16:creationId xmlns:a16="http://schemas.microsoft.com/office/drawing/2014/main" id="{DD7EC413-5D04-4225-88C0-DCD89DB50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91101" y="462017"/>
            <a:ext cx="1047613" cy="887534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296883" y="620447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Nói về một đồ dùng học tập của em.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7" y="905784"/>
            <a:ext cx="6622690" cy="56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955868" y="1182163"/>
            <a:ext cx="731520" cy="193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81606" y="1162863"/>
            <a:ext cx="3931920" cy="1930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3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Nói về một đồ dùng học tập của em.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8640" y="2649241"/>
            <a:ext cx="3336334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3" y="2588118"/>
            <a:ext cx="3314975" cy="211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834" y="4542057"/>
            <a:ext cx="304644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bút máy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12983" y="2623115"/>
            <a:ext cx="3474639" cy="2631830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188" y="4542057"/>
            <a:ext cx="288480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hộp bút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796362" y="2649241"/>
            <a:ext cx="3497410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0325" y="4557733"/>
            <a:ext cx="3083989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hộp sáp màu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4" b="29672"/>
          <a:stretch/>
        </p:blipFill>
        <p:spPr bwMode="auto">
          <a:xfrm>
            <a:off x="4175523" y="2855711"/>
            <a:ext cx="3391762" cy="15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523" y="2623115"/>
            <a:ext cx="3480248" cy="18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06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dùng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942" y="1987844"/>
            <a:ext cx="3577662" cy="2920572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566" y="4283120"/>
            <a:ext cx="315362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cặp sách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32152" y="2597134"/>
            <a:ext cx="3708846" cy="2941987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3991" y="4908416"/>
            <a:ext cx="343679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quyển sách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48536" y="3683726"/>
            <a:ext cx="3449940" cy="2725531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1072" y="5613788"/>
            <a:ext cx="284790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bút chì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r="18405"/>
          <a:stretch>
            <a:fillRect/>
          </a:stretch>
        </p:blipFill>
        <p:spPr bwMode="auto">
          <a:xfrm>
            <a:off x="654490" y="2187665"/>
            <a:ext cx="3108566" cy="196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210" y="2709014"/>
            <a:ext cx="1516729" cy="21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82" y="3827108"/>
            <a:ext cx="3301053" cy="149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49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4" b="100000" l="1843" r="97773">
                        <a14:foregroundMark x1="32796" y1="53273" x2="54301" y2="58788"/>
                        <a14:foregroundMark x1="78648" y1="54424" x2="57143" y2="58424"/>
                        <a14:foregroundMark x1="73118" y1="58970" x2="67588" y2="65636"/>
                        <a14:foregroundMark x1="68280" y1="24303" x2="76959" y2="34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39" y="666441"/>
            <a:ext cx="4470048" cy="59566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0919" y="1073257"/>
            <a:ext cx="7743098" cy="507831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u="sng">
                <a:solidFill>
                  <a:schemeClr val="accent2"/>
                </a:solidFill>
                <a:latin typeface="UTM Avo" pitchFamily="18" charset="0"/>
              </a:rPr>
              <a:t>Để giới thiệu đồ dùng học tập:</a:t>
            </a:r>
            <a:endParaRPr lang="en-US" sz="3600" b="1" u="sng">
              <a:solidFill>
                <a:schemeClr val="accent2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Đó là cái gì?</a:t>
            </a:r>
            <a:endParaRPr lang="en-US" sz="3600" b="1">
              <a:solidFill>
                <a:schemeClr val="accent5">
                  <a:lumMod val="50000"/>
                </a:schemeClr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Nó có màu gì?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Hình dáng nó ra sao?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Sử dụng nó như thế nào?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Nó giúp ích gì cho em?</a:t>
            </a:r>
            <a:endParaRPr lang="en-US" sz="3600" b="1">
              <a:solidFill>
                <a:schemeClr val="accent5">
                  <a:lumMod val="50000"/>
                </a:schemeClr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9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33530" y="509452"/>
            <a:ext cx="5394960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1817" y="640080"/>
            <a:ext cx="4924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</a:rPr>
              <a:t>Em muốn giới thiệu đồ vật nào?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5239933" y="3213345"/>
            <a:ext cx="3224081" cy="2246812"/>
          </a:xfrm>
          <a:custGeom>
            <a:avLst/>
            <a:gdLst>
              <a:gd name="connsiteX0" fmla="*/ -208147 w 3224081"/>
              <a:gd name="connsiteY0" fmla="*/ 1330922 h 2246812"/>
              <a:gd name="connsiteX1" fmla="*/ 717 w 3224081"/>
              <a:gd name="connsiteY1" fmla="*/ 1089904 h 2246812"/>
              <a:gd name="connsiteX2" fmla="*/ 1558722 w 3224081"/>
              <a:gd name="connsiteY2" fmla="*/ 615 h 2246812"/>
              <a:gd name="connsiteX3" fmla="*/ 3202125 w 3224081"/>
              <a:gd name="connsiteY3" fmla="*/ 938618 h 2246812"/>
              <a:gd name="connsiteX4" fmla="*/ 1819304 w 3224081"/>
              <a:gd name="connsiteY4" fmla="*/ 2237489 h 2246812"/>
              <a:gd name="connsiteX5" fmla="*/ 100040 w 3224081"/>
              <a:gd name="connsiteY5" fmla="*/ 1512992 h 2246812"/>
              <a:gd name="connsiteX6" fmla="*/ -208147 w 3224081"/>
              <a:gd name="connsiteY6" fmla="*/ 1330922 h 224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081" h="2246812" fill="none" extrusionOk="0">
                <a:moveTo>
                  <a:pt x="-208147" y="1330922"/>
                </a:moveTo>
                <a:cubicBezTo>
                  <a:pt x="-102330" y="1224412"/>
                  <a:pt x="-78151" y="1221948"/>
                  <a:pt x="717" y="1089904"/>
                </a:cubicBezTo>
                <a:cubicBezTo>
                  <a:pt x="-24461" y="447472"/>
                  <a:pt x="722484" y="36692"/>
                  <a:pt x="1558722" y="615"/>
                </a:cubicBezTo>
                <a:cubicBezTo>
                  <a:pt x="2387270" y="-43878"/>
                  <a:pt x="2985156" y="376767"/>
                  <a:pt x="3202125" y="938618"/>
                </a:cubicBezTo>
                <a:cubicBezTo>
                  <a:pt x="3349629" y="1410056"/>
                  <a:pt x="2669864" y="2138375"/>
                  <a:pt x="1819304" y="2237489"/>
                </a:cubicBezTo>
                <a:cubicBezTo>
                  <a:pt x="992149" y="2261101"/>
                  <a:pt x="369721" y="1999190"/>
                  <a:pt x="100040" y="1512992"/>
                </a:cubicBezTo>
                <a:cubicBezTo>
                  <a:pt x="-34772" y="1416286"/>
                  <a:pt x="-62386" y="1412644"/>
                  <a:pt x="-208147" y="1330922"/>
                </a:cubicBezTo>
                <a:close/>
              </a:path>
              <a:path w="3224081" h="2246812" stroke="0" extrusionOk="0">
                <a:moveTo>
                  <a:pt x="-208147" y="1330922"/>
                </a:moveTo>
                <a:cubicBezTo>
                  <a:pt x="-96710" y="1228109"/>
                  <a:pt x="-68853" y="1143938"/>
                  <a:pt x="717" y="1089904"/>
                </a:cubicBezTo>
                <a:cubicBezTo>
                  <a:pt x="-100696" y="510487"/>
                  <a:pt x="705121" y="31876"/>
                  <a:pt x="1558722" y="615"/>
                </a:cubicBezTo>
                <a:cubicBezTo>
                  <a:pt x="2329678" y="88656"/>
                  <a:pt x="3122109" y="419017"/>
                  <a:pt x="3202125" y="938618"/>
                </a:cubicBezTo>
                <a:cubicBezTo>
                  <a:pt x="3334404" y="1646646"/>
                  <a:pt x="2574653" y="2180722"/>
                  <a:pt x="1819304" y="2237489"/>
                </a:cubicBezTo>
                <a:cubicBezTo>
                  <a:pt x="1065766" y="2301546"/>
                  <a:pt x="375318" y="2007615"/>
                  <a:pt x="100040" y="1512992"/>
                </a:cubicBezTo>
                <a:cubicBezTo>
                  <a:pt x="8047" y="1494877"/>
                  <a:pt x="-163743" y="1347559"/>
                  <a:pt x="-208147" y="1330922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 xin giới thiệu về cái hộp bút.</a:t>
            </a:r>
            <a:endParaRPr lang="en-US" sz="3600" b="1">
              <a:solidFill>
                <a:srgbClr val="CA3659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8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93177" y="509452"/>
            <a:ext cx="5735313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709880"/>
            <a:ext cx="5786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</a:rPr>
              <a:t>Đồ vật có hình dạng, màu sắc ra sao?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594731" y="2445000"/>
            <a:ext cx="4922251" cy="2664823"/>
          </a:xfrm>
          <a:custGeom>
            <a:avLst/>
            <a:gdLst>
              <a:gd name="connsiteX0" fmla="*/ -317781 w 4922251"/>
              <a:gd name="connsiteY0" fmla="*/ 1578535 h 2664823"/>
              <a:gd name="connsiteX1" fmla="*/ 1095 w 4922251"/>
              <a:gd name="connsiteY1" fmla="*/ 1292677 h 2664823"/>
              <a:gd name="connsiteX2" fmla="*/ 2411446 w 4922251"/>
              <a:gd name="connsiteY2" fmla="*/ 271 h 2664823"/>
              <a:gd name="connsiteX3" fmla="*/ 4888239 w 4922251"/>
              <a:gd name="connsiteY3" fmla="*/ 1111659 h 2664823"/>
              <a:gd name="connsiteX4" fmla="*/ 2653914 w 4922251"/>
              <a:gd name="connsiteY4" fmla="*/ 2660730 h 2664823"/>
              <a:gd name="connsiteX5" fmla="*/ 152731 w 4922251"/>
              <a:gd name="connsiteY5" fmla="*/ 1794479 h 2664823"/>
              <a:gd name="connsiteX6" fmla="*/ -317781 w 4922251"/>
              <a:gd name="connsiteY6" fmla="*/ 1578535 h 266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2251" h="2664823" fill="none" extrusionOk="0">
                <a:moveTo>
                  <a:pt x="-317781" y="1578535"/>
                </a:moveTo>
                <a:cubicBezTo>
                  <a:pt x="-160246" y="1470324"/>
                  <a:pt x="-141329" y="1390025"/>
                  <a:pt x="1095" y="1292677"/>
                </a:cubicBezTo>
                <a:cubicBezTo>
                  <a:pt x="-39217" y="504970"/>
                  <a:pt x="1132081" y="51321"/>
                  <a:pt x="2411446" y="271"/>
                </a:cubicBezTo>
                <a:cubicBezTo>
                  <a:pt x="3673977" y="-65414"/>
                  <a:pt x="4597751" y="453307"/>
                  <a:pt x="4888239" y="1111659"/>
                </a:cubicBezTo>
                <a:cubicBezTo>
                  <a:pt x="5127025" y="1850595"/>
                  <a:pt x="3962256" y="2558103"/>
                  <a:pt x="2653914" y="2660730"/>
                </a:cubicBezTo>
                <a:cubicBezTo>
                  <a:pt x="1460185" y="2656135"/>
                  <a:pt x="630754" y="2299532"/>
                  <a:pt x="152731" y="1794479"/>
                </a:cubicBezTo>
                <a:cubicBezTo>
                  <a:pt x="42314" y="1768651"/>
                  <a:pt x="-132307" y="1706339"/>
                  <a:pt x="-317781" y="1578535"/>
                </a:cubicBezTo>
                <a:close/>
              </a:path>
              <a:path w="4922251" h="2664823" stroke="0" extrusionOk="0">
                <a:moveTo>
                  <a:pt x="-317781" y="1578535"/>
                </a:moveTo>
                <a:cubicBezTo>
                  <a:pt x="-176894" y="1490563"/>
                  <a:pt x="-83705" y="1331468"/>
                  <a:pt x="1095" y="1292677"/>
                </a:cubicBezTo>
                <a:cubicBezTo>
                  <a:pt x="-26489" y="590028"/>
                  <a:pt x="1088609" y="58349"/>
                  <a:pt x="2411446" y="271"/>
                </a:cubicBezTo>
                <a:cubicBezTo>
                  <a:pt x="3594168" y="96303"/>
                  <a:pt x="4741630" y="497715"/>
                  <a:pt x="4888239" y="1111659"/>
                </a:cubicBezTo>
                <a:cubicBezTo>
                  <a:pt x="5117908" y="1926259"/>
                  <a:pt x="3975535" y="2619234"/>
                  <a:pt x="2653914" y="2660730"/>
                </a:cubicBezTo>
                <a:cubicBezTo>
                  <a:pt x="1450869" y="2665068"/>
                  <a:pt x="590029" y="2366309"/>
                  <a:pt x="152731" y="1794479"/>
                </a:cubicBezTo>
                <a:cubicBezTo>
                  <a:pt x="8300" y="1677464"/>
                  <a:pt x="-148334" y="1612416"/>
                  <a:pt x="-317781" y="157853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Hộp bút khá to và 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rộng. Nó có màu hồng nhạt và được làm bằng nhựa cứng.</a:t>
            </a:r>
            <a:endParaRPr lang="en-US" sz="3600" b="1">
              <a:solidFill>
                <a:srgbClr val="CA3659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93177" y="509452"/>
            <a:ext cx="5735313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709880"/>
            <a:ext cx="5786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</a:rPr>
              <a:t>Em sử dụng đồ dùng đó như thế nào?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594731" y="2445000"/>
            <a:ext cx="4922251" cy="2664823"/>
          </a:xfrm>
          <a:custGeom>
            <a:avLst/>
            <a:gdLst>
              <a:gd name="connsiteX0" fmla="*/ -317781 w 4922251"/>
              <a:gd name="connsiteY0" fmla="*/ 1578535 h 2664823"/>
              <a:gd name="connsiteX1" fmla="*/ 1095 w 4922251"/>
              <a:gd name="connsiteY1" fmla="*/ 1292677 h 2664823"/>
              <a:gd name="connsiteX2" fmla="*/ 2411446 w 4922251"/>
              <a:gd name="connsiteY2" fmla="*/ 271 h 2664823"/>
              <a:gd name="connsiteX3" fmla="*/ 4888239 w 4922251"/>
              <a:gd name="connsiteY3" fmla="*/ 1111659 h 2664823"/>
              <a:gd name="connsiteX4" fmla="*/ 2653914 w 4922251"/>
              <a:gd name="connsiteY4" fmla="*/ 2660730 h 2664823"/>
              <a:gd name="connsiteX5" fmla="*/ 152731 w 4922251"/>
              <a:gd name="connsiteY5" fmla="*/ 1794479 h 2664823"/>
              <a:gd name="connsiteX6" fmla="*/ -317781 w 4922251"/>
              <a:gd name="connsiteY6" fmla="*/ 1578535 h 266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2251" h="2664823" fill="none" extrusionOk="0">
                <a:moveTo>
                  <a:pt x="-317781" y="1578535"/>
                </a:moveTo>
                <a:cubicBezTo>
                  <a:pt x="-160246" y="1470324"/>
                  <a:pt x="-141329" y="1390025"/>
                  <a:pt x="1095" y="1292677"/>
                </a:cubicBezTo>
                <a:cubicBezTo>
                  <a:pt x="-39217" y="504970"/>
                  <a:pt x="1132081" y="51321"/>
                  <a:pt x="2411446" y="271"/>
                </a:cubicBezTo>
                <a:cubicBezTo>
                  <a:pt x="3673977" y="-65414"/>
                  <a:pt x="4597751" y="453307"/>
                  <a:pt x="4888239" y="1111659"/>
                </a:cubicBezTo>
                <a:cubicBezTo>
                  <a:pt x="5127025" y="1850595"/>
                  <a:pt x="3962256" y="2558103"/>
                  <a:pt x="2653914" y="2660730"/>
                </a:cubicBezTo>
                <a:cubicBezTo>
                  <a:pt x="1460185" y="2656135"/>
                  <a:pt x="630754" y="2299532"/>
                  <a:pt x="152731" y="1794479"/>
                </a:cubicBezTo>
                <a:cubicBezTo>
                  <a:pt x="42314" y="1768651"/>
                  <a:pt x="-132307" y="1706339"/>
                  <a:pt x="-317781" y="1578535"/>
                </a:cubicBezTo>
                <a:close/>
              </a:path>
              <a:path w="4922251" h="2664823" stroke="0" extrusionOk="0">
                <a:moveTo>
                  <a:pt x="-317781" y="1578535"/>
                </a:moveTo>
                <a:cubicBezTo>
                  <a:pt x="-176894" y="1490563"/>
                  <a:pt x="-83705" y="1331468"/>
                  <a:pt x="1095" y="1292677"/>
                </a:cubicBezTo>
                <a:cubicBezTo>
                  <a:pt x="-26489" y="590028"/>
                  <a:pt x="1088609" y="58349"/>
                  <a:pt x="2411446" y="271"/>
                </a:cubicBezTo>
                <a:cubicBezTo>
                  <a:pt x="3594168" y="96303"/>
                  <a:pt x="4741630" y="497715"/>
                  <a:pt x="4888239" y="1111659"/>
                </a:cubicBezTo>
                <a:cubicBezTo>
                  <a:pt x="5117908" y="1926259"/>
                  <a:pt x="3975535" y="2619234"/>
                  <a:pt x="2653914" y="2660730"/>
                </a:cubicBezTo>
                <a:cubicBezTo>
                  <a:pt x="1450869" y="2665068"/>
                  <a:pt x="590029" y="2366309"/>
                  <a:pt x="152731" y="1794479"/>
                </a:cubicBezTo>
                <a:cubicBezTo>
                  <a:pt x="8300" y="1677464"/>
                  <a:pt x="-148334" y="1612416"/>
                  <a:pt x="-317781" y="157853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Em thường cất bút, thước, chì và tẩy trong đó. Nó giữ cho bút của em không bị hỏng.</a:t>
            </a:r>
            <a:endParaRPr lang="en-US" sz="3600" b="1">
              <a:solidFill>
                <a:srgbClr val="CA3659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2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93177" y="509452"/>
            <a:ext cx="5735313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709880"/>
            <a:ext cx="578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quản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dùng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 flipH="1">
            <a:off x="321262" y="1851426"/>
            <a:ext cx="4922251" cy="2664823"/>
          </a:xfrm>
          <a:custGeom>
            <a:avLst/>
            <a:gdLst>
              <a:gd name="connsiteX0" fmla="*/ -317781 w 4922251"/>
              <a:gd name="connsiteY0" fmla="*/ 1578535 h 2664823"/>
              <a:gd name="connsiteX1" fmla="*/ 1095 w 4922251"/>
              <a:gd name="connsiteY1" fmla="*/ 1292677 h 2664823"/>
              <a:gd name="connsiteX2" fmla="*/ 2411446 w 4922251"/>
              <a:gd name="connsiteY2" fmla="*/ 271 h 2664823"/>
              <a:gd name="connsiteX3" fmla="*/ 4888239 w 4922251"/>
              <a:gd name="connsiteY3" fmla="*/ 1111659 h 2664823"/>
              <a:gd name="connsiteX4" fmla="*/ 2653914 w 4922251"/>
              <a:gd name="connsiteY4" fmla="*/ 2660730 h 2664823"/>
              <a:gd name="connsiteX5" fmla="*/ 152731 w 4922251"/>
              <a:gd name="connsiteY5" fmla="*/ 1794479 h 2664823"/>
              <a:gd name="connsiteX6" fmla="*/ -317781 w 4922251"/>
              <a:gd name="connsiteY6" fmla="*/ 1578535 h 266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2251" h="2664823" fill="none" extrusionOk="0">
                <a:moveTo>
                  <a:pt x="-317781" y="1578535"/>
                </a:moveTo>
                <a:cubicBezTo>
                  <a:pt x="-160246" y="1470324"/>
                  <a:pt x="-141329" y="1390025"/>
                  <a:pt x="1095" y="1292677"/>
                </a:cubicBezTo>
                <a:cubicBezTo>
                  <a:pt x="-39217" y="504970"/>
                  <a:pt x="1132081" y="51321"/>
                  <a:pt x="2411446" y="271"/>
                </a:cubicBezTo>
                <a:cubicBezTo>
                  <a:pt x="3673977" y="-65414"/>
                  <a:pt x="4597751" y="453307"/>
                  <a:pt x="4888239" y="1111659"/>
                </a:cubicBezTo>
                <a:cubicBezTo>
                  <a:pt x="5127025" y="1850595"/>
                  <a:pt x="3962256" y="2558103"/>
                  <a:pt x="2653914" y="2660730"/>
                </a:cubicBezTo>
                <a:cubicBezTo>
                  <a:pt x="1460185" y="2656135"/>
                  <a:pt x="630754" y="2299532"/>
                  <a:pt x="152731" y="1794479"/>
                </a:cubicBezTo>
                <a:cubicBezTo>
                  <a:pt x="42314" y="1768651"/>
                  <a:pt x="-132307" y="1706339"/>
                  <a:pt x="-317781" y="1578535"/>
                </a:cubicBezTo>
                <a:close/>
              </a:path>
              <a:path w="4922251" h="2664823" stroke="0" extrusionOk="0">
                <a:moveTo>
                  <a:pt x="-317781" y="1578535"/>
                </a:moveTo>
                <a:cubicBezTo>
                  <a:pt x="-176894" y="1490563"/>
                  <a:pt x="-83705" y="1331468"/>
                  <a:pt x="1095" y="1292677"/>
                </a:cubicBezTo>
                <a:cubicBezTo>
                  <a:pt x="-26489" y="590028"/>
                  <a:pt x="1088609" y="58349"/>
                  <a:pt x="2411446" y="271"/>
                </a:cubicBezTo>
                <a:cubicBezTo>
                  <a:pt x="3594168" y="96303"/>
                  <a:pt x="4741630" y="497715"/>
                  <a:pt x="4888239" y="1111659"/>
                </a:cubicBezTo>
                <a:cubicBezTo>
                  <a:pt x="5117908" y="1926259"/>
                  <a:pt x="3975535" y="2619234"/>
                  <a:pt x="2653914" y="2660730"/>
                </a:cubicBezTo>
                <a:cubicBezTo>
                  <a:pt x="1450869" y="2665068"/>
                  <a:pt x="590029" y="2366309"/>
                  <a:pt x="152731" y="1794479"/>
                </a:cubicBezTo>
                <a:cubicBezTo>
                  <a:pt x="8300" y="1677464"/>
                  <a:pt x="-148334" y="1612416"/>
                  <a:pt x="-317781" y="157853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Em giữ nó cẩn thận. 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Học xong em cất nó vào trong cặp.</a:t>
            </a:r>
            <a:endParaRPr lang="en-US" sz="3600" b="1">
              <a:solidFill>
                <a:srgbClr val="CA3659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6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76659" y="550094"/>
            <a:ext cx="907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UTM Avo" pitchFamily="18" charset="0"/>
              </a:rPr>
              <a:t>Viết 4 – 5 câu giới thiệu về một đồ dùng học tập em đã nói ở trên.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61039" y="3750867"/>
            <a:ext cx="727861" cy="8014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>
            <a:off x="7646038" y="2747081"/>
            <a:ext cx="3108960" cy="1828800"/>
          </a:xfrm>
          <a:prstGeom prst="curvedConnector2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5400000" flipH="1" flipV="1">
            <a:off x="2239799" y="1779073"/>
            <a:ext cx="2011680" cy="3566160"/>
          </a:xfrm>
          <a:prstGeom prst="curvedConnector2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541742" y="1892676"/>
            <a:ext cx="3537542" cy="1877381"/>
            <a:chOff x="3309471" y="2091342"/>
            <a:chExt cx="2539915" cy="1128480"/>
          </a:xfrm>
        </p:grpSpPr>
        <p:sp>
          <p:nvSpPr>
            <p:cNvPr id="10" name="Oval 9"/>
            <p:cNvSpPr/>
            <p:nvPr/>
          </p:nvSpPr>
          <p:spPr>
            <a:xfrm>
              <a:off x="3386943" y="2091342"/>
              <a:ext cx="2343789" cy="1128480"/>
            </a:xfrm>
            <a:prstGeom prst="ellipse">
              <a:avLst/>
            </a:prstGeom>
            <a:solidFill>
              <a:srgbClr val="C4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09471" y="2333913"/>
              <a:ext cx="2539915" cy="64750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3200" b="1">
                  <a:solidFill>
                    <a:srgbClr val="FFFF00"/>
                  </a:solidFill>
                  <a:latin typeface="UTM Avo" pitchFamily="18" charset="0"/>
                </a:rPr>
                <a:t>Giới thiệu đồ dùng học tập</a:t>
              </a: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3920733" y="3508336"/>
            <a:ext cx="1280160" cy="11041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31668" y="4578448"/>
            <a:ext cx="1689018" cy="1182274"/>
            <a:chOff x="467545" y="3848550"/>
            <a:chExt cx="1307246" cy="629840"/>
          </a:xfrm>
        </p:grpSpPr>
        <p:sp>
          <p:nvSpPr>
            <p:cNvPr id="14" name="Rounded Rectangle 13"/>
            <p:cNvSpPr>
              <a:spLocks noChangeArrowheads="1"/>
            </p:cNvSpPr>
            <p:nvPr/>
          </p:nvSpPr>
          <p:spPr bwMode="auto">
            <a:xfrm>
              <a:off x="470748" y="3848550"/>
              <a:ext cx="1304043" cy="629840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67545" y="3941063"/>
              <a:ext cx="1166786" cy="45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(1) Tên</a:t>
              </a:r>
              <a:endParaRPr lang="en-US" sz="2800" b="1"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10975" y="4599258"/>
            <a:ext cx="3597623" cy="1161464"/>
            <a:chOff x="467544" y="3848550"/>
            <a:chExt cx="3053904" cy="1012243"/>
          </a:xfrm>
        </p:grpSpPr>
        <p:sp>
          <p:nvSpPr>
            <p:cNvPr id="17" name="Rounded Rectangle 16"/>
            <p:cNvSpPr>
              <a:spLocks noChangeArrowheads="1"/>
            </p:cNvSpPr>
            <p:nvPr/>
          </p:nvSpPr>
          <p:spPr bwMode="auto">
            <a:xfrm>
              <a:off x="470748" y="3848550"/>
              <a:ext cx="3050700" cy="1012243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67544" y="3941063"/>
              <a:ext cx="2983405" cy="83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(2) Hình dạng, màu sắc</a:t>
              </a:r>
              <a:endParaRPr lang="en-US" sz="2800" b="1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19288" y="4578449"/>
            <a:ext cx="2335377" cy="1182274"/>
            <a:chOff x="467545" y="3883725"/>
            <a:chExt cx="1944215" cy="944976"/>
          </a:xfrm>
        </p:grpSpPr>
        <p:sp>
          <p:nvSpPr>
            <p:cNvPr id="20" name="Rounded Rectangle 19"/>
            <p:cNvSpPr>
              <a:spLocks noChangeArrowheads="1"/>
            </p:cNvSpPr>
            <p:nvPr/>
          </p:nvSpPr>
          <p:spPr bwMode="auto">
            <a:xfrm>
              <a:off x="470748" y="3883725"/>
              <a:ext cx="1941012" cy="944976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67545" y="3941063"/>
              <a:ext cx="1944215" cy="762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(3) Công dụng</a:t>
              </a:r>
              <a:endParaRPr lang="en-US" sz="28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934999" y="4573627"/>
            <a:ext cx="2891159" cy="1217235"/>
            <a:chOff x="386169" y="3841059"/>
            <a:chExt cx="2572997" cy="1007514"/>
          </a:xfrm>
        </p:grpSpPr>
        <p:sp>
          <p:nvSpPr>
            <p:cNvPr id="23" name="Rounded Rectangle 22"/>
            <p:cNvSpPr>
              <a:spLocks noChangeArrowheads="1"/>
            </p:cNvSpPr>
            <p:nvPr/>
          </p:nvSpPr>
          <p:spPr bwMode="auto">
            <a:xfrm>
              <a:off x="457354" y="3841059"/>
              <a:ext cx="2392850" cy="1007514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86169" y="3941063"/>
              <a:ext cx="2572997" cy="789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(4) Cách bảo quản</a:t>
              </a:r>
              <a:endParaRPr lang="en-US" sz="2800" b="1"/>
            </a:p>
          </p:txBody>
        </p:sp>
      </p:grpSp>
    </p:spTree>
    <p:extLst>
      <p:ext uri="{BB962C8B-B14F-4D97-AF65-F5344CB8AC3E}">
        <p14:creationId xmlns:p14="http://schemas.microsoft.com/office/powerpoint/2010/main" val="60621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6011666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10973" y="2336385"/>
            <a:ext cx="34043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gradFill flip="none" rotWithShape="1">
                  <a:gsLst>
                    <a:gs pos="0">
                      <a:srgbClr val="00CC00">
                        <a:shade val="30000"/>
                        <a:satMod val="115000"/>
                      </a:srgbClr>
                    </a:gs>
                    <a:gs pos="50000">
                      <a:srgbClr val="00CC00">
                        <a:shade val="67500"/>
                        <a:satMod val="115000"/>
                      </a:srgbClr>
                    </a:gs>
                    <a:gs pos="100000">
                      <a:srgbClr val="00CC0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6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76659" y="550094"/>
            <a:ext cx="907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UTM Avo" pitchFamily="18" charset="0"/>
              </a:rPr>
              <a:t>Viết 4 – 5 câu giới thiệu về một đồ dùng học tập em đã nói ở trên.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357" y="2005975"/>
            <a:ext cx="444354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Bài yêu cầu gì?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3208" y="2003903"/>
            <a:ext cx="3927146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Viết 4 – 5 câu.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1683" y="2721429"/>
            <a:ext cx="6332008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Giới thiệu một đồ dùng học tập của em.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357" y="2795797"/>
            <a:ext cx="512940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Viết về nội dung gì?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356" y="3814217"/>
            <a:ext cx="512940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Viết như thế nào?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8623" y="3812145"/>
            <a:ext cx="6488763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Nhớ lại những điều vừa nói ở bài tập 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1683" y="5028549"/>
            <a:ext cx="5364300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Dựa vào gợi ý sơ đồ 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228623" y="2032816"/>
            <a:ext cx="0" cy="402336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5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1535" y="3025218"/>
            <a:ext cx="682275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Đó là đồ vật gì?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74" y="434988"/>
            <a:ext cx="9665502" cy="245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47383" y="3642162"/>
            <a:ext cx="733367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Hình dạng, màu sắc nó ra sao?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5409" y="4326008"/>
            <a:ext cx="682275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Nó giúp em việc gì?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8473" y="4975123"/>
            <a:ext cx="682275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Em bảo quản nó như thế nào?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0" y="0"/>
            <a:ext cx="1942099" cy="1879518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89722" y="616593"/>
            <a:ext cx="907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6600"/>
                </a:solidFill>
                <a:latin typeface="UTM Avo" panose="02040603050506020204" pitchFamily="18" charset="0"/>
              </a:rPr>
              <a:t>MẪU: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Giới thiệu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cái bút máy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>
              <a:solidFill>
                <a:schemeClr val="accent4">
                  <a:lumMod val="50000"/>
                </a:schemeClr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1" y="2051133"/>
            <a:ext cx="10972800" cy="34163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latin typeface="UTM Avo" panose="02040603050506020204" pitchFamily="18" charset="0"/>
                <a:cs typeface="HP001 5H" pitchFamily="34" charset="0"/>
              </a:rPr>
              <a:t>Bài</a:t>
            </a:r>
            <a:r>
              <a:rPr lang="en-US" sz="3600" b="1" u="sng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u="sng" dirty="0" err="1">
                <a:latin typeface="UTM Avo" panose="02040603050506020204" pitchFamily="18" charset="0"/>
                <a:cs typeface="HP001 5H" pitchFamily="34" charset="0"/>
              </a:rPr>
              <a:t>làm</a:t>
            </a:r>
            <a:endParaRPr lang="en-US" sz="3600" b="1" u="sng" dirty="0">
              <a:latin typeface="UTM Avo" panose="02040603050506020204" pitchFamily="18" charset="0"/>
              <a:cs typeface="HP001 5H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   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Cái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máy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của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em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là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Nét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hoa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màu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đỏ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đậm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Ngòi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viết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rất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trơn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rất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dễ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bơm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mực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Nhờ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em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nhiều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bài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viết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đẹp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</a:t>
            </a:r>
            <a:endParaRPr lang="en-US" sz="3600" dirty="0">
              <a:latin typeface="UTM Avo" panose="02040603050506020204" pitchFamily="18" charset="0"/>
              <a:cs typeface="HP001 5H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4" b="100000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540">
            <a:off x="8655751" y="-9630"/>
            <a:ext cx="2962948" cy="33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0" y="0"/>
            <a:ext cx="1942099" cy="1879518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89722" y="616593"/>
            <a:ext cx="1026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6600"/>
                </a:solidFill>
                <a:latin typeface="UTM Avo" panose="02040603050506020204" pitchFamily="18" charset="0"/>
              </a:rPr>
              <a:t>MẪU: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Giới thiệu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quyển sách Tiếng Việt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>
              <a:solidFill>
                <a:schemeClr val="accent4">
                  <a:lumMod val="50000"/>
                </a:schemeClr>
              </a:solidFill>
              <a:latin typeface="UTM Avo" pitchFamily="18" charset="0"/>
            </a:endParaRPr>
          </a:p>
        </p:txBody>
      </p:sp>
      <p:pic>
        <p:nvPicPr>
          <p:cNvPr id="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5" y="1748889"/>
            <a:ext cx="2969588" cy="418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1474" y="1553828"/>
            <a:ext cx="7994469" cy="452431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sng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HP001 5H" pitchFamily="34" charset="0"/>
              </a:rPr>
              <a:t>Bài làm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HP001 5H" pitchFamily="34" charset="0"/>
              </a:rPr>
              <a:t>     Quyển sách Tiếng Việt của em đẹp lắm! Nó to hơn quyển vở ô li nhưng thật dày. Giấy bóng láng. Sách có nhiều tranh vẽ đẹp và bài đọc hay. Em rất  thích nó.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0" y="0"/>
            <a:ext cx="1942099" cy="1879518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89722" y="616593"/>
            <a:ext cx="1026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6600"/>
                </a:solidFill>
                <a:latin typeface="UTM Avo" panose="02040603050506020204" pitchFamily="18" charset="0"/>
              </a:rPr>
              <a:t>MẪU: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Giới thiệu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cái cặp sách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>
              <a:solidFill>
                <a:schemeClr val="accent4">
                  <a:lumMod val="50000"/>
                </a:schemeClr>
              </a:solidFill>
              <a:latin typeface="UTM Avo" pitchFamily="18" charset="0"/>
            </a:endParaRPr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9EAEE"/>
              </a:clrFrom>
              <a:clrTo>
                <a:srgbClr val="E9E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1" y="2708994"/>
            <a:ext cx="4143301" cy="28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0926" y="1471518"/>
            <a:ext cx="7568739" cy="39903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u="sng" dirty="0" err="1">
                <a:latin typeface="Cambria" panose="02040503050406030204" pitchFamily="18" charset="0"/>
                <a:cs typeface="HP001 5H" pitchFamily="34" charset="0"/>
              </a:rPr>
              <a:t>Bài</a:t>
            </a:r>
            <a:r>
              <a:rPr lang="en-US" sz="3400" b="1" u="sng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u="sng" dirty="0" err="1">
                <a:latin typeface="Cambria" panose="02040503050406030204" pitchFamily="18" charset="0"/>
                <a:cs typeface="HP001 5H" pitchFamily="34" charset="0"/>
              </a:rPr>
              <a:t>làm</a:t>
            </a:r>
            <a:endParaRPr lang="en-US" sz="3400" b="1" u="sng" dirty="0">
              <a:latin typeface="Cambria" panose="02040503050406030204" pitchFamily="18" charset="0"/>
              <a:cs typeface="HP001 5H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    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Chiếc cặp của em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thật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đáng yêu! Nó được may bằng vải da. Nó màu xanh nước biển có in hình 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5 anh em siêu nhân. Cặp rộng  và khá vừa với em. Nó giúp em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giữ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gìn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sách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vở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.</a:t>
            </a:r>
            <a:endParaRPr lang="en-US" sz="3400" dirty="0">
              <a:latin typeface="Cambria" panose="02040503050406030204" pitchFamily="18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0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6011666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10973" y="2022873"/>
            <a:ext cx="34043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gradFill flip="none" rotWithShape="1">
                  <a:gsLst>
                    <a:gs pos="0">
                      <a:srgbClr val="CC0099">
                        <a:shade val="30000"/>
                        <a:satMod val="115000"/>
                      </a:srgbClr>
                    </a:gs>
                    <a:gs pos="50000">
                      <a:srgbClr val="CC0099">
                        <a:shade val="67500"/>
                        <a:satMod val="115000"/>
                      </a:srgbClr>
                    </a:gs>
                    <a:gs pos="100000">
                      <a:srgbClr val="CC0099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Đọc mở rộng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56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6"/>
            <a:ext cx="3749040" cy="218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771" y="683827"/>
            <a:ext cx="9676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CC0099">
                        <a:shade val="30000"/>
                        <a:satMod val="115000"/>
                      </a:srgbClr>
                    </a:gs>
                    <a:gs pos="50000">
                      <a:srgbClr val="CC0099">
                        <a:shade val="67500"/>
                        <a:satMod val="115000"/>
                      </a:srgbClr>
                    </a:gs>
                    <a:gs pos="100000">
                      <a:srgbClr val="CC0099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Đọc mở rộng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34" y="2110222"/>
            <a:ext cx="7317681" cy="40929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/>
          <p:nvPr/>
        </p:nvSpPr>
        <p:spPr>
          <a:xfrm>
            <a:off x="390127" y="2110222"/>
            <a:ext cx="3750799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1.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đọc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chuyện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54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6"/>
            <a:ext cx="3749040" cy="218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771" y="683827"/>
            <a:ext cx="9676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CC0099">
                        <a:shade val="30000"/>
                        <a:satMod val="115000"/>
                      </a:srgbClr>
                    </a:gs>
                    <a:gs pos="50000">
                      <a:srgbClr val="CC0099">
                        <a:shade val="67500"/>
                        <a:satMod val="115000"/>
                      </a:srgbClr>
                    </a:gs>
                    <a:gs pos="100000">
                      <a:srgbClr val="CC0099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Đọc mở rộng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C67835-1799-4BA5-84C8-73C0A272108C}"/>
              </a:ext>
            </a:extLst>
          </p:cNvPr>
          <p:cNvSpPr txBox="1"/>
          <p:nvPr/>
        </p:nvSpPr>
        <p:spPr>
          <a:xfrm>
            <a:off x="836024" y="1642288"/>
            <a:ext cx="1106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phiếu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vở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953" y="2832622"/>
            <a:ext cx="10382388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8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68" b="21760"/>
          <a:stretch/>
        </p:blipFill>
        <p:spPr>
          <a:xfrm>
            <a:off x="0" y="424849"/>
            <a:ext cx="12192000" cy="6531415"/>
          </a:xfrm>
          <a:prstGeom prst="rect">
            <a:avLst/>
          </a:prstGeom>
        </p:spPr>
      </p:pic>
      <p:pic>
        <p:nvPicPr>
          <p:cNvPr id="44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076" y="3293762"/>
            <a:ext cx="5714736" cy="3819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8F492C-BD57-B579-2C3D-5EF1C1419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71" y="484667"/>
            <a:ext cx="9717866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3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8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0" y="4507706"/>
            <a:ext cx="2441945" cy="2431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33" y="4880510"/>
            <a:ext cx="3097292" cy="226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2" y="4880510"/>
            <a:ext cx="1922879" cy="1759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2539489"/>
            <a:chOff x="714103" y="248194"/>
            <a:chExt cx="10763795" cy="1673385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207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07" y="5703090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Câu hỏi"/>
          <p:cNvGrpSpPr/>
          <p:nvPr/>
        </p:nvGrpSpPr>
        <p:grpSpPr>
          <a:xfrm>
            <a:off x="0" y="151712"/>
            <a:ext cx="11882846" cy="2013314"/>
            <a:chOff x="0" y="151712"/>
            <a:chExt cx="11882846" cy="2013314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151712"/>
              <a:ext cx="11882846" cy="2013314"/>
              <a:chOff x="0" y="151712"/>
              <a:chExt cx="11882846" cy="201331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97541" y="151712"/>
                <a:ext cx="11385305" cy="1781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23129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02603" y="297069"/>
              <a:ext cx="1045922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Suốt đời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đi với học sinh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vở, bút, thước, trong mình tôi mang</a:t>
              </a:r>
            </a:p>
            <a:p>
              <a:pPr marL="0" marR="0" lvl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(Là cái gì?)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3704" y1="39188" x2="43930" y2="60569"/>
                        <a14:foregroundMark x1="47939" y1="41732" x2="33145" y2="62144"/>
                        <a14:foregroundMark x1="25805" y1="59782" x2="61660" y2="58995"/>
                        <a14:foregroundMark x1="26708" y1="58025" x2="43704" y2="58207"/>
                        <a14:foregroundMark x1="26708" y1="60206" x2="62564" y2="61357"/>
                        <a14:foregroundMark x1="60192" y1="20594" x2="76454" y2="33919"/>
                        <a14:foregroundMark x1="76454" y1="32707" x2="68605" y2="46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65" y="1632068"/>
            <a:ext cx="5340627" cy="4979509"/>
          </a:xfrm>
          <a:prstGeom prst="rect">
            <a:avLst/>
          </a:prstGeom>
        </p:spPr>
      </p:pic>
      <p:pic>
        <p:nvPicPr>
          <p:cNvPr id="30" name="Dấu tick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65" y="2851630"/>
            <a:ext cx="2751336" cy="3149985"/>
          </a:xfrm>
          <a:prstGeom prst="rect">
            <a:avLst/>
          </a:prstGeom>
        </p:spPr>
      </p:pic>
      <p:pic>
        <p:nvPicPr>
          <p:cNvPr id="31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Câu hỏi"/>
          <p:cNvGrpSpPr/>
          <p:nvPr/>
        </p:nvGrpSpPr>
        <p:grpSpPr>
          <a:xfrm>
            <a:off x="-42103" y="157993"/>
            <a:ext cx="11924950" cy="2450090"/>
            <a:chOff x="-42103" y="157993"/>
            <a:chExt cx="11924950" cy="2450090"/>
          </a:xfrm>
        </p:grpSpPr>
        <p:grpSp>
          <p:nvGrpSpPr>
            <p:cNvPr id="40" name="Group 39"/>
            <p:cNvGrpSpPr/>
            <p:nvPr/>
          </p:nvGrpSpPr>
          <p:grpSpPr>
            <a:xfrm>
              <a:off x="-42103" y="157993"/>
              <a:ext cx="11924950" cy="2164788"/>
              <a:chOff x="-42103" y="157993"/>
              <a:chExt cx="11924950" cy="2164788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309283" y="157993"/>
                <a:ext cx="11573564" cy="1830311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103" y="380884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41" name="Rectangle 40"/>
            <p:cNvSpPr/>
            <p:nvPr/>
          </p:nvSpPr>
          <p:spPr>
            <a:xfrm>
              <a:off x="1045322" y="299759"/>
              <a:ext cx="975267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gì dài một gang tay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viết em vẽ mỗi ngày ngắn đi</a:t>
              </a:r>
            </a:p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i="1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(Là cái gì?)</a:t>
              </a:r>
            </a:p>
            <a:p>
              <a:pPr marL="0" marR="0" lvl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Picture 4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219" y="1988304"/>
            <a:ext cx="4784478" cy="4784478"/>
          </a:xfrm>
          <a:prstGeom prst="rect">
            <a:avLst/>
          </a:prstGeom>
        </p:spPr>
      </p:pic>
      <p:pic>
        <p:nvPicPr>
          <p:cNvPr id="57" name="Dấu tick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65" y="2851630"/>
            <a:ext cx="2751336" cy="3149985"/>
          </a:xfrm>
          <a:prstGeom prst="rect">
            <a:avLst/>
          </a:prstGeom>
        </p:spPr>
      </p:pic>
      <p:pic>
        <p:nvPicPr>
          <p:cNvPr id="5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Câu hỏi"/>
          <p:cNvGrpSpPr/>
          <p:nvPr/>
        </p:nvGrpSpPr>
        <p:grpSpPr>
          <a:xfrm>
            <a:off x="211605" y="-310621"/>
            <a:ext cx="11657795" cy="3965145"/>
            <a:chOff x="211605" y="-310621"/>
            <a:chExt cx="11657795" cy="3965145"/>
          </a:xfrm>
        </p:grpSpPr>
        <p:grpSp>
          <p:nvGrpSpPr>
            <p:cNvPr id="40" name="Group 39"/>
            <p:cNvGrpSpPr/>
            <p:nvPr/>
          </p:nvGrpSpPr>
          <p:grpSpPr>
            <a:xfrm>
              <a:off x="211605" y="-310621"/>
              <a:ext cx="11657795" cy="3564809"/>
              <a:chOff x="211605" y="-310621"/>
              <a:chExt cx="11657795" cy="3564809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95836" y="65375"/>
                <a:ext cx="11573564" cy="3188813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605" y="-310621"/>
                <a:ext cx="2287762" cy="2287762"/>
              </a:xfrm>
              <a:prstGeom prst="rect">
                <a:avLst/>
              </a:prstGeom>
            </p:spPr>
          </p:pic>
        </p:grpSp>
        <p:sp>
          <p:nvSpPr>
            <p:cNvPr id="41" name="Rectangle 40"/>
            <p:cNvSpPr/>
            <p:nvPr/>
          </p:nvSpPr>
          <p:spPr>
            <a:xfrm>
              <a:off x="1045322" y="299759"/>
              <a:ext cx="9752670" cy="335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Bụng chứa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đầy mực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Mình dài xinh xinh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Ngày đêm tận tình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Giúp em luyện chữ</a:t>
              </a:r>
            </a:p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i="1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(Là cái gì?)</a:t>
              </a:r>
            </a:p>
            <a:p>
              <a:pPr marL="0" marR="0" lvl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Picture 4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64" b="100000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5049">
            <a:off x="1377027" y="815502"/>
            <a:ext cx="4633259" cy="5212416"/>
          </a:xfrm>
          <a:prstGeom prst="rect">
            <a:avLst/>
          </a:prstGeom>
        </p:spPr>
      </p:pic>
      <p:pic>
        <p:nvPicPr>
          <p:cNvPr id="13" name="Dấu tick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65" y="2851630"/>
            <a:ext cx="2751336" cy="3149985"/>
          </a:xfrm>
          <a:prstGeom prst="rect">
            <a:avLst/>
          </a:prstGeom>
        </p:spPr>
      </p:pic>
      <p:pic>
        <p:nvPicPr>
          <p:cNvPr id="14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8" y="2387824"/>
            <a:ext cx="4470176" cy="44701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96" y="-25077"/>
            <a:ext cx="1271130" cy="127113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246201" y="693299"/>
            <a:ext cx="2811440" cy="1105510"/>
            <a:chOff x="-856881" y="1091821"/>
            <a:chExt cx="2811440" cy="1105510"/>
          </a:xfrm>
        </p:grpSpPr>
        <p:sp>
          <p:nvSpPr>
            <p:cNvPr id="3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3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46936" y="645889"/>
            <a:ext cx="6713002" cy="1200330"/>
            <a:chOff x="2961973" y="3514493"/>
            <a:chExt cx="6713002" cy="1200330"/>
          </a:xfrm>
        </p:grpSpPr>
        <p:sp>
          <p:nvSpPr>
            <p:cNvPr id="34" name="TextBox 33"/>
            <p:cNvSpPr txBox="1"/>
            <p:nvPr/>
          </p:nvSpPr>
          <p:spPr>
            <a:xfrm>
              <a:off x="2961973" y="3514494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ln w="1270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61973" y="3514493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86665" y="1846218"/>
            <a:ext cx="10374231" cy="1754563"/>
            <a:chOff x="4646115" y="1594146"/>
            <a:chExt cx="6310544" cy="1754563"/>
          </a:xfrm>
        </p:grpSpPr>
        <p:sp>
          <p:nvSpPr>
            <p:cNvPr id="40" name="TextBox 39"/>
            <p:cNvSpPr txBox="1"/>
            <p:nvPr/>
          </p:nvSpPr>
          <p:spPr>
            <a:xfrm>
              <a:off x="4646115" y="1594146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atin typeface="UTM Showcard" panose="02040603050506020204" pitchFamily="18" charset="0"/>
                </a:rPr>
                <a:t>Viết đoạn văn giới thiệu một đồ dùng học tập</a:t>
              </a:r>
              <a:endParaRPr lang="en-US" sz="5400" dirty="0">
                <a:latin typeface="UTM Showcard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83796" y="1594383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gradFill flip="none" rotWithShape="1">
                    <a:gsLst>
                      <a:gs pos="0">
                        <a:srgbClr val="92D050"/>
                      </a:gs>
                      <a:gs pos="13000">
                        <a:srgbClr val="00CC00"/>
                      </a:gs>
                      <a:gs pos="72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Viết đoạn văn giới thiệu </a:t>
              </a:r>
              <a:r>
                <a:rPr lang="en-US" sz="5400">
                  <a:gradFill flip="none" rotWithShape="1">
                    <a:gsLst>
                      <a:gs pos="100000">
                        <a:srgbClr val="00CC00">
                          <a:shade val="30000"/>
                          <a:satMod val="115000"/>
                        </a:srgbClr>
                      </a:gs>
                      <a:gs pos="70000">
                        <a:srgbClr val="00CC00">
                          <a:shade val="67500"/>
                          <a:satMod val="115000"/>
                        </a:srgbClr>
                      </a:gs>
                      <a:gs pos="18000">
                        <a:srgbClr val="FFFF00"/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một đồ dùng học tập</a:t>
              </a:r>
              <a:endParaRPr lang="en-US" sz="5400" dirty="0">
                <a:gradFill flip="none" rotWithShape="1">
                  <a:gsLst>
                    <a:gs pos="100000">
                      <a:srgbClr val="00CC00">
                        <a:shade val="30000"/>
                        <a:satMod val="115000"/>
                      </a:srgbClr>
                    </a:gs>
                    <a:gs pos="70000">
                      <a:srgbClr val="00CC00">
                        <a:shade val="67500"/>
                        <a:satMod val="115000"/>
                      </a:srgbClr>
                    </a:gs>
                    <a:gs pos="18000">
                      <a:srgbClr val="FFFF00"/>
                    </a:gs>
                  </a:gsLst>
                  <a:lin ang="10800000" scaled="1"/>
                  <a:tileRect/>
                </a:gradFill>
                <a:latin typeface="UTM Showcard" panose="02040603050506020204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382827" y="3751105"/>
            <a:ext cx="597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rPr>
              <a:t>Đọc mở rộng</a:t>
            </a:r>
            <a:endParaRPr lang="en-US" sz="8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Maphylla" pitchFamily="2" charset="0"/>
            </a:endParaRPr>
          </a:p>
        </p:txBody>
      </p:sp>
      <p:sp>
        <p:nvSpPr>
          <p:cNvPr id="38" name="矩形: 圆角 16">
            <a:extLst>
              <a:ext uri="{FF2B5EF4-FFF2-40B4-BE49-F238E27FC236}">
                <a16:creationId xmlns:a16="http://schemas.microsoft.com/office/drawing/2014/main" id="{8C14046D-F732-340D-BCF3-B7773A69F385}"/>
              </a:ext>
            </a:extLst>
          </p:cNvPr>
          <p:cNvSpPr/>
          <p:nvPr/>
        </p:nvSpPr>
        <p:spPr>
          <a:xfrm>
            <a:off x="6036437" y="5038540"/>
            <a:ext cx="2490004" cy="742297"/>
          </a:xfrm>
          <a:prstGeom prst="roundRect">
            <a:avLst>
              <a:gd name="adj" fmla="val 50000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#9Slide04 Goku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83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#9Slide04 Goku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74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091" y="3468425"/>
            <a:ext cx="5818909" cy="3389575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4096582" cy="2386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299" y="249186"/>
            <a:ext cx="6742126" cy="1958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891" y="1660281"/>
            <a:ext cx="109466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*Kiến thức, kĩ năng: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Viết được 2-3 câu tự giới thiệu về đồ dùng học tập.</a:t>
            </a:r>
          </a:p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Tự tìm đọc, chia sẻ với bạn một cuốn sách viết về chuyện lạ đó đây.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Phát triển kĩ năng đặt câu giới thiệu về đồ dùng học tập.</a:t>
            </a:r>
          </a:p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Biết bày tỏ cảm xúc, tình cảm qua mỗi cuốn sách.</a:t>
            </a:r>
          </a:p>
        </p:txBody>
      </p:sp>
    </p:spTree>
    <p:extLst>
      <p:ext uri="{BB962C8B-B14F-4D97-AF65-F5344CB8AC3E}">
        <p14:creationId xmlns:p14="http://schemas.microsoft.com/office/powerpoint/2010/main" val="41760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1002</Words>
  <Application>Microsoft Office PowerPoint</Application>
  <PresentationFormat>Widescreen</PresentationFormat>
  <Paragraphs>128</Paragraphs>
  <Slides>28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Cambria</vt:lpstr>
      <vt:lpstr>Calibri</vt:lpstr>
      <vt:lpstr>Chango</vt:lpstr>
      <vt:lpstr>#9Slide05 SVNMaphylla</vt:lpstr>
      <vt:lpstr>#9Slide04 Goku</vt:lpstr>
      <vt:lpstr>Arial</vt:lpstr>
      <vt:lpstr>Times New Roman</vt:lpstr>
      <vt:lpstr>#9Slide07 HoneyCream</vt:lpstr>
      <vt:lpstr>UTM Aptima</vt:lpstr>
      <vt:lpstr>Calibri Light</vt:lpstr>
      <vt:lpstr>#9Slide05 Aphrodite Pro</vt:lpstr>
      <vt:lpstr>SVN-Newton</vt:lpstr>
      <vt:lpstr>UTM Avo</vt:lpstr>
      <vt:lpstr>UTM ViceroyJF</vt:lpstr>
      <vt:lpstr>UTM Showcard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NHÓM ZALO TOÁN THCS CÁNH DIỀU</cp:lastModifiedBy>
  <cp:revision>39</cp:revision>
  <dcterms:created xsi:type="dcterms:W3CDTF">2023-03-12T15:25:16Z</dcterms:created>
  <dcterms:modified xsi:type="dcterms:W3CDTF">2023-03-26T05:46:05Z</dcterms:modified>
</cp:coreProperties>
</file>