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61" r:id="rId6"/>
    <p:sldId id="273" r:id="rId7"/>
    <p:sldId id="274" r:id="rId8"/>
    <p:sldId id="269" r:id="rId9"/>
    <p:sldId id="260" r:id="rId10"/>
    <p:sldId id="257" r:id="rId11"/>
  </p:sldIdLst>
  <p:sldSz cx="18288000" cy="10287000"/>
  <p:notesSz cx="6858000" cy="9144000"/>
  <p:embeddedFontLst>
    <p:embeddedFont>
      <p:font typeface="#9Slide05 Dancing Script" panose="020B0604020202020204" charset="0"/>
      <p:bold r:id="rId12"/>
    </p:embeddedFont>
    <p:embeddedFont>
      <p:font typeface="#9Slide07 HoneyCream" panose="020B0604020202020204" charset="0"/>
      <p:regular r:id="rId13"/>
    </p:embeddedFont>
    <p:embeddedFont>
      <p:font typeface="Cambria Math" panose="02040503050406030204" pitchFamily="18" charset="0"/>
      <p:regular r:id="rId14"/>
    </p:embeddedFont>
    <p:embeddedFont>
      <p:font typeface="เอฟซี โอนิกิริ" panose="020B0604020202020204" charset="-3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svg"/><Relationship Id="rId7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803776"/>
            <a:ext cx="18288000" cy="5761863"/>
          </a:xfrm>
          <a:custGeom>
            <a:avLst/>
            <a:gdLst/>
            <a:ahLst/>
            <a:cxnLst/>
            <a:rect l="l" t="t" r="r" b="b"/>
            <a:pathLst>
              <a:path w="18288000" h="5761863">
                <a:moveTo>
                  <a:pt x="0" y="0"/>
                </a:moveTo>
                <a:lnTo>
                  <a:pt x="18288000" y="0"/>
                </a:lnTo>
                <a:lnTo>
                  <a:pt x="18288000" y="5761863"/>
                </a:lnTo>
                <a:lnTo>
                  <a:pt x="0" y="5761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6417" y="641856"/>
            <a:ext cx="16675166" cy="8060883"/>
            <a:chOff x="0" y="0"/>
            <a:chExt cx="4391813" cy="21230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1813" cy="2123031"/>
            </a:xfrm>
            <a:custGeom>
              <a:avLst/>
              <a:gdLst/>
              <a:ahLst/>
              <a:cxnLst/>
              <a:rect l="l" t="t" r="r" b="b"/>
              <a:pathLst>
                <a:path w="4391813" h="2123031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099527"/>
                  </a:lnTo>
                  <a:cubicBezTo>
                    <a:pt x="4391813" y="2112508"/>
                    <a:pt x="4381290" y="2123031"/>
                    <a:pt x="4368309" y="2123031"/>
                  </a:cubicBezTo>
                  <a:lnTo>
                    <a:pt x="23504" y="2123031"/>
                  </a:lnTo>
                  <a:cubicBezTo>
                    <a:pt x="10523" y="2123031"/>
                    <a:pt x="0" y="2112508"/>
                    <a:pt x="0" y="2099527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91813" cy="2170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92224" y="285950"/>
            <a:ext cx="3694213" cy="2528005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31950" y="4925068"/>
            <a:ext cx="4456050" cy="5640570"/>
          </a:xfrm>
          <a:custGeom>
            <a:avLst/>
            <a:gdLst/>
            <a:ahLst/>
            <a:cxnLst/>
            <a:rect l="l" t="t" r="r" b="b"/>
            <a:pathLst>
              <a:path w="4456050" h="5640570">
                <a:moveTo>
                  <a:pt x="0" y="0"/>
                </a:moveTo>
                <a:lnTo>
                  <a:pt x="4456050" y="0"/>
                </a:lnTo>
                <a:lnTo>
                  <a:pt x="4456050" y="5640571"/>
                </a:lnTo>
                <a:lnTo>
                  <a:pt x="0" y="5640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31950" y="1028700"/>
            <a:ext cx="3121980" cy="1518063"/>
          </a:xfrm>
          <a:custGeom>
            <a:avLst/>
            <a:gdLst/>
            <a:ahLst/>
            <a:cxnLst/>
            <a:rect l="l" t="t" r="r" b="b"/>
            <a:pathLst>
              <a:path w="3121980" h="1518063">
                <a:moveTo>
                  <a:pt x="0" y="0"/>
                </a:moveTo>
                <a:lnTo>
                  <a:pt x="3121980" y="0"/>
                </a:lnTo>
                <a:lnTo>
                  <a:pt x="3121980" y="1518063"/>
                </a:lnTo>
                <a:lnTo>
                  <a:pt x="0" y="15180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30617" y="7091390"/>
            <a:ext cx="2207876" cy="3195610"/>
          </a:xfrm>
          <a:custGeom>
            <a:avLst/>
            <a:gdLst/>
            <a:ahLst/>
            <a:cxnLst/>
            <a:rect l="l" t="t" r="r" b="b"/>
            <a:pathLst>
              <a:path w="2207876" h="3195610">
                <a:moveTo>
                  <a:pt x="0" y="0"/>
                </a:moveTo>
                <a:lnTo>
                  <a:pt x="2207876" y="0"/>
                </a:lnTo>
                <a:lnTo>
                  <a:pt x="2207876" y="3195610"/>
                </a:lnTo>
                <a:lnTo>
                  <a:pt x="0" y="3195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06792" y="3086100"/>
            <a:ext cx="2086084" cy="2057400"/>
          </a:xfrm>
          <a:custGeom>
            <a:avLst/>
            <a:gdLst/>
            <a:ahLst/>
            <a:cxnLst/>
            <a:rect l="l" t="t" r="r" b="b"/>
            <a:pathLst>
              <a:path w="2086084" h="2057400">
                <a:moveTo>
                  <a:pt x="0" y="0"/>
                </a:moveTo>
                <a:lnTo>
                  <a:pt x="2086084" y="0"/>
                </a:lnTo>
                <a:lnTo>
                  <a:pt x="20860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8940" y="6150613"/>
            <a:ext cx="4102341" cy="3738258"/>
          </a:xfrm>
          <a:custGeom>
            <a:avLst/>
            <a:gdLst/>
            <a:ahLst/>
            <a:cxnLst/>
            <a:rect l="l" t="t" r="r" b="b"/>
            <a:pathLst>
              <a:path w="4102341" h="3738258">
                <a:moveTo>
                  <a:pt x="0" y="0"/>
                </a:moveTo>
                <a:lnTo>
                  <a:pt x="4102341" y="0"/>
                </a:lnTo>
                <a:lnTo>
                  <a:pt x="4102341" y="3738258"/>
                </a:lnTo>
                <a:lnTo>
                  <a:pt x="0" y="37382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6142" y="1522738"/>
            <a:ext cx="11619983" cy="632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92063" y="4083544"/>
            <a:ext cx="8118229" cy="6303408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306" y="2537416"/>
            <a:ext cx="9431329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7787" y="7620"/>
            <a:ext cx="1805190" cy="1922552"/>
            <a:chOff x="22924" y="-47625"/>
            <a:chExt cx="812800" cy="865643"/>
          </a:xfrm>
        </p:grpSpPr>
        <p:sp>
          <p:nvSpPr>
            <p:cNvPr id="6" name="Freeform 6"/>
            <p:cNvSpPr/>
            <p:nvPr/>
          </p:nvSpPr>
          <p:spPr>
            <a:xfrm>
              <a:off x="22924" y="5218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11500" dirty="0">
                  <a:solidFill>
                    <a:srgbClr val="FFFFFF"/>
                  </a:solidFill>
                  <a:latin typeface="เอฟซี โอนิกิริ"/>
                </a:rPr>
                <a:t>1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319359" y="1333500"/>
            <a:ext cx="7437773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Viết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bình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bên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biết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cạnh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AD song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song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bằng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những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cạnh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nào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0320606" y="1137363"/>
            <a:ext cx="7327314" cy="4977501"/>
            <a:chOff x="10320606" y="1355882"/>
            <a:chExt cx="7327314" cy="4977501"/>
          </a:xfrm>
        </p:grpSpPr>
        <p:sp>
          <p:nvSpPr>
            <p:cNvPr id="14" name="Flowchart: Predefined Process 13"/>
            <p:cNvSpPr/>
            <p:nvPr/>
          </p:nvSpPr>
          <p:spPr>
            <a:xfrm>
              <a:off x="10803254" y="2087590"/>
              <a:ext cx="6341746" cy="3543488"/>
            </a:xfrm>
            <a:prstGeom prst="flowChartInputOutpu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12954000" y="2087590"/>
              <a:ext cx="1219201" cy="35434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1734800" y="1355883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114520" y="1355882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320606" y="574860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D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00326" y="5748607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C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012236" y="1355882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2598042" y="5748607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N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27623" y="6450911"/>
            <a:ext cx="10632423" cy="2762437"/>
            <a:chOff x="2092977" y="6114863"/>
            <a:chExt cx="10632423" cy="2762437"/>
          </a:xfrm>
        </p:grpSpPr>
        <p:sp>
          <p:nvSpPr>
            <p:cNvPr id="52" name="Rounded Rectangle 51"/>
            <p:cNvSpPr/>
            <p:nvPr/>
          </p:nvSpPr>
          <p:spPr>
            <a:xfrm>
              <a:off x="4495800" y="6823174"/>
              <a:ext cx="8229600" cy="20541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Hai </a:t>
              </a:r>
              <a:r>
                <a:rPr lang="en-US" sz="4400" b="1" dirty="0" err="1">
                  <a:solidFill>
                    <a:schemeClr val="tx1"/>
                  </a:solidFill>
                </a:rPr>
                <a:t>đoan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thẳng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như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thế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nào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gọi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là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hai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đoạn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thẳng</a:t>
              </a:r>
              <a:r>
                <a:rPr lang="en-US" sz="4400" b="1" dirty="0">
                  <a:solidFill>
                    <a:schemeClr val="tx1"/>
                  </a:solidFill>
                </a:rPr>
                <a:t> song </a:t>
              </a:r>
              <a:r>
                <a:rPr lang="en-US" sz="4400" b="1" dirty="0" err="1">
                  <a:solidFill>
                    <a:schemeClr val="tx1"/>
                  </a:solidFill>
                </a:rPr>
                <a:t>song</a:t>
              </a:r>
              <a:r>
                <a:rPr lang="en-US" sz="4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1" name="Freeform 6"/>
            <p:cNvSpPr/>
            <p:nvPr/>
          </p:nvSpPr>
          <p:spPr>
            <a:xfrm>
              <a:off x="2092977" y="6114863"/>
              <a:ext cx="3518128" cy="1948944"/>
            </a:xfrm>
            <a:custGeom>
              <a:avLst/>
              <a:gdLst/>
              <a:ahLst/>
              <a:cxnLst/>
              <a:rect l="l" t="t" r="r" b="b"/>
              <a:pathLst>
                <a:path w="4679573" h="2987909">
                  <a:moveTo>
                    <a:pt x="0" y="0"/>
                  </a:moveTo>
                  <a:lnTo>
                    <a:pt x="4679573" y="0"/>
                  </a:lnTo>
                  <a:lnTo>
                    <a:pt x="4679573" y="2987909"/>
                  </a:lnTo>
                  <a:lnTo>
                    <a:pt x="0" y="2987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972" t="-1538"/>
              </a:stretch>
            </a:blipFill>
          </p:spPr>
        </p:sp>
      </p:grpSp>
      <p:cxnSp>
        <p:nvCxnSpPr>
          <p:cNvPr id="54" name="Straight Connector 53"/>
          <p:cNvCxnSpPr/>
          <p:nvPr/>
        </p:nvCxnSpPr>
        <p:spPr>
          <a:xfrm flipH="1">
            <a:off x="10832642" y="1869071"/>
            <a:ext cx="1254508" cy="350742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29"/>
          <p:cNvSpPr txBox="1"/>
          <p:nvPr/>
        </p:nvSpPr>
        <p:spPr>
          <a:xfrm>
            <a:off x="2325145" y="7443235"/>
            <a:ext cx="743777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Cạnh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song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song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với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</p:txBody>
      </p:sp>
      <p:sp>
        <p:nvSpPr>
          <p:cNvPr id="59" name="TextBox 29"/>
          <p:cNvSpPr txBox="1"/>
          <p:nvPr/>
        </p:nvSpPr>
        <p:spPr>
          <a:xfrm>
            <a:off x="10192111" y="7476525"/>
            <a:ext cx="323745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</a:rPr>
              <a:t>Cạnh</a:t>
            </a:r>
            <a:r>
              <a:rPr lang="en-US" sz="6000" b="1" dirty="0">
                <a:solidFill>
                  <a:srgbClr val="FF0000"/>
                </a:solidFill>
              </a:rPr>
              <a:t> MN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12918693" y="1907312"/>
            <a:ext cx="1254508" cy="350742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5847472" y="1907312"/>
            <a:ext cx="1254508" cy="350742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9"/>
          <p:cNvSpPr txBox="1"/>
          <p:nvPr/>
        </p:nvSpPr>
        <p:spPr>
          <a:xfrm>
            <a:off x="13182600" y="7476525"/>
            <a:ext cx="323745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</a:rPr>
              <a:t>, </a:t>
            </a:r>
            <a:r>
              <a:rPr lang="en-US" sz="6000" b="1" dirty="0" err="1">
                <a:solidFill>
                  <a:srgbClr val="FF0000"/>
                </a:solidFill>
              </a:rPr>
              <a:t>cạnh</a:t>
            </a:r>
            <a:r>
              <a:rPr lang="en-US" sz="6000" b="1" dirty="0">
                <a:solidFill>
                  <a:srgbClr val="FF0000"/>
                </a:solidFill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26418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8" grpId="0"/>
      <p:bldP spid="59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342900"/>
            <a:ext cx="17119732" cy="93022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03479" y="153289"/>
            <a:ext cx="1805190" cy="1976285"/>
            <a:chOff x="0" y="0"/>
            <a:chExt cx="812800" cy="8898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05612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13800" dirty="0">
                  <a:solidFill>
                    <a:srgbClr val="FFFFFF"/>
                  </a:solidFill>
                  <a:latin typeface="เอฟซี โอนิกิริ"/>
                </a:rPr>
                <a:t>2</a:t>
              </a:r>
            </a:p>
          </p:txBody>
        </p:sp>
      </p:grpSp>
      <p:sp>
        <p:nvSpPr>
          <p:cNvPr id="39" name="Freeform 39"/>
          <p:cNvSpPr/>
          <p:nvPr/>
        </p:nvSpPr>
        <p:spPr>
          <a:xfrm rot="-823146" flipH="1">
            <a:off x="-1577861" y="6723344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0939"/>
            </a:stretch>
          </a:blipFill>
        </p:spPr>
      </p:sp>
      <p:sp>
        <p:nvSpPr>
          <p:cNvPr id="42" name="Rounded Rectangle 41"/>
          <p:cNvSpPr/>
          <p:nvPr/>
        </p:nvSpPr>
        <p:spPr>
          <a:xfrm>
            <a:off x="1329702" y="2129574"/>
            <a:ext cx="7391400" cy="32108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858628" y="5625864"/>
            <a:ext cx="7857371" cy="3733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355427" y="518894"/>
            <a:ext cx="160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61979" y="1994743"/>
            <a:ext cx="7645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a)    4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giờ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= 		    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phút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12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phút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= 		     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giây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3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thế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kỉ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= 	           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năm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319519" y="2129574"/>
            <a:ext cx="8160719" cy="32108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575739" y="2045329"/>
            <a:ext cx="8788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b) 3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giờ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25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phút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 = 	     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phút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   10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giờ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4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phút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= 	        	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phút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15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phút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20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giây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= 		     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giây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713801" y="226353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025402" y="331470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959469" y="436587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433691" y="224790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249399" y="3321804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249400" y="438873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858629" y="5941951"/>
                <a:ext cx="7645512" cy="3289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c)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giờ</a:t>
                </a:r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 = 		     </a:t>
                </a:r>
                <a:r>
                  <a:rPr lang="en-US" sz="48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phút</a:t>
                </a:r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 phút = 		      </a:t>
                </a:r>
                <a:r>
                  <a:rPr lang="en-US" sz="48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giây</a:t>
                </a:r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thế</a:t>
                </a:r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kỉ</a:t>
                </a:r>
                <a:r>
                  <a:rPr lang="en-US" sz="4800" b="1" dirty="0">
                    <a:solidFill>
                      <a:schemeClr val="accent2">
                        <a:lumMod val="75000"/>
                      </a:schemeClr>
                    </a:solidFill>
                  </a:rPr>
                  <a:t> = 	            </a:t>
                </a:r>
                <a:r>
                  <a:rPr lang="en-US" sz="48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năm</a:t>
                </a:r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629" y="5941951"/>
                <a:ext cx="7645512" cy="3289555"/>
              </a:xfrm>
              <a:prstGeom prst="rect">
                <a:avLst/>
              </a:prstGeom>
              <a:blipFill>
                <a:blip r:embed="rId5"/>
                <a:stretch>
                  <a:fillRect l="-3589" b="-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/>
          <p:cNvSpPr/>
          <p:nvPr/>
        </p:nvSpPr>
        <p:spPr>
          <a:xfrm>
            <a:off x="9240457" y="6055937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391447" y="7167766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91448" y="8234692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24400" y="2274131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240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025727" y="3321804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720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961266" y="4372974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300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433690" y="2247899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4249398" y="3340314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604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4249398" y="440724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920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240457" y="6055937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391446" y="7167766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91446" y="8234692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1657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/>
      <p:bldP spid="46" grpId="0"/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1000" y="207266"/>
            <a:ext cx="1805190" cy="1976285"/>
            <a:chOff x="0" y="0"/>
            <a:chExt cx="812800" cy="8898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05612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13800" dirty="0">
                  <a:solidFill>
                    <a:srgbClr val="FFFFFF"/>
                  </a:solidFill>
                  <a:latin typeface="เอฟซี โอนิกิริ"/>
                </a:rPr>
                <a:t>3</a:t>
              </a:r>
            </a:p>
          </p:txBody>
        </p:sp>
      </p:grpSp>
      <p:sp>
        <p:nvSpPr>
          <p:cNvPr id="39" name="Freeform 39"/>
          <p:cNvSpPr/>
          <p:nvPr/>
        </p:nvSpPr>
        <p:spPr>
          <a:xfrm rot="-823146" flipH="1">
            <a:off x="-1577861" y="6723344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0939"/>
            </a:stretch>
          </a:blipFill>
        </p:spPr>
      </p:sp>
      <p:sp>
        <p:nvSpPr>
          <p:cNvPr id="45" name="TextBox 44"/>
          <p:cNvSpPr txBox="1"/>
          <p:nvPr/>
        </p:nvSpPr>
        <p:spPr>
          <a:xfrm>
            <a:off x="2355427" y="613890"/>
            <a:ext cx="151705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Năm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nay Nam 10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tuổi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, Nam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kém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mẹ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30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tuổi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Hỏi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mẹ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Nam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sinh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năm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nào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năm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đó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thuộc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thế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kỉ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bao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</a:rPr>
              <a:t>nhiêu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0" y="4029980"/>
            <a:ext cx="152804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u="sng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6000" b="1" i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i="1" u="sng" dirty="0" err="1">
                <a:solidFill>
                  <a:schemeClr val="accent2">
                    <a:lumMod val="75000"/>
                  </a:schemeClr>
                </a:solidFill>
              </a:rPr>
              <a:t>giải</a:t>
            </a:r>
            <a:r>
              <a:rPr lang="en-US" sz="6000" b="1" i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en-US" sz="6000" dirty="0" err="1">
                <a:solidFill>
                  <a:srgbClr val="000000"/>
                </a:solidFill>
              </a:rPr>
              <a:t>Tuổi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mẹ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hiện</a:t>
            </a:r>
            <a:r>
              <a:rPr lang="en-US" sz="6000" dirty="0">
                <a:solidFill>
                  <a:srgbClr val="000000"/>
                </a:solidFill>
              </a:rPr>
              <a:t> nay </a:t>
            </a:r>
            <a:r>
              <a:rPr lang="en-US" sz="6000" dirty="0" err="1">
                <a:solidFill>
                  <a:srgbClr val="000000"/>
                </a:solidFill>
              </a:rPr>
              <a:t>là</a:t>
            </a:r>
            <a:r>
              <a:rPr lang="en-US" sz="6000" dirty="0">
                <a:solidFill>
                  <a:srgbClr val="000000"/>
                </a:solidFill>
              </a:rPr>
              <a:t>: 10 + 30 = 40 (</a:t>
            </a:r>
            <a:r>
              <a:rPr lang="en-US" sz="6000" dirty="0" err="1">
                <a:solidFill>
                  <a:srgbClr val="000000"/>
                </a:solidFill>
              </a:rPr>
              <a:t>tuổi</a:t>
            </a:r>
            <a:r>
              <a:rPr lang="en-US" sz="6000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sz="6000" dirty="0" err="1">
                <a:solidFill>
                  <a:srgbClr val="000000"/>
                </a:solidFill>
              </a:rPr>
              <a:t>Năm</a:t>
            </a:r>
            <a:r>
              <a:rPr lang="en-US" sz="6000" dirty="0">
                <a:solidFill>
                  <a:srgbClr val="000000"/>
                </a:solidFill>
              </a:rPr>
              <a:t> nay </a:t>
            </a:r>
            <a:r>
              <a:rPr lang="en-US" sz="6000" dirty="0" err="1">
                <a:solidFill>
                  <a:srgbClr val="000000"/>
                </a:solidFill>
              </a:rPr>
              <a:t>là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năm</a:t>
            </a:r>
            <a:r>
              <a:rPr lang="en-US" sz="6000" dirty="0">
                <a:solidFill>
                  <a:srgbClr val="000000"/>
                </a:solidFill>
              </a:rPr>
              <a:t> 2024, </a:t>
            </a:r>
            <a:r>
              <a:rPr lang="en-US" sz="6000" dirty="0" err="1">
                <a:solidFill>
                  <a:srgbClr val="000000"/>
                </a:solidFill>
              </a:rPr>
              <a:t>năm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sinh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của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mẹ</a:t>
            </a:r>
            <a:r>
              <a:rPr lang="en-US" sz="6000" dirty="0">
                <a:solidFill>
                  <a:srgbClr val="000000"/>
                </a:solidFill>
              </a:rPr>
              <a:t> Nam </a:t>
            </a:r>
            <a:r>
              <a:rPr lang="en-US" sz="6000" dirty="0" err="1">
                <a:solidFill>
                  <a:srgbClr val="000000"/>
                </a:solidFill>
              </a:rPr>
              <a:t>là</a:t>
            </a:r>
            <a:r>
              <a:rPr lang="en-US" sz="6000" dirty="0">
                <a:solidFill>
                  <a:srgbClr val="000000"/>
                </a:solidFill>
              </a:rPr>
              <a:t>:</a:t>
            </a:r>
          </a:p>
          <a:p>
            <a:pPr algn="ctr"/>
            <a:r>
              <a:rPr lang="en-US" sz="6000" dirty="0">
                <a:solidFill>
                  <a:srgbClr val="000000"/>
                </a:solidFill>
              </a:rPr>
              <a:t> 2024 – 40 = 1984</a:t>
            </a:r>
          </a:p>
          <a:p>
            <a:pPr algn="ctr"/>
            <a:r>
              <a:rPr lang="en-US" sz="6000" dirty="0" err="1">
                <a:solidFill>
                  <a:srgbClr val="000000"/>
                </a:solidFill>
              </a:rPr>
              <a:t>Năm</a:t>
            </a:r>
            <a:r>
              <a:rPr lang="en-US" sz="6000" dirty="0">
                <a:solidFill>
                  <a:srgbClr val="000000"/>
                </a:solidFill>
              </a:rPr>
              <a:t> 1984 </a:t>
            </a:r>
            <a:r>
              <a:rPr lang="en-US" sz="6000" dirty="0" err="1">
                <a:solidFill>
                  <a:srgbClr val="000000"/>
                </a:solidFill>
              </a:rPr>
              <a:t>thuộc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</a:rPr>
              <a:t>thế</a:t>
            </a:r>
            <a:r>
              <a:rPr lang="en-US" sz="6000" b="1" i="1" dirty="0">
                <a:solidFill>
                  <a:srgbClr val="FF0000"/>
                </a:solidFill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</a:rPr>
              <a:t>kỉ</a:t>
            </a:r>
            <a:r>
              <a:rPr lang="en-US" sz="6000" b="1" i="1" dirty="0">
                <a:solidFill>
                  <a:srgbClr val="FF0000"/>
                </a:solidFill>
              </a:rPr>
              <a:t> XX</a:t>
            </a:r>
            <a:r>
              <a:rPr lang="en-US" sz="6000" dirty="0">
                <a:solidFill>
                  <a:srgbClr val="000000"/>
                </a:solidFill>
              </a:rPr>
              <a:t>.</a:t>
            </a:r>
            <a:endParaRPr lang="en-US" sz="60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83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Rounded Rectangle 58"/>
          <p:cNvSpPr/>
          <p:nvPr/>
        </p:nvSpPr>
        <p:spPr>
          <a:xfrm>
            <a:off x="9319519" y="2129574"/>
            <a:ext cx="8160719" cy="32108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9575739" y="2045329"/>
            <a:ext cx="8788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b) 200 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  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= 	      		dm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   80 000 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= 	        	dm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    3 400 mm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= 		      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381000" y="207266"/>
            <a:ext cx="1805190" cy="1976285"/>
            <a:chOff x="0" y="0"/>
            <a:chExt cx="812800" cy="8898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05612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13800" dirty="0">
                  <a:solidFill>
                    <a:srgbClr val="FFFFFF"/>
                  </a:solidFill>
                  <a:latin typeface="เอฟซี โอนิกิริ"/>
                </a:rPr>
                <a:t>4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55426" y="518894"/>
            <a:ext cx="14865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329702" y="2129574"/>
            <a:ext cx="7391400" cy="32108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5858628" y="5625864"/>
            <a:ext cx="7857371" cy="3733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361979" y="1994743"/>
            <a:ext cx="7645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a)    4 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= 		     dm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25 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= 		      mm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12 dm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= 			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713801" y="226353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025402" y="331470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959469" y="436587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3268612" y="2263529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249399" y="3321804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249400" y="438873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858628" y="5819943"/>
            <a:ext cx="7645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c)  5 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 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52 dm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= 		     dm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7 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6 mm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=            mm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6 dm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15 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= 	       cm</a:t>
            </a:r>
            <a:r>
              <a:rPr lang="en-US" sz="4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0439399" y="5983123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449947" y="7123584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820400" y="8234692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724400" y="2274131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400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4959469" y="3321804"/>
            <a:ext cx="1522829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2 500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961266" y="4372974"/>
            <a:ext cx="1710994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1 200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3258800" y="224790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249398" y="3340314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249398" y="4381500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439400" y="5983123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552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449947" y="7145231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706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820400" y="8234692"/>
            <a:ext cx="1456571" cy="826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615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9" grpId="0"/>
      <p:bldP spid="56" grpId="0" animBg="1"/>
      <p:bldP spid="57" grpId="0" animBg="1"/>
      <p:bldP spid="58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1000" y="207266"/>
            <a:ext cx="1805190" cy="1976285"/>
            <a:chOff x="0" y="0"/>
            <a:chExt cx="812800" cy="8898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05612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13800" dirty="0">
                  <a:solidFill>
                    <a:srgbClr val="FFFFFF"/>
                  </a:solidFill>
                  <a:latin typeface="เอฟซี โอนิกิริ"/>
                </a:rPr>
                <a:t>5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55426" y="518894"/>
            <a:ext cx="148657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Người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ta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dùng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loại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gạch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men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vuông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cạnh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50 cm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lát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phòng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chữ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nhật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chiều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dài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8 m,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chiều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rộng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6 m.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cần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gạch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men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loại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đó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vừa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đủ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lát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kín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phòng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? (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Diện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tích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phần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mạch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vữa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đáng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kể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.)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4686300"/>
            <a:ext cx="79502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Tóm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tắt</a:t>
            </a:r>
            <a:endParaRPr lang="en-US" sz="4400" b="1" dirty="0">
              <a:solidFill>
                <a:srgbClr val="FF0000"/>
              </a:solidFill>
            </a:endParaRPr>
          </a:p>
          <a:p>
            <a:r>
              <a:rPr lang="en-US" sz="4400" dirty="0" err="1"/>
              <a:t>Phòng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chữ</a:t>
            </a:r>
            <a:r>
              <a:rPr lang="en-US" sz="4400" dirty="0"/>
              <a:t> </a:t>
            </a:r>
            <a:r>
              <a:rPr lang="en-US" sz="4400" dirty="0" err="1"/>
              <a:t>nhật</a:t>
            </a:r>
            <a:endParaRPr lang="en-US" sz="4400" dirty="0"/>
          </a:p>
          <a:p>
            <a:r>
              <a:rPr lang="en-US" sz="4400" dirty="0" err="1"/>
              <a:t>Chiều</a:t>
            </a:r>
            <a:r>
              <a:rPr lang="en-US" sz="4400" dirty="0"/>
              <a:t> </a:t>
            </a:r>
            <a:r>
              <a:rPr lang="en-US" sz="4400" dirty="0" err="1"/>
              <a:t>dài</a:t>
            </a:r>
            <a:r>
              <a:rPr lang="en-US" sz="4400" dirty="0"/>
              <a:t>: </a:t>
            </a:r>
            <a:r>
              <a:rPr lang="en-US" sz="4400" b="1" i="1" dirty="0"/>
              <a:t>8 m</a:t>
            </a:r>
          </a:p>
          <a:p>
            <a:r>
              <a:rPr lang="en-US" sz="4400" dirty="0" err="1"/>
              <a:t>Chiều</a:t>
            </a:r>
            <a:r>
              <a:rPr lang="en-US" sz="4400" dirty="0"/>
              <a:t> </a:t>
            </a:r>
            <a:r>
              <a:rPr lang="en-US" sz="4400" dirty="0" err="1"/>
              <a:t>rộng</a:t>
            </a:r>
            <a:r>
              <a:rPr lang="en-US" sz="4400" dirty="0"/>
              <a:t>: </a:t>
            </a:r>
            <a:r>
              <a:rPr lang="en-US" sz="4400" b="1" i="1" dirty="0"/>
              <a:t>6 m</a:t>
            </a:r>
          </a:p>
          <a:p>
            <a:r>
              <a:rPr lang="en-US" sz="4400" dirty="0" err="1"/>
              <a:t>Viên</a:t>
            </a:r>
            <a:r>
              <a:rPr lang="en-US" sz="4400" dirty="0"/>
              <a:t> </a:t>
            </a:r>
            <a:r>
              <a:rPr lang="en-US" sz="4400" dirty="0" err="1"/>
              <a:t>gạch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vuông</a:t>
            </a:r>
            <a:r>
              <a:rPr lang="en-US" sz="4400" dirty="0"/>
              <a:t> </a:t>
            </a:r>
            <a:r>
              <a:rPr lang="en-US" sz="4400" dirty="0" err="1"/>
              <a:t>cạnh</a:t>
            </a:r>
            <a:r>
              <a:rPr lang="en-US" sz="4400" dirty="0"/>
              <a:t> </a:t>
            </a:r>
            <a:r>
              <a:rPr lang="en-US" sz="4400" b="1" i="1" dirty="0"/>
              <a:t>50 cm</a:t>
            </a:r>
          </a:p>
          <a:p>
            <a:r>
              <a:rPr lang="en-US" sz="4400" dirty="0" err="1"/>
              <a:t>Lát</a:t>
            </a:r>
            <a:r>
              <a:rPr lang="en-US" sz="4400" dirty="0"/>
              <a:t> </a:t>
            </a:r>
            <a:r>
              <a:rPr lang="en-US" sz="4400" dirty="0" err="1"/>
              <a:t>kín</a:t>
            </a:r>
            <a:r>
              <a:rPr lang="en-US" sz="4400" dirty="0"/>
              <a:t> </a:t>
            </a:r>
            <a:r>
              <a:rPr lang="en-US" sz="4400" dirty="0" err="1"/>
              <a:t>nền</a:t>
            </a:r>
            <a:r>
              <a:rPr lang="en-US" sz="4400" dirty="0"/>
              <a:t>: </a:t>
            </a:r>
            <a:r>
              <a:rPr lang="en-US" sz="4400" b="1" i="1" dirty="0">
                <a:solidFill>
                  <a:srgbClr val="FF0000"/>
                </a:solidFill>
              </a:rPr>
              <a:t>?</a:t>
            </a:r>
            <a:r>
              <a:rPr lang="en-US" sz="4400" b="1" i="1" dirty="0"/>
              <a:t> </a:t>
            </a:r>
            <a:r>
              <a:rPr lang="en-US" sz="4400" dirty="0" err="1"/>
              <a:t>viên</a:t>
            </a:r>
            <a:r>
              <a:rPr lang="en-US" sz="4400" dirty="0"/>
              <a:t> </a:t>
            </a:r>
            <a:r>
              <a:rPr lang="en-US" sz="4400" dirty="0" err="1"/>
              <a:t>gạch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094" y="3902736"/>
            <a:ext cx="6602540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1000" y="207266"/>
            <a:ext cx="1805190" cy="1976285"/>
            <a:chOff x="0" y="0"/>
            <a:chExt cx="812800" cy="8898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05612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13800" dirty="0">
                  <a:solidFill>
                    <a:srgbClr val="FFFFFF"/>
                  </a:solidFill>
                  <a:latin typeface="เอฟซี โอนิกิริ"/>
                </a:rPr>
                <a:t>5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572000" y="800100"/>
            <a:ext cx="124968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</a:rPr>
              <a:t>Bài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giải</a:t>
            </a:r>
            <a:endParaRPr lang="en-US" sz="6600" b="1" dirty="0">
              <a:solidFill>
                <a:srgbClr val="C00000"/>
              </a:solidFill>
            </a:endParaRPr>
          </a:p>
          <a:p>
            <a:pPr algn="ctr"/>
            <a:r>
              <a:rPr lang="en-US" sz="4800" dirty="0" err="1"/>
              <a:t>Diện</a:t>
            </a:r>
            <a:r>
              <a:rPr lang="en-US" sz="4800" dirty="0"/>
              <a:t> </a:t>
            </a:r>
            <a:r>
              <a:rPr lang="en-US" sz="4800" dirty="0" err="1"/>
              <a:t>tích</a:t>
            </a:r>
            <a:r>
              <a:rPr lang="en-US" sz="4800" dirty="0"/>
              <a:t>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viên</a:t>
            </a:r>
            <a:r>
              <a:rPr lang="en-US" sz="4800" dirty="0"/>
              <a:t> </a:t>
            </a:r>
            <a:r>
              <a:rPr lang="en-US" sz="4800" dirty="0" err="1"/>
              <a:t>gạch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vuông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50 x 50 = 2 500 (cm</a:t>
            </a:r>
            <a:r>
              <a:rPr lang="en-US" sz="4800" baseline="30000" dirty="0"/>
              <a:t>2</a:t>
            </a:r>
            <a:r>
              <a:rPr lang="en-US" sz="4800" dirty="0"/>
              <a:t>)</a:t>
            </a:r>
          </a:p>
          <a:p>
            <a:pPr algn="ctr"/>
            <a:r>
              <a:rPr lang="en-US" sz="4800" dirty="0" err="1"/>
              <a:t>Diện</a:t>
            </a:r>
            <a:r>
              <a:rPr lang="en-US" sz="4800" dirty="0"/>
              <a:t> </a:t>
            </a:r>
            <a:r>
              <a:rPr lang="en-US" sz="4800" dirty="0" err="1"/>
              <a:t>tích</a:t>
            </a:r>
            <a:r>
              <a:rPr lang="en-US" sz="4800" dirty="0"/>
              <a:t> </a:t>
            </a:r>
            <a:r>
              <a:rPr lang="en-US" sz="4800" dirty="0" err="1"/>
              <a:t>nền</a:t>
            </a:r>
            <a:r>
              <a:rPr lang="en-US" sz="4800" dirty="0"/>
              <a:t> </a:t>
            </a:r>
            <a:r>
              <a:rPr lang="en-US" sz="4800" dirty="0" err="1"/>
              <a:t>phòng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8 x 6 = 48 (m</a:t>
            </a:r>
            <a:r>
              <a:rPr lang="en-US" sz="4800" baseline="30000" dirty="0"/>
              <a:t>2</a:t>
            </a:r>
            <a:r>
              <a:rPr lang="en-US" sz="4800" dirty="0"/>
              <a:t>)</a:t>
            </a:r>
          </a:p>
          <a:p>
            <a:pPr algn="ctr"/>
            <a:r>
              <a:rPr lang="en-US" sz="4800" dirty="0" err="1"/>
              <a:t>Đổi</a:t>
            </a:r>
            <a:r>
              <a:rPr lang="en-US" sz="4800" dirty="0"/>
              <a:t> 48 m</a:t>
            </a:r>
            <a:r>
              <a:rPr lang="en-US" sz="4800" baseline="30000" dirty="0"/>
              <a:t>2</a:t>
            </a:r>
            <a:r>
              <a:rPr lang="en-US" sz="4800" dirty="0"/>
              <a:t> = 480 000 cm</a:t>
            </a:r>
            <a:r>
              <a:rPr lang="en-US" sz="4800" baseline="30000" dirty="0"/>
              <a:t>2</a:t>
            </a:r>
          </a:p>
          <a:p>
            <a:pPr algn="ctr"/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viên</a:t>
            </a:r>
            <a:r>
              <a:rPr lang="en-US" sz="4800" dirty="0"/>
              <a:t> </a:t>
            </a:r>
            <a:r>
              <a:rPr lang="en-US" sz="4800" dirty="0" err="1"/>
              <a:t>gạch</a:t>
            </a:r>
            <a:r>
              <a:rPr lang="en-US" sz="4800" dirty="0"/>
              <a:t> </a:t>
            </a:r>
            <a:r>
              <a:rPr lang="en-US" sz="4800" dirty="0" err="1"/>
              <a:t>dùng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lát</a:t>
            </a:r>
            <a:r>
              <a:rPr lang="en-US" sz="4800" dirty="0"/>
              <a:t> </a:t>
            </a:r>
            <a:r>
              <a:rPr lang="en-US" sz="4800" dirty="0" err="1"/>
              <a:t>kín</a:t>
            </a:r>
            <a:r>
              <a:rPr lang="en-US" sz="4800" dirty="0"/>
              <a:t> </a:t>
            </a:r>
            <a:r>
              <a:rPr lang="en-US" sz="4800" dirty="0" err="1"/>
              <a:t>nền</a:t>
            </a:r>
            <a:r>
              <a:rPr lang="en-US" sz="4800" dirty="0"/>
              <a:t> </a:t>
            </a:r>
            <a:r>
              <a:rPr lang="en-US" sz="4800" dirty="0" err="1"/>
              <a:t>phòng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480 000 : 2 500 = 192 (</a:t>
            </a:r>
            <a:r>
              <a:rPr lang="en-US" sz="4800" dirty="0" err="1"/>
              <a:t>viên</a:t>
            </a:r>
            <a:r>
              <a:rPr lang="en-US" sz="4800" dirty="0"/>
              <a:t> </a:t>
            </a:r>
            <a:r>
              <a:rPr lang="en-US" sz="4800" dirty="0" err="1"/>
              <a:t>gạch</a:t>
            </a:r>
            <a:r>
              <a:rPr lang="en-US" sz="4800" dirty="0"/>
              <a:t>)</a:t>
            </a:r>
          </a:p>
          <a:p>
            <a:pPr algn="ctr"/>
            <a:r>
              <a:rPr lang="en-US" sz="4800" b="1" i="1" u="sng" dirty="0" err="1"/>
              <a:t>Đáp</a:t>
            </a:r>
            <a:r>
              <a:rPr lang="en-US" sz="4800" b="1" i="1" u="sng" dirty="0"/>
              <a:t> </a:t>
            </a:r>
            <a:r>
              <a:rPr lang="en-US" sz="4800" b="1" i="1" u="sng" dirty="0" err="1"/>
              <a:t>số</a:t>
            </a:r>
            <a:r>
              <a:rPr lang="en-US" sz="4800" b="1" i="1" u="sng" dirty="0"/>
              <a:t>:</a:t>
            </a:r>
            <a:r>
              <a:rPr lang="en-US" sz="4800" b="1" i="1" dirty="0"/>
              <a:t> </a:t>
            </a:r>
            <a:r>
              <a:rPr lang="en-US" sz="4800" dirty="0"/>
              <a:t>192 </a:t>
            </a:r>
            <a:r>
              <a:rPr lang="en-US" sz="4800" dirty="0" err="1"/>
              <a:t>viên</a:t>
            </a:r>
            <a:r>
              <a:rPr lang="en-US" sz="4800" dirty="0"/>
              <a:t> </a:t>
            </a:r>
            <a:r>
              <a:rPr lang="en-US" sz="4800" dirty="0" err="1"/>
              <a:t>gạch</a:t>
            </a:r>
            <a:endParaRPr lang="en-US" sz="4800" dirty="0"/>
          </a:p>
        </p:txBody>
      </p:sp>
      <p:pic>
        <p:nvPicPr>
          <p:cNvPr id="1026" name="Picture 2" descr="Roof construction worker repair home buil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7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8700"/>
            <a:ext cx="6702425" cy="72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0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89783"/>
            </a:stretch>
          </a:blipFill>
        </p:spPr>
      </p:sp>
      <p:sp>
        <p:nvSpPr>
          <p:cNvPr id="38" name="Freeform 11"/>
          <p:cNvSpPr/>
          <p:nvPr/>
        </p:nvSpPr>
        <p:spPr>
          <a:xfrm>
            <a:off x="4056148" y="557521"/>
            <a:ext cx="10926264" cy="8727104"/>
          </a:xfrm>
          <a:custGeom>
            <a:avLst/>
            <a:gdLst/>
            <a:ahLst/>
            <a:cxnLst/>
            <a:rect l="l" t="t" r="r" b="b"/>
            <a:pathLst>
              <a:path w="10175703" h="8229600">
                <a:moveTo>
                  <a:pt x="0" y="0"/>
                </a:moveTo>
                <a:lnTo>
                  <a:pt x="10175704" y="0"/>
                </a:lnTo>
                <a:lnTo>
                  <a:pt x="10175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848100"/>
            <a:ext cx="4572000" cy="30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 rot="-10627">
            <a:off x="2908683" y="2232886"/>
            <a:ext cx="10909963" cy="15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8"/>
              </a:lnSpc>
            </a:pPr>
            <a:endParaRPr lang="en-US" sz="13100" dirty="0">
              <a:solidFill>
                <a:srgbClr val="5B4A3B"/>
              </a:solidFill>
              <a:latin typeface="เอฟซี โอนิกิริ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49020" r="257" b="8822"/>
          <a:stretch/>
        </p:blipFill>
        <p:spPr>
          <a:xfrm>
            <a:off x="8153399" y="4404875"/>
            <a:ext cx="9550467" cy="524026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66800" y="857891"/>
            <a:ext cx="15544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333333"/>
                </a:solidFill>
              </a:rPr>
              <a:t>	</a:t>
            </a:r>
            <a:r>
              <a:rPr lang="en-US" altLang="en-US" sz="5400" dirty="0" err="1">
                <a:solidFill>
                  <a:srgbClr val="333333"/>
                </a:solidFill>
              </a:rPr>
              <a:t>Người</a:t>
            </a:r>
            <a:r>
              <a:rPr lang="en-US" altLang="en-US" sz="5400" dirty="0">
                <a:solidFill>
                  <a:srgbClr val="333333"/>
                </a:solidFill>
              </a:rPr>
              <a:t> ta </a:t>
            </a:r>
            <a:r>
              <a:rPr lang="en-US" altLang="en-US" sz="5400" dirty="0" err="1">
                <a:solidFill>
                  <a:srgbClr val="333333"/>
                </a:solidFill>
              </a:rPr>
              <a:t>trồng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ngô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trên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một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thửa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ruộng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hình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chữ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nhật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có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chiều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rộng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bằng</a:t>
            </a:r>
            <a:r>
              <a:rPr lang="en-US" altLang="en-US" sz="5400" dirty="0">
                <a:solidFill>
                  <a:srgbClr val="333333"/>
                </a:solidFill>
              </a:rPr>
              <a:t> 40 m, </a:t>
            </a:r>
            <a:r>
              <a:rPr lang="en-US" altLang="en-US" sz="5400" dirty="0" err="1">
                <a:solidFill>
                  <a:srgbClr val="333333"/>
                </a:solidFill>
              </a:rPr>
              <a:t>chiều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dài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gấp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đôi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chiều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rộng</a:t>
            </a:r>
            <a:r>
              <a:rPr lang="en-US" altLang="en-US" sz="5400" dirty="0">
                <a:solidFill>
                  <a:srgbClr val="333333"/>
                </a:solidFill>
              </a:rPr>
              <a:t>. </a:t>
            </a:r>
            <a:r>
              <a:rPr lang="en-US" altLang="en-US" sz="5400" dirty="0" err="1">
                <a:solidFill>
                  <a:srgbClr val="333333"/>
                </a:solidFill>
              </a:rPr>
              <a:t>Trung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bình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cứ</a:t>
            </a:r>
            <a:r>
              <a:rPr lang="en-US" altLang="en-US" sz="5400" dirty="0">
                <a:solidFill>
                  <a:srgbClr val="333333"/>
                </a:solidFill>
              </a:rPr>
              <a:t> </a:t>
            </a:r>
            <a:r>
              <a:rPr lang="en-US" altLang="en-US" sz="6000" dirty="0">
                <a:solidFill>
                  <a:srgbClr val="333333"/>
                </a:solidFill>
                <a:ea typeface="MathJax_Main"/>
              </a:rPr>
              <a:t>100 </a:t>
            </a:r>
            <a:r>
              <a:rPr lang="en-US" altLang="en-US" sz="6000" dirty="0">
                <a:solidFill>
                  <a:srgbClr val="333333"/>
                </a:solidFill>
                <a:ea typeface="MathJax_Math-italic"/>
              </a:rPr>
              <a:t>m</a:t>
            </a:r>
            <a:r>
              <a:rPr lang="en-US" altLang="en-US" sz="6600" baseline="30000" dirty="0">
                <a:solidFill>
                  <a:srgbClr val="333333"/>
                </a:solidFill>
                <a:ea typeface="MathJax_Main"/>
              </a:rPr>
              <a:t>2</a:t>
            </a:r>
            <a:r>
              <a:rPr lang="en-US" altLang="en-US" sz="5400" dirty="0">
                <a:solidFill>
                  <a:srgbClr val="333333"/>
                </a:solidFill>
              </a:rPr>
              <a:t> </a:t>
            </a:r>
            <a:r>
              <a:rPr lang="en-US" altLang="en-US" sz="5400" dirty="0" err="1">
                <a:solidFill>
                  <a:srgbClr val="333333"/>
                </a:solidFill>
              </a:rPr>
              <a:t>thu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được</a:t>
            </a:r>
            <a:r>
              <a:rPr lang="en-US" altLang="en-US" sz="5400" dirty="0">
                <a:solidFill>
                  <a:srgbClr val="333333"/>
                </a:solidFill>
              </a:rPr>
              <a:t> 50 kg </a:t>
            </a:r>
            <a:r>
              <a:rPr lang="en-US" altLang="en-US" sz="5400" dirty="0" err="1">
                <a:solidFill>
                  <a:srgbClr val="333333"/>
                </a:solidFill>
              </a:rPr>
              <a:t>ngô</a:t>
            </a:r>
            <a:r>
              <a:rPr lang="en-US" altLang="en-US" sz="5400" dirty="0">
                <a:solidFill>
                  <a:srgbClr val="333333"/>
                </a:solidFill>
              </a:rPr>
              <a:t>. </a:t>
            </a:r>
            <a:r>
              <a:rPr lang="en-US" altLang="en-US" sz="5400" dirty="0" err="1">
                <a:solidFill>
                  <a:srgbClr val="333333"/>
                </a:solidFill>
              </a:rPr>
              <a:t>Hỏi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trên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cả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thửa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ruộng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đó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người</a:t>
            </a:r>
            <a:r>
              <a:rPr lang="en-US" altLang="en-US" sz="5400" dirty="0">
                <a:solidFill>
                  <a:srgbClr val="333333"/>
                </a:solidFill>
              </a:rPr>
              <a:t> ta </a:t>
            </a:r>
            <a:r>
              <a:rPr lang="en-US" altLang="en-US" sz="5400" dirty="0" err="1">
                <a:solidFill>
                  <a:srgbClr val="333333"/>
                </a:solidFill>
              </a:rPr>
              <a:t>thu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hoạch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được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bao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nhiêu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tạ</a:t>
            </a:r>
            <a:r>
              <a:rPr lang="en-US" altLang="en-US" sz="5400" dirty="0">
                <a:solidFill>
                  <a:srgbClr val="333333"/>
                </a:solidFill>
              </a:rPr>
              <a:t> </a:t>
            </a:r>
            <a:r>
              <a:rPr lang="en-US" altLang="en-US" sz="5400" dirty="0" err="1">
                <a:solidFill>
                  <a:srgbClr val="333333"/>
                </a:solidFill>
              </a:rPr>
              <a:t>ngô</a:t>
            </a:r>
            <a:r>
              <a:rPr lang="en-US" altLang="en-US" sz="5400" dirty="0">
                <a:solidFill>
                  <a:srgbClr val="333333"/>
                </a:solidFill>
              </a:rPr>
              <a:t>?</a:t>
            </a:r>
            <a:r>
              <a:rPr lang="en-US" altLang="en-US" sz="4800" dirty="0"/>
              <a:t> </a:t>
            </a:r>
            <a:endParaRPr lang="en-US" altLang="en-US" sz="6600" dirty="0"/>
          </a:p>
        </p:txBody>
      </p:sp>
      <p:sp>
        <p:nvSpPr>
          <p:cNvPr id="29" name="Rounded Rectangle 28"/>
          <p:cNvSpPr/>
          <p:nvPr/>
        </p:nvSpPr>
        <p:spPr>
          <a:xfrm>
            <a:off x="2119951" y="7545282"/>
            <a:ext cx="5486399" cy="1219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Đáp</a:t>
            </a:r>
            <a:r>
              <a:rPr lang="en-US" sz="6000" dirty="0"/>
              <a:t> </a:t>
            </a:r>
            <a:r>
              <a:rPr lang="en-US" sz="6000" dirty="0" err="1"/>
              <a:t>số</a:t>
            </a:r>
            <a:r>
              <a:rPr lang="en-US" sz="6000" dirty="0"/>
              <a:t>: 16 </a:t>
            </a:r>
            <a:r>
              <a:rPr lang="en-US" sz="6000" dirty="0" err="1"/>
              <a:t>tạ</a:t>
            </a:r>
            <a:endParaRPr lang="en-US" sz="6000" dirty="0"/>
          </a:p>
        </p:txBody>
      </p:sp>
      <p:sp>
        <p:nvSpPr>
          <p:cNvPr id="30" name="TextBox 29"/>
          <p:cNvSpPr txBox="1"/>
          <p:nvPr/>
        </p:nvSpPr>
        <p:spPr>
          <a:xfrm>
            <a:off x="1362639" y="5755851"/>
            <a:ext cx="7001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solidFill>
                  <a:srgbClr val="C00000"/>
                </a:solidFill>
              </a:rPr>
              <a:t>Em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hãy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tính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nháp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và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tìm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đáp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án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cho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bài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giải</a:t>
            </a:r>
            <a:r>
              <a:rPr lang="en-US" sz="4800" i="1" dirty="0">
                <a:solidFill>
                  <a:srgbClr val="C00000"/>
                </a:solidFill>
              </a:rPr>
              <a:t> </a:t>
            </a:r>
            <a:r>
              <a:rPr lang="en-US" sz="4800" i="1" dirty="0" err="1">
                <a:solidFill>
                  <a:srgbClr val="C00000"/>
                </a:solidFill>
              </a:rPr>
              <a:t>trên</a:t>
            </a:r>
            <a:endParaRPr lang="en-US" sz="48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563</Words>
  <Application>Microsoft Office PowerPoint</Application>
  <PresentationFormat>Custom</PresentationFormat>
  <Paragraphs>98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เอฟซี โอนิกิริ</vt:lpstr>
      <vt:lpstr>Arial</vt:lpstr>
      <vt:lpstr>MathJax_Main</vt:lpstr>
      <vt:lpstr>SVN-Newton</vt:lpstr>
      <vt:lpstr>MathJax_Math-italic</vt:lpstr>
      <vt:lpstr>#9Slide07 HoneyCream</vt:lpstr>
      <vt:lpstr>Times New Roman</vt:lpstr>
      <vt:lpstr>Calibri</vt:lpstr>
      <vt:lpstr>#9Slide05 Dancing Script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T35_LuyenTap(tr113)_MNT</dc:title>
  <dc:creator>ADMIN</dc:creator>
  <cp:lastModifiedBy>Administrator</cp:lastModifiedBy>
  <cp:revision>19</cp:revision>
  <dcterms:created xsi:type="dcterms:W3CDTF">2006-08-16T00:00:00Z</dcterms:created>
  <dcterms:modified xsi:type="dcterms:W3CDTF">2025-05-15T02:52:16Z</dcterms:modified>
  <dc:identifier>DAGDD5HTabI</dc:identifier>
</cp:coreProperties>
</file>