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37" r:id="rId3"/>
  </p:sldMasterIdLst>
  <p:notesMasterIdLst>
    <p:notesMasterId r:id="rId21"/>
  </p:notesMasterIdLst>
  <p:sldIdLst>
    <p:sldId id="506" r:id="rId4"/>
    <p:sldId id="279" r:id="rId5"/>
    <p:sldId id="290" r:id="rId6"/>
    <p:sldId id="292" r:id="rId7"/>
    <p:sldId id="305" r:id="rId8"/>
    <p:sldId id="311" r:id="rId9"/>
    <p:sldId id="317" r:id="rId10"/>
    <p:sldId id="318" r:id="rId11"/>
    <p:sldId id="319" r:id="rId12"/>
    <p:sldId id="320" r:id="rId13"/>
    <p:sldId id="322" r:id="rId14"/>
    <p:sldId id="309" r:id="rId15"/>
    <p:sldId id="510" r:id="rId16"/>
    <p:sldId id="509" r:id="rId17"/>
    <p:sldId id="327" r:id="rId18"/>
    <p:sldId id="307" r:id="rId19"/>
    <p:sldId id="5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16/11/2025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6</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969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2A80651-D3A1-0F4E-BAA2-AAFDBB438A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 y="4185811"/>
            <a:ext cx="12202516" cy="2669300"/>
          </a:xfrm>
          <a:prstGeom prst="rect">
            <a:avLst/>
          </a:prstGeom>
        </p:spPr>
      </p:pic>
      <p:sp>
        <p:nvSpPr>
          <p:cNvPr id="8" name="圆角矩形 7">
            <a:extLst>
              <a:ext uri="{FF2B5EF4-FFF2-40B4-BE49-F238E27FC236}">
                <a16:creationId xmlns:a16="http://schemas.microsoft.com/office/drawing/2014/main" id="{D7C3759E-F7B1-B24D-98F3-DFA075B6CA66}"/>
              </a:ext>
            </a:extLst>
          </p:cNvPr>
          <p:cNvSpPr/>
          <p:nvPr userDrawn="1"/>
        </p:nvSpPr>
        <p:spPr>
          <a:xfrm>
            <a:off x="279625" y="356821"/>
            <a:ext cx="11671369" cy="6065250"/>
          </a:xfrm>
          <a:prstGeom prst="roundRect">
            <a:avLst>
              <a:gd name="adj" fmla="val 10628"/>
            </a:avLst>
          </a:prstGeom>
          <a:solidFill>
            <a:schemeClr val="bg1"/>
          </a:solidFill>
          <a:ln w="889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ea typeface="汉仪正圆-55W" panose="00020600040101010101"/>
              <a:cs typeface="+mn-cs"/>
            </a:endParaRPr>
          </a:p>
        </p:txBody>
      </p:sp>
    </p:spTree>
    <p:extLst>
      <p:ext uri="{BB962C8B-B14F-4D97-AF65-F5344CB8AC3E}">
        <p14:creationId xmlns:p14="http://schemas.microsoft.com/office/powerpoint/2010/main" val="1445949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18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16/11/2025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21" Type="http://schemas.openxmlformats.org/officeDocument/2006/relationships/image" Target="../media/image7.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svg"/><Relationship Id="rId2" Type="http://schemas.openxmlformats.org/officeDocument/2006/relationships/slideLayout" Target="../slideLayouts/slideLayout14.xml"/><Relationship Id="rId16"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svg"/><Relationship Id="rId10" Type="http://schemas.openxmlformats.org/officeDocument/2006/relationships/slideLayout" Target="../slideLayouts/slideLayout22.xml"/><Relationship Id="rId19" Type="http://schemas.openxmlformats.org/officeDocument/2006/relationships/image" Target="../media/image6.sv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11FB654-5B60-B2D0-1E25-9AA49AB37A2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89235" y="0"/>
            <a:ext cx="1663622" cy="1663622"/>
          </a:xfrm>
          <a:prstGeom prst="rect">
            <a:avLst/>
          </a:prstGeom>
        </p:spPr>
      </p:pic>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pic>
        <p:nvPicPr>
          <p:cNvPr id="4" name="Picture 3">
            <a:extLst>
              <a:ext uri="{FF2B5EF4-FFF2-40B4-BE49-F238E27FC236}">
                <a16:creationId xmlns:a16="http://schemas.microsoft.com/office/drawing/2014/main" id="{06CBB945-C47B-3ABC-AACE-0BE8C31892B6}"/>
              </a:ext>
            </a:extLst>
          </p:cNvPr>
          <p:cNvPicPr>
            <a:picLocks noChangeAspect="1"/>
          </p:cNvPicPr>
          <p:nvPr userDrawn="1"/>
        </p:nvPicPr>
        <p:blipFill>
          <a:blip r:embed="rId20"/>
          <a:stretch>
            <a:fillRect/>
          </a:stretch>
        </p:blipFill>
        <p:spPr>
          <a:xfrm>
            <a:off x="0" y="0"/>
            <a:ext cx="12184614" cy="6858000"/>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48F26B52-7B0B-7020-147F-5D3FFD66820A}"/>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889235" y="0"/>
            <a:ext cx="1663622" cy="1663622"/>
          </a:xfrm>
          <a:prstGeom prst="rect">
            <a:avLst/>
          </a:prstGeom>
        </p:spPr>
      </p:pic>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7704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Lst>
  <p:txStyles>
    <p:titleStyle>
      <a:lvl1pPr algn="l" defTabSz="914400" rtl="0" eaLnBrk="1" latinLnBrk="0" hangingPunct="1">
        <a:lnSpc>
          <a:spcPct val="90000"/>
        </a:lnSpc>
        <a:spcBef>
          <a:spcPct val="0"/>
        </a:spcBef>
        <a:buNone/>
        <a:defRPr sz="4400" kern="1200">
          <a:solidFill>
            <a:schemeClr val="tx1"/>
          </a:solidFill>
          <a:latin typeface="汉仪正圆-55W" panose="00020600040101010101" charset="-122"/>
          <a:ea typeface="汉仪正圆-55W" panose="00020600040101010101" charset="-122"/>
          <a:cs typeface="汉仪正圆-55W"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正圆-55W" panose="00020600040101010101" charset="-122"/>
          <a:ea typeface="汉仪正圆-55W" panose="00020600040101010101" charset="-122"/>
          <a:cs typeface="汉仪正圆-55W"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正圆-55W" panose="00020600040101010101" charset="-122"/>
          <a:ea typeface="汉仪正圆-55W" panose="00020600040101010101" charset="-122"/>
          <a:cs typeface="汉仪正圆-55W"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正圆-55W" panose="00020600040101010101" charset="-122"/>
          <a:ea typeface="汉仪正圆-55W" panose="00020600040101010101" charset="-122"/>
          <a:cs typeface="汉仪正圆-55W"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正圆-55W" panose="00020600040101010101" charset="-122"/>
          <a:ea typeface="汉仪正圆-55W" panose="00020600040101010101" charset="-122"/>
          <a:cs typeface="汉仪正圆-55W"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正圆-55W" panose="00020600040101010101" charset="-122"/>
          <a:ea typeface="汉仪正圆-55W" panose="00020600040101010101" charset="-122"/>
          <a:cs typeface="汉仪正圆-55W"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4.xml"/><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C3B30E4-B6CB-3046-BC90-EF9D0BA91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 y="4198107"/>
            <a:ext cx="12192006" cy="2667001"/>
          </a:xfrm>
          <a:prstGeom prst="rect">
            <a:avLst/>
          </a:prstGeom>
        </p:spPr>
      </p:pic>
      <p:pic>
        <p:nvPicPr>
          <p:cNvPr id="11" name="图片 10">
            <a:extLst>
              <a:ext uri="{FF2B5EF4-FFF2-40B4-BE49-F238E27FC236}">
                <a16:creationId xmlns:a16="http://schemas.microsoft.com/office/drawing/2014/main" id="{4E1A95B8-C71C-314E-A12A-83496C1EC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849" y="0"/>
            <a:ext cx="11046372" cy="5999712"/>
          </a:xfrm>
          <a:prstGeom prst="rect">
            <a:avLst/>
          </a:prstGeom>
        </p:spPr>
      </p:pic>
      <p:pic>
        <p:nvPicPr>
          <p:cNvPr id="17" name="图片 16">
            <a:extLst>
              <a:ext uri="{FF2B5EF4-FFF2-40B4-BE49-F238E27FC236}">
                <a16:creationId xmlns:a16="http://schemas.microsoft.com/office/drawing/2014/main" id="{F3110071-EB0E-714D-8E43-2541D53F9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817" y="3394410"/>
            <a:ext cx="2209612" cy="3433564"/>
          </a:xfrm>
          <a:prstGeom prst="rect">
            <a:avLst/>
          </a:prstGeom>
        </p:spPr>
      </p:pic>
      <p:pic>
        <p:nvPicPr>
          <p:cNvPr id="18" name="图片 17">
            <a:extLst>
              <a:ext uri="{FF2B5EF4-FFF2-40B4-BE49-F238E27FC236}">
                <a16:creationId xmlns:a16="http://schemas.microsoft.com/office/drawing/2014/main" id="{C400E260-2083-684D-98DF-47924974EA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0556" y="3394410"/>
            <a:ext cx="1841344" cy="3401070"/>
          </a:xfrm>
          <a:prstGeom prst="rect">
            <a:avLst/>
          </a:prstGeom>
        </p:spPr>
      </p:pic>
      <p:pic>
        <p:nvPicPr>
          <p:cNvPr id="20" name="图片 19">
            <a:extLst>
              <a:ext uri="{FF2B5EF4-FFF2-40B4-BE49-F238E27FC236}">
                <a16:creationId xmlns:a16="http://schemas.microsoft.com/office/drawing/2014/main" id="{F78DDBAF-17C6-D54E-B697-A01F09DAA6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5443" y="4198107"/>
            <a:ext cx="5827809" cy="1037152"/>
          </a:xfrm>
          <a:prstGeom prst="rect">
            <a:avLst/>
          </a:prstGeom>
        </p:spPr>
      </p:pic>
      <p:pic>
        <p:nvPicPr>
          <p:cNvPr id="23" name="图片 22">
            <a:extLst>
              <a:ext uri="{FF2B5EF4-FFF2-40B4-BE49-F238E27FC236}">
                <a16:creationId xmlns:a16="http://schemas.microsoft.com/office/drawing/2014/main" id="{5900B8F8-7CB5-9A4D-B7DC-E0A2DE8243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817" y="693682"/>
            <a:ext cx="2016140" cy="543889"/>
          </a:xfrm>
          <a:prstGeom prst="rect">
            <a:avLst/>
          </a:prstGeom>
        </p:spPr>
      </p:pic>
      <p:pic>
        <p:nvPicPr>
          <p:cNvPr id="24" name="图片 23">
            <a:extLst>
              <a:ext uri="{FF2B5EF4-FFF2-40B4-BE49-F238E27FC236}">
                <a16:creationId xmlns:a16="http://schemas.microsoft.com/office/drawing/2014/main" id="{17A2E849-4251-2443-ADC7-19FCB2C0FC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50037" y="1077201"/>
            <a:ext cx="1296055" cy="590074"/>
          </a:xfrm>
          <a:prstGeom prst="rect">
            <a:avLst/>
          </a:prstGeom>
        </p:spPr>
      </p:pic>
      <p:pic>
        <p:nvPicPr>
          <p:cNvPr id="3" name="Picture 2">
            <a:extLst>
              <a:ext uri="{FF2B5EF4-FFF2-40B4-BE49-F238E27FC236}">
                <a16:creationId xmlns:a16="http://schemas.microsoft.com/office/drawing/2014/main" id="{D56E9D58-7357-9FA1-DE44-C4A134859DFF}"/>
              </a:ext>
            </a:extLst>
          </p:cNvPr>
          <p:cNvPicPr>
            <a:picLocks noChangeAspect="1"/>
          </p:cNvPicPr>
          <p:nvPr/>
        </p:nvPicPr>
        <p:blipFill>
          <a:blip r:embed="rId9"/>
          <a:stretch>
            <a:fillRect/>
          </a:stretch>
        </p:blipFill>
        <p:spPr>
          <a:xfrm>
            <a:off x="-6249327" y="1542492"/>
            <a:ext cx="25268724" cy="3196829"/>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85A6428E-7B58-608D-DA49-6BE31F1133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9235" y="0"/>
            <a:ext cx="1663622" cy="1663622"/>
          </a:xfrm>
          <a:prstGeom prst="rect">
            <a:avLst/>
          </a:prstGeom>
        </p:spPr>
      </p:pic>
    </p:spTree>
    <p:extLst>
      <p:ext uri="{BB962C8B-B14F-4D97-AF65-F5344CB8AC3E}">
        <p14:creationId xmlns:p14="http://schemas.microsoft.com/office/powerpoint/2010/main" val="2131007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a:hlinkClick r:id="" action="ppaction://media"/>
            <a:extLst>
              <a:ext uri="{FF2B5EF4-FFF2-40B4-BE49-F238E27FC236}">
                <a16:creationId xmlns:a16="http://schemas.microsoft.com/office/drawing/2014/main" id="{3F0019F7-A24D-8AF2-95BF-17E51EF74D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851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4417-DBC9-4953-A5AD-9DE3C067BADA}"/>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1E2F4BCF-9E72-A8AD-32A1-A10846BD761C}"/>
              </a:ext>
            </a:extLst>
          </p:cNvPr>
          <p:cNvSpPr txBox="1"/>
          <p:nvPr/>
        </p:nvSpPr>
        <p:spPr>
          <a:xfrm>
            <a:off x="573906" y="630293"/>
            <a:ext cx="11132541" cy="5262979"/>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 khi đọc xong truyền thuyết Sơn Tinh Thủy Tinh, em bắt đầu tưởng tượng ra đoạn kết mới cho câu chuyện. Thủy Tinh nhiều lần dâng lũ khiến muôn loài không có nơi sinh sống, biết bao gia đình phải chịu cảnh ly tán, thiệt hại về nhà cửa, tính mạng, hoa màu. Một năm vất vả, làm chẳng có mấy mà tất cả tài sản đều cuốn trôi theo cơn lũ khiến tiếng oán than của muôn dân lên đến tận trời xanh. Ông trời nghe thấy bèn phái thiên binh, thiên tướng xuất quân để trừng phạt Thủy tinh. Sau khi nhận được hình phạt thích đáng, Thủy tinh đã nhận ra lỗi lầm bản thân, hóa phép cho lũ rút và trả lại cuộc sống bình yên cho muôn loài. Không những vậy, Thủy Tinh quyết định dùng sức mạnh của mình để làm điều tốt cho cộng đồng. Chàng biến nước lũ thành nguồn nước tươi mát, tưới tiêu cho ruộng đồng, cây cối, đem đến hoa thơm, trái ngọt, mùa màng bội thu. Thủy Tinh và Sơn Tinh cùng bắt tay giảng hòa để duy trì sự cân bằng tự nhiên, làm mưa thuận gió hòa, giúp cuộc sống người dân ngày càng thịnh vượng. Qua đó con người cũng có được bài học về tình yêu và sự hòa hợp với thiên nhiên.</a:t>
            </a:r>
            <a:endParaRPr kumimoji="0" lang="en-GB" alt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1700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73906" y="630293"/>
            <a:ext cx="11175071" cy="5693866"/>
          </a:xfrm>
          <a:prstGeom prst="rect">
            <a:avLst/>
          </a:prstGeom>
          <a:noFill/>
        </p:spPr>
        <p:txBody>
          <a:bodyPr wrap="square"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spcBef>
                <a:spcPts val="0"/>
              </a:spcBef>
              <a:spcAft>
                <a:spcPts val="0"/>
              </a:spcAft>
              <a:buClrTx/>
              <a:buSzTx/>
              <a:buFontTx/>
              <a:buNone/>
              <a:tabLst/>
              <a:defRPr/>
            </a:pPr>
            <a:r>
              <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chúa</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Bạch</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Tuyết</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là một cô gái vừa đẹp người, lại đẹp nết. Vì thế, em cảm thấy rất vui mừng khi cô ấy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sống</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hạnh</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phúc</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cuối</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chuyện</a:t>
            </a:r>
            <a:r>
              <a:rPr lang="en-US" sz="2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kumimoji="0" lang="en-GB"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443022" y="548843"/>
            <a:ext cx="11263423" cy="1263808"/>
          </a:xfrm>
          <a:prstGeom prst="rect">
            <a:avLst/>
          </a:prstGeom>
          <a:noFill/>
        </p:spPr>
        <p:txBody>
          <a:bodyPr wrap="square" rtlCol="0">
            <a:spAutoFit/>
          </a:bodyPr>
          <a:lstStyle/>
          <a:p>
            <a:pPr marL="0" marR="0" algn="ctr">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dirty="0">
                <a:latin typeface="Cambria" panose="02040503050406030204" pitchFamily="18" charset="0"/>
                <a:ea typeface="Cambria" panose="02040503050406030204" pitchFamily="18" charset="0"/>
              </a:rPr>
              <a:t>ề</a:t>
            </a:r>
            <a:r>
              <a:rPr lang="vi-VN" sz="3600" b="1" dirty="0">
                <a:effectLst/>
                <a:latin typeface="Cambria" panose="02040503050406030204" pitchFamily="18" charset="0"/>
                <a:ea typeface="Cambria" panose="02040503050406030204" pitchFamily="18" charset="0"/>
              </a:rPr>
              <a:t>u 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C3B30E4-B6CB-3046-BC90-EF9D0BA91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 y="4198107"/>
            <a:ext cx="12192006" cy="2667001"/>
          </a:xfrm>
          <a:prstGeom prst="rect">
            <a:avLst/>
          </a:prstGeom>
        </p:spPr>
      </p:pic>
      <p:pic>
        <p:nvPicPr>
          <p:cNvPr id="11" name="图片 10">
            <a:extLst>
              <a:ext uri="{FF2B5EF4-FFF2-40B4-BE49-F238E27FC236}">
                <a16:creationId xmlns:a16="http://schemas.microsoft.com/office/drawing/2014/main" id="{4E1A95B8-C71C-314E-A12A-83496C1EC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849" y="0"/>
            <a:ext cx="11046372" cy="6485860"/>
          </a:xfrm>
          <a:prstGeom prst="rect">
            <a:avLst/>
          </a:prstGeom>
        </p:spPr>
      </p:pic>
      <p:pic>
        <p:nvPicPr>
          <p:cNvPr id="17" name="图片 16">
            <a:extLst>
              <a:ext uri="{FF2B5EF4-FFF2-40B4-BE49-F238E27FC236}">
                <a16:creationId xmlns:a16="http://schemas.microsoft.com/office/drawing/2014/main" id="{F3110071-EB0E-714D-8E43-2541D53F9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817" y="3394410"/>
            <a:ext cx="2209612" cy="3433564"/>
          </a:xfrm>
          <a:prstGeom prst="rect">
            <a:avLst/>
          </a:prstGeom>
        </p:spPr>
      </p:pic>
      <p:pic>
        <p:nvPicPr>
          <p:cNvPr id="18" name="图片 17">
            <a:extLst>
              <a:ext uri="{FF2B5EF4-FFF2-40B4-BE49-F238E27FC236}">
                <a16:creationId xmlns:a16="http://schemas.microsoft.com/office/drawing/2014/main" id="{C400E260-2083-684D-98DF-47924974EA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0556" y="3394410"/>
            <a:ext cx="1841344" cy="3401070"/>
          </a:xfrm>
          <a:prstGeom prst="rect">
            <a:avLst/>
          </a:prstGeom>
        </p:spPr>
      </p:pic>
      <p:pic>
        <p:nvPicPr>
          <p:cNvPr id="20" name="图片 19">
            <a:extLst>
              <a:ext uri="{FF2B5EF4-FFF2-40B4-BE49-F238E27FC236}">
                <a16:creationId xmlns:a16="http://schemas.microsoft.com/office/drawing/2014/main" id="{F78DDBAF-17C6-D54E-B697-A01F09DAA6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9239" y="5208200"/>
            <a:ext cx="5827809" cy="1037152"/>
          </a:xfrm>
          <a:prstGeom prst="rect">
            <a:avLst/>
          </a:prstGeom>
        </p:spPr>
      </p:pic>
      <p:pic>
        <p:nvPicPr>
          <p:cNvPr id="23" name="图片 22">
            <a:extLst>
              <a:ext uri="{FF2B5EF4-FFF2-40B4-BE49-F238E27FC236}">
                <a16:creationId xmlns:a16="http://schemas.microsoft.com/office/drawing/2014/main" id="{5900B8F8-7CB5-9A4D-B7DC-E0A2DE8243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817" y="693682"/>
            <a:ext cx="2016140" cy="543889"/>
          </a:xfrm>
          <a:prstGeom prst="rect">
            <a:avLst/>
          </a:prstGeom>
        </p:spPr>
      </p:pic>
      <p:pic>
        <p:nvPicPr>
          <p:cNvPr id="24" name="图片 23">
            <a:extLst>
              <a:ext uri="{FF2B5EF4-FFF2-40B4-BE49-F238E27FC236}">
                <a16:creationId xmlns:a16="http://schemas.microsoft.com/office/drawing/2014/main" id="{17A2E849-4251-2443-ADC7-19FCB2C0FC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50037" y="1077201"/>
            <a:ext cx="1296055" cy="590074"/>
          </a:xfrm>
          <a:prstGeom prst="rect">
            <a:avLst/>
          </a:prstGeom>
        </p:spPr>
      </p:pic>
      <p:pic>
        <p:nvPicPr>
          <p:cNvPr id="2" name="Picture 1">
            <a:extLst>
              <a:ext uri="{FF2B5EF4-FFF2-40B4-BE49-F238E27FC236}">
                <a16:creationId xmlns:a16="http://schemas.microsoft.com/office/drawing/2014/main" id="{E029D879-3309-7C0D-9157-D87E506791C8}"/>
              </a:ext>
            </a:extLst>
          </p:cNvPr>
          <p:cNvPicPr>
            <a:picLocks noChangeAspect="1"/>
          </p:cNvPicPr>
          <p:nvPr/>
        </p:nvPicPr>
        <p:blipFill>
          <a:blip r:embed="rId9"/>
          <a:stretch>
            <a:fillRect/>
          </a:stretch>
        </p:blipFill>
        <p:spPr>
          <a:xfrm>
            <a:off x="4709185" y="744279"/>
            <a:ext cx="2688569" cy="1518036"/>
          </a:xfrm>
          <a:prstGeom prst="rect">
            <a:avLst/>
          </a:prstGeom>
        </p:spPr>
      </p:pic>
      <p:sp>
        <p:nvSpPr>
          <p:cNvPr id="5" name="TextBox 4">
            <a:extLst>
              <a:ext uri="{FF2B5EF4-FFF2-40B4-BE49-F238E27FC236}">
                <a16:creationId xmlns:a16="http://schemas.microsoft.com/office/drawing/2014/main" id="{D499F3FC-12A4-D64A-BEA9-5BB7331FFFD4}"/>
              </a:ext>
            </a:extLst>
          </p:cNvPr>
          <p:cNvSpPr txBox="1"/>
          <p:nvPr/>
        </p:nvSpPr>
        <p:spPr>
          <a:xfrm>
            <a:off x="2200583" y="1914855"/>
            <a:ext cx="8406457" cy="1323439"/>
          </a:xfrm>
          <a:prstGeom prst="rect">
            <a:avLst/>
          </a:prstGeom>
          <a:noFill/>
          <a:ln>
            <a:noFill/>
          </a:ln>
        </p:spPr>
        <p:txBody>
          <a:bodyPr wrap="square" rtlCol="0">
            <a:spAutoFit/>
          </a:bodyPr>
          <a:lstStyle/>
          <a:p>
            <a:endParaRPr lang="en-US" sz="8000" b="1" dirty="0">
              <a:ln w="190500">
                <a:solidFill>
                  <a:schemeClr val="bg1"/>
                </a:solidFill>
              </a:ln>
              <a:effectLst>
                <a:outerShdw dist="50800" dir="5400000" algn="t" rotWithShape="0">
                  <a:srgbClr val="FF2D61"/>
                </a:outerShdw>
              </a:effectLst>
              <a:latin typeface="#9Slide05 SVNUT Triumph" panose="00000500000000000000" pitchFamily="2" charset="0"/>
            </a:endParaRPr>
          </a:p>
        </p:txBody>
      </p:sp>
      <p:pic>
        <p:nvPicPr>
          <p:cNvPr id="7" name="Picture 6">
            <a:extLst>
              <a:ext uri="{FF2B5EF4-FFF2-40B4-BE49-F238E27FC236}">
                <a16:creationId xmlns:a16="http://schemas.microsoft.com/office/drawing/2014/main" id="{452BBBB5-24AA-BE8B-E865-E46F614D0563}"/>
              </a:ext>
            </a:extLst>
          </p:cNvPr>
          <p:cNvPicPr>
            <a:picLocks noChangeAspect="1"/>
          </p:cNvPicPr>
          <p:nvPr/>
        </p:nvPicPr>
        <p:blipFill>
          <a:blip r:embed="rId10"/>
          <a:stretch>
            <a:fillRect/>
          </a:stretch>
        </p:blipFill>
        <p:spPr>
          <a:xfrm>
            <a:off x="1823240" y="2758561"/>
            <a:ext cx="8907028" cy="2127688"/>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A2678F22-370D-0A20-27D0-DCC169DD3B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9235" y="0"/>
            <a:ext cx="1663622" cy="1663622"/>
          </a:xfrm>
          <a:prstGeom prst="rect">
            <a:avLst/>
          </a:prstGeom>
        </p:spPr>
      </p:pic>
    </p:spTree>
    <p:extLst>
      <p:ext uri="{BB962C8B-B14F-4D97-AF65-F5344CB8AC3E}">
        <p14:creationId xmlns:p14="http://schemas.microsoft.com/office/powerpoint/2010/main" val="39885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2585323"/>
          </a:xfrm>
          <a:prstGeom prst="rect">
            <a:avLst/>
          </a:prstGeom>
          <a:noFill/>
        </p:spPr>
        <p:txBody>
          <a:bodyPr wrap="square" rtlCol="0">
            <a:spAutoFit/>
          </a:bodyPr>
          <a:lstStyle/>
          <a:p>
            <a:pPr algn="ctr"/>
            <a:r>
              <a:rPr lang="en-SG" sz="5400" b="1" i="1" dirty="0" err="1">
                <a:solidFill>
                  <a:srgbClr val="FF0000"/>
                </a:solidFill>
                <a:effectLst/>
                <a:latin typeface="Cambria" panose="02040503050406030204" pitchFamily="18" charset="0"/>
                <a:ea typeface="Cambria" panose="02040503050406030204" pitchFamily="18" charset="0"/>
              </a:rPr>
              <a:t>Viết</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đoạn</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văn</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tưởng</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tượng</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dựa</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vào</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một</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câu</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chuyện</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đã</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đọc</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hoặc</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đã</a:t>
            </a:r>
            <a:r>
              <a:rPr lang="en-SG" sz="5400" b="1" i="1" dirty="0">
                <a:solidFill>
                  <a:srgbClr val="FF0000"/>
                </a:solidFill>
                <a:effectLst/>
                <a:latin typeface="Cambria" panose="02040503050406030204" pitchFamily="18" charset="0"/>
                <a:ea typeface="Cambria" panose="02040503050406030204" pitchFamily="18" charset="0"/>
              </a:rPr>
              <a:t> </a:t>
            </a:r>
            <a:r>
              <a:rPr lang="en-SG" sz="5400" b="1" i="1" dirty="0" err="1">
                <a:solidFill>
                  <a:srgbClr val="FF0000"/>
                </a:solidFill>
                <a:effectLst/>
                <a:latin typeface="Cambria" panose="02040503050406030204" pitchFamily="18" charset="0"/>
                <a:ea typeface="Cambria" panose="02040503050406030204" pitchFamily="18" charset="0"/>
              </a:rPr>
              <a:t>nghe</a:t>
            </a:r>
            <a:r>
              <a:rPr lang="en-SG" sz="5400" b="1" i="1" dirty="0">
                <a:solidFill>
                  <a:srgbClr val="FF0000"/>
                </a:solidFill>
                <a:effectLst/>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8999" y="1676400"/>
            <a:ext cx="8479465" cy="630942"/>
          </a:xfrm>
          <a:prstGeom prst="rect">
            <a:avLst/>
          </a:prstGeom>
          <a:noFill/>
          <a:ln>
            <a:noFill/>
          </a:ln>
        </p:spPr>
        <p:txBody>
          <a:bodyPr wrap="square"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Mở</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Rectangles 4"/>
          <p:cNvSpPr/>
          <p:nvPr/>
        </p:nvSpPr>
        <p:spPr>
          <a:xfrm>
            <a:off x="3429000" y="4095307"/>
            <a:ext cx="8247380" cy="1708160"/>
          </a:xfrm>
          <a:prstGeom prst="rect">
            <a:avLst/>
          </a:prstGeom>
          <a:noFill/>
          <a:ln>
            <a:noFill/>
          </a:ln>
        </p:spPr>
        <p:txBody>
          <a:bodyPr wrap="square"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正圆-55W"/>
        <a:ea typeface=""/>
        <a:cs typeface=""/>
        <a:font script="Jpan" typeface="ＭＳ Ｐゴシック"/>
        <a:font script="Hang" typeface="맑은 고딕"/>
        <a:font script="Hans" typeface="汉仪正圆-55W"/>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正圆-55W"/>
        <a:ea typeface=""/>
        <a:cs typeface=""/>
        <a:font script="Jpan" typeface="ＭＳ Ｐゴシック"/>
        <a:font script="Hang" typeface="맑은 고딕"/>
        <a:font script="Hans" typeface="汉仪正圆-55W"/>
        <a:font script="Hant" typeface="新細明體"/>
        <a:font script="Arab" typeface="汉仪正圆-55W"/>
        <a:font script="Hebr" typeface="汉仪正圆-55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正圆-55W"/>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881</Words>
  <Application>Microsoft Office PowerPoint</Application>
  <PresentationFormat>Widescreen</PresentationFormat>
  <Paragraphs>48</Paragraphs>
  <Slides>17</Slides>
  <Notes>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#9Slide05 SVNUT Triumph</vt:lpstr>
      <vt:lpstr>Arial</vt:lpstr>
      <vt:lpstr>Calibri</vt:lpstr>
      <vt:lpstr>Cambria</vt:lpstr>
      <vt:lpstr>Times New Roman</vt:lpstr>
      <vt:lpstr>Wingdings</vt:lpstr>
      <vt:lpstr>汉仪正圆-55W</vt:lpstr>
      <vt:lpstr>2_Office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2023-08-29T12:58:58Z</dcterms:created>
  <dcterms:modified xsi:type="dcterms:W3CDTF">2025-11-16T12:19:07Z</dcterms:modified>
</cp:coreProperties>
</file>