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88" r:id="rId2"/>
    <p:sldId id="284" r:id="rId3"/>
    <p:sldId id="292" r:id="rId4"/>
    <p:sldId id="272" r:id="rId5"/>
    <p:sldId id="291" r:id="rId6"/>
    <p:sldId id="271" r:id="rId7"/>
    <p:sldId id="280" r:id="rId8"/>
    <p:sldId id="285" r:id="rId9"/>
    <p:sldId id="270" r:id="rId10"/>
    <p:sldId id="259" r:id="rId11"/>
    <p:sldId id="265"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Montserrat ExtraBold" panose="00000900000000000000" pitchFamily="2" charset="0"/>
      <p:bold r:id="rId18"/>
      <p:boldItalic r:id="rId19"/>
    </p:embeddedFont>
    <p:embeddedFont>
      <p:font typeface="Montserrat Medium" panose="00000600000000000000" pitchFamily="2" charset="0"/>
      <p:regular r:id="rId20"/>
      <p:italic r:id="rId21"/>
    </p:embeddedFont>
    <p:embeddedFont>
      <p:font typeface="Montserrat SemiBold" panose="00000700000000000000" pitchFamily="2" charset="0"/>
      <p:bold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09D"/>
    <a:srgbClr val="FC9B75"/>
    <a:srgbClr val="5AA37F"/>
    <a:srgbClr val="F5F0E7"/>
    <a:srgbClr val="DDCBA9"/>
    <a:srgbClr val="C3A467"/>
    <a:srgbClr val="C4A668"/>
    <a:srgbClr val="FBC0D6"/>
    <a:srgbClr val="F65793"/>
    <a:srgbClr val="FFA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94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C9B1A-263E-4D44-B627-7A7901859896}" type="datetimeFigureOut">
              <a:rPr lang="en-US" smtClean="0"/>
              <a:t>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D134C-7DAD-4147-92E1-857347782103}" type="slidenum">
              <a:rPr lang="en-US" smtClean="0"/>
              <a:t>‹#›</a:t>
            </a:fld>
            <a:endParaRPr lang="en-US"/>
          </a:p>
        </p:txBody>
      </p:sp>
    </p:spTree>
    <p:extLst>
      <p:ext uri="{BB962C8B-B14F-4D97-AF65-F5344CB8AC3E}">
        <p14:creationId xmlns:p14="http://schemas.microsoft.com/office/powerpoint/2010/main" val="4474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85679"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77007" y="5766018"/>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2</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371600" y="4327765"/>
            <a:ext cx="15958952" cy="1117357"/>
          </a:xfrm>
          <a:prstGeom prst="rect">
            <a:avLst/>
          </a:prstGeom>
        </p:spPr>
        <p:txBody>
          <a:bodyPr wrap="square" lIns="0" tIns="0" rIns="0" bIns="0" rtlCol="0" anchor="t">
            <a:spAutoFit/>
          </a:bodyPr>
          <a:lstStyle/>
          <a:p>
            <a:pPr algn="ctr">
              <a:lnSpc>
                <a:spcPct val="107000"/>
              </a:lnSpc>
              <a:spcAft>
                <a:spcPts val="800"/>
              </a:spcAft>
            </a:pPr>
            <a:r>
              <a:rPr lang="vi-VN"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72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5CFFD80F-1EF8-BF2C-D955-E8474EB7C6DF}"/>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771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684672" y="4605622"/>
            <a:ext cx="4189683" cy="6322232"/>
          </a:xfrm>
          <a:custGeom>
            <a:avLst/>
            <a:gdLst/>
            <a:ahLst/>
            <a:cxnLst/>
            <a:rect l="l" t="t" r="r" b="b"/>
            <a:pathLst>
              <a:path w="4189683" h="6322232">
                <a:moveTo>
                  <a:pt x="0" y="0"/>
                </a:moveTo>
                <a:lnTo>
                  <a:pt x="4189683" y="0"/>
                </a:lnTo>
                <a:lnTo>
                  <a:pt x="4189683" y="6322232"/>
                </a:lnTo>
                <a:lnTo>
                  <a:pt x="0" y="6322232"/>
                </a:lnTo>
                <a:lnTo>
                  <a:pt x="0" y="0"/>
                </a:lnTo>
                <a:close/>
              </a:path>
            </a:pathLst>
          </a:custGeom>
          <a:blipFill>
            <a:blip r:embed="rId2"/>
            <a:stretch>
              <a:fillRect/>
            </a:stretch>
          </a:blipFill>
        </p:spPr>
        <p:txBody>
          <a:bodyPr/>
          <a:lstStyle/>
          <a:p>
            <a:endParaRPr lang="en-US"/>
          </a:p>
        </p:txBody>
      </p:sp>
      <p:sp>
        <p:nvSpPr>
          <p:cNvPr id="3" name="Freeform 3"/>
          <p:cNvSpPr/>
          <p:nvPr/>
        </p:nvSpPr>
        <p:spPr>
          <a:xfrm>
            <a:off x="-2088710" y="8419248"/>
            <a:ext cx="7864217" cy="3735503"/>
          </a:xfrm>
          <a:custGeom>
            <a:avLst/>
            <a:gdLst/>
            <a:ahLst/>
            <a:cxnLst/>
            <a:rect l="l" t="t" r="r" b="b"/>
            <a:pathLst>
              <a:path w="7864217" h="3735503">
                <a:moveTo>
                  <a:pt x="0" y="0"/>
                </a:moveTo>
                <a:lnTo>
                  <a:pt x="7864217" y="0"/>
                </a:lnTo>
                <a:lnTo>
                  <a:pt x="7864217" y="3735504"/>
                </a:lnTo>
                <a:lnTo>
                  <a:pt x="0" y="3735504"/>
                </a:lnTo>
                <a:lnTo>
                  <a:pt x="0" y="0"/>
                </a:lnTo>
                <a:close/>
              </a:path>
            </a:pathLst>
          </a:custGeom>
          <a:blipFill>
            <a:blip r:embed="rId3"/>
            <a:stretch>
              <a:fillRect/>
            </a:stretch>
          </a:blipFill>
        </p:spPr>
        <p:txBody>
          <a:bodyPr/>
          <a:lstStyle/>
          <a:p>
            <a:endParaRPr lang="en-US"/>
          </a:p>
        </p:txBody>
      </p:sp>
      <p:sp>
        <p:nvSpPr>
          <p:cNvPr id="4" name="Freeform 4"/>
          <p:cNvSpPr/>
          <p:nvPr/>
        </p:nvSpPr>
        <p:spPr>
          <a:xfrm>
            <a:off x="3196628" y="9258300"/>
            <a:ext cx="16230600" cy="2339912"/>
          </a:xfrm>
          <a:custGeom>
            <a:avLst/>
            <a:gdLst/>
            <a:ahLst/>
            <a:cxnLst/>
            <a:rect l="l" t="t" r="r" b="b"/>
            <a:pathLst>
              <a:path w="16230600" h="2339912">
                <a:moveTo>
                  <a:pt x="0" y="0"/>
                </a:moveTo>
                <a:lnTo>
                  <a:pt x="16230600" y="0"/>
                </a:lnTo>
                <a:lnTo>
                  <a:pt x="16230600" y="2339912"/>
                </a:lnTo>
                <a:lnTo>
                  <a:pt x="0" y="2339912"/>
                </a:lnTo>
                <a:lnTo>
                  <a:pt x="0" y="0"/>
                </a:lnTo>
                <a:close/>
              </a:path>
            </a:pathLst>
          </a:custGeom>
          <a:blipFill>
            <a:blip r:embed="rId4"/>
            <a:stretch>
              <a:fillRect/>
            </a:stretch>
          </a:blipFill>
        </p:spPr>
        <p:txBody>
          <a:bodyPr/>
          <a:lstStyle/>
          <a:p>
            <a:endParaRPr lang="en-US"/>
          </a:p>
        </p:txBody>
      </p:sp>
      <p:sp>
        <p:nvSpPr>
          <p:cNvPr id="5" name="Freeform 5"/>
          <p:cNvSpPr/>
          <p:nvPr/>
        </p:nvSpPr>
        <p:spPr>
          <a:xfrm>
            <a:off x="11903874"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5"/>
            <a:stretch>
              <a:fillRect/>
            </a:stretch>
          </a:blipFill>
        </p:spPr>
        <p:txBody>
          <a:bodyPr/>
          <a:lstStyle/>
          <a:p>
            <a:endParaRPr lang="en-US"/>
          </a:p>
        </p:txBody>
      </p:sp>
      <p:sp>
        <p:nvSpPr>
          <p:cNvPr id="6" name="TextBox 12">
            <a:extLst>
              <a:ext uri="{FF2B5EF4-FFF2-40B4-BE49-F238E27FC236}">
                <a16:creationId xmlns:a16="http://schemas.microsoft.com/office/drawing/2014/main" id="{59C8BC97-616F-5D63-A866-7265C9EDEABF}"/>
              </a:ext>
            </a:extLst>
          </p:cNvPr>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Dặn dò</a:t>
            </a:r>
            <a:endParaRPr lang="en-US" sz="14068" b="1" dirty="0">
              <a:solidFill>
                <a:srgbClr val="FE9F95"/>
              </a:solidFill>
            </a:endParaRPr>
          </a:p>
        </p:txBody>
      </p:sp>
      <p:pic>
        <p:nvPicPr>
          <p:cNvPr id="7" name="Picture 6">
            <a:extLst>
              <a:ext uri="{FF2B5EF4-FFF2-40B4-BE49-F238E27FC236}">
                <a16:creationId xmlns:a16="http://schemas.microsoft.com/office/drawing/2014/main" id="{1F6E617E-7E7A-83C5-BC7D-6F85FB7AE642}"/>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2" name="TextBox 12"/>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MẾN CHÀO</a:t>
            </a:r>
            <a:endParaRPr lang="en-US" sz="14068" b="1" dirty="0">
              <a:solidFill>
                <a:srgbClr val="FE9F95"/>
              </a:solidFill>
            </a:endParaRPr>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pic>
        <p:nvPicPr>
          <p:cNvPr id="15" name="Picture 14">
            <a:extLst>
              <a:ext uri="{FF2B5EF4-FFF2-40B4-BE49-F238E27FC236}">
                <a16:creationId xmlns:a16="http://schemas.microsoft.com/office/drawing/2014/main" id="{B3D9A16E-6A51-4D1F-678F-FEDC17FD28B2}"/>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479999"/>
            <a:ext cx="15237898" cy="1919949"/>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499378" y="38845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E2F65BD3-4DAE-DD79-C56D-F3155451674B}"/>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953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1999" y="1104900"/>
            <a:ext cx="16999813" cy="1484574"/>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gn="just">
              <a:lnSpc>
                <a:spcPct val="115000"/>
              </a:lnSpc>
              <a:spcAft>
                <a:spcPts val="800"/>
              </a:spcAft>
              <a:tabLst>
                <a:tab pos="5731510" algn="r"/>
              </a:tabLst>
            </a:pPr>
            <a:r>
              <a:rPr lang="vi-VN" sz="48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4800" b="1" dirty="0">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613205" y="3979523"/>
            <a:ext cx="17297400" cy="4565865"/>
          </a:xfrm>
          <a:prstGeom prst="rect">
            <a:avLst/>
          </a:prstGeom>
        </p:spPr>
        <p:txBody>
          <a:bodyPr wrap="square" lIns="0" tIns="0" rIns="0" bIns="0" rtlCol="0" anchor="t">
            <a:spAutoFit/>
          </a:bodyPr>
          <a:lstStyle/>
          <a:p>
            <a:pPr>
              <a:lnSpc>
                <a:spcPct val="150000"/>
              </a:lnSpc>
            </a:pPr>
            <a:r>
              <a:rPr lang="vi-VN" sz="4800" dirty="0">
                <a:ea typeface="Calibri" panose="020F0502020204030204" pitchFamily="34" charset="0"/>
                <a:cs typeface="Times New Roman" panose="02020603050405020304" pitchFamily="18" charset="0"/>
              </a:rPr>
              <a:t>- Em nêu lại các bước tạo tranh từ khuôn in bằng giấy bìa.</a:t>
            </a:r>
          </a:p>
          <a:p>
            <a:pPr>
              <a:lnSpc>
                <a:spcPct val="150000"/>
              </a:lnSpc>
            </a:pPr>
            <a:r>
              <a:rPr lang="vi-VN" sz="4800" dirty="0">
                <a:ea typeface="Calibri" panose="020F0502020204030204" pitchFamily="34" charset="0"/>
                <a:cs typeface="Times New Roman" panose="02020603050405020304" pitchFamily="18" charset="0"/>
              </a:rPr>
              <a:t>- Em hoàn thiện bức tranh ở tiết trước.</a:t>
            </a:r>
            <a:endParaRPr lang="en-US" sz="4800" dirty="0">
              <a:ea typeface="Calibri" panose="020F0502020204030204" pitchFamily="34" charset="0"/>
              <a:cs typeface="Times New Roman" panose="02020603050405020304" pitchFamily="18" charset="0"/>
            </a:endParaRPr>
          </a:p>
          <a:p>
            <a:pPr>
              <a:lnSpc>
                <a:spcPct val="150000"/>
              </a:lnSpc>
            </a:pPr>
            <a:endParaRPr lang="vi-VN" sz="4800" dirty="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3" name="Picture 2">
            <a:extLst>
              <a:ext uri="{FF2B5EF4-FFF2-40B4-BE49-F238E27FC236}">
                <a16:creationId xmlns:a16="http://schemas.microsoft.com/office/drawing/2014/main" id="{1DBB4B8B-859D-0D60-4BC9-628924D605CD}"/>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085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47112" y="3998987"/>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247959"/>
            <a:ext cx="15237898" cy="203863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r>
              <a:rPr lang="vi-VN" sz="7200" b="1" dirty="0">
                <a:ea typeface="Calibri" panose="020F0502020204030204" pitchFamily="34" charset="0"/>
                <a:cs typeface="Times New Roman" panose="02020603050405020304" pitchFamily="18" charset="0"/>
              </a:rPr>
              <a:t>HĐ4.  Phân tích - đánh giá</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1" name="Freeform 11"/>
          <p:cNvSpPr/>
          <p:nvPr/>
        </p:nvSpPr>
        <p:spPr>
          <a:xfrm>
            <a:off x="-552244" y="171711"/>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345D9E34-33EB-8106-7276-6966BB9C572F}"/>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680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2000" y="1104900"/>
            <a:ext cx="15237898" cy="144584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526187" y="3238500"/>
            <a:ext cx="17297400" cy="7126566"/>
          </a:xfrm>
          <a:prstGeom prst="rect">
            <a:avLst/>
          </a:prstGeom>
        </p:spPr>
        <p:txBody>
          <a:bodyPr wrap="square" lIns="0" tIns="0" rIns="0" bIns="0" rtlCol="0" anchor="t">
            <a:spAutoFit/>
          </a:bodyPr>
          <a:lstStyle/>
          <a:p>
            <a:pPr algn="l">
              <a:lnSpc>
                <a:spcPct val="107000"/>
              </a:lnSpc>
              <a:spcAft>
                <a:spcPts val="800"/>
              </a:spcAft>
            </a:pPr>
            <a:r>
              <a:rPr lang="vi-VN" sz="4000" dirty="0">
                <a:effectLst/>
              </a:rPr>
              <a:t>• Em thích bài vẽ in nào nhất? Vì sao?</a:t>
            </a:r>
            <a:endParaRPr lang="en-US" sz="3200" dirty="0">
              <a:effectLst/>
            </a:endParaRPr>
          </a:p>
          <a:p>
            <a:pPr algn="l">
              <a:lnSpc>
                <a:spcPct val="107000"/>
              </a:lnSpc>
              <a:spcAft>
                <a:spcPts val="800"/>
              </a:spcAft>
            </a:pPr>
            <a:r>
              <a:rPr lang="vi-VN" sz="4000" dirty="0">
                <a:effectLst/>
              </a:rPr>
              <a:t>• Em/bạn em đã chọn hình, Cảnh vật trong tranh in được thể hiện thế nào để làm nổi bật nội dung tranh in?</a:t>
            </a:r>
            <a:endParaRPr lang="en-US" sz="3200" dirty="0">
              <a:effectLst/>
            </a:endParaRPr>
          </a:p>
          <a:p>
            <a:pPr algn="l">
              <a:lnSpc>
                <a:spcPct val="107000"/>
              </a:lnSpc>
              <a:spcAft>
                <a:spcPts val="800"/>
              </a:spcAft>
            </a:pPr>
            <a:r>
              <a:rPr lang="vi-VN" sz="4000" dirty="0">
                <a:effectLst/>
              </a:rPr>
              <a:t>• Em/bạn em đã sử dụng Sắc độ đậm nhạt trong tranh in như thế nào để thể hiện không gian xa gần?  </a:t>
            </a:r>
            <a:endParaRPr lang="en-US" sz="3200" dirty="0">
              <a:effectLst/>
            </a:endParaRPr>
          </a:p>
          <a:p>
            <a:pPr algn="l">
              <a:lnSpc>
                <a:spcPct val="107000"/>
              </a:lnSpc>
              <a:spcAft>
                <a:spcPts val="800"/>
              </a:spcAft>
            </a:pPr>
            <a:r>
              <a:rPr lang="vi-VN" sz="4000" dirty="0">
                <a:effectLst/>
              </a:rPr>
              <a:t>•  Em đã điều chỉnh màu như thế nào để khi in có được độ đậm nhạt đó?</a:t>
            </a:r>
            <a:endParaRPr lang="en-US" sz="3200" dirty="0">
              <a:effectLst/>
            </a:endParaRPr>
          </a:p>
          <a:p>
            <a:pPr algn="l">
              <a:lnSpc>
                <a:spcPct val="107000"/>
              </a:lnSpc>
              <a:spcAft>
                <a:spcPts val="800"/>
              </a:spcAft>
            </a:pPr>
            <a:r>
              <a:rPr lang="vi-VN" sz="4000" dirty="0">
                <a:effectLst/>
              </a:rPr>
              <a:t>•  Kỹ thuật tạo khuôn và in tranh như thế nào?</a:t>
            </a:r>
            <a:endParaRPr lang="en-US" sz="3200" dirty="0">
              <a:effectLst/>
            </a:endParaRPr>
          </a:p>
          <a:p>
            <a:pPr algn="l">
              <a:lnSpc>
                <a:spcPct val="107000"/>
              </a:lnSpc>
              <a:spcAft>
                <a:spcPts val="800"/>
              </a:spcAft>
            </a:pPr>
            <a:r>
              <a:rPr lang="vi-VN" sz="4000" dirty="0">
                <a:effectLst/>
              </a:rPr>
              <a:t>•  Chất cảm thể hiện trên bề mặt tranh như thế nào?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16" name="Picture 15">
            <a:extLst>
              <a:ext uri="{FF2B5EF4-FFF2-40B4-BE49-F238E27FC236}">
                <a16:creationId xmlns:a16="http://schemas.microsoft.com/office/drawing/2014/main" id="{2DC52DE6-9281-E206-79D5-010F3FA6FBAE}"/>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19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057400" y="3856052"/>
            <a:ext cx="14204087"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472198" y="4713096"/>
            <a:ext cx="15237898" cy="1092863"/>
          </a:xfrm>
          <a:prstGeom prst="rect">
            <a:avLst/>
          </a:prstGeom>
        </p:spPr>
        <p:txBody>
          <a:bodyPr wrap="square" lIns="0" tIns="0" rIns="0" bIns="0" rtlCol="0" anchor="t">
            <a:spAutoFit/>
          </a:bodyPr>
          <a:lstStyle/>
          <a:p>
            <a:pPr algn="l">
              <a:lnSpc>
                <a:spcPct val="115000"/>
              </a:lnSpc>
              <a:spcAft>
                <a:spcPts val="800"/>
              </a:spcAft>
              <a:tabLst>
                <a:tab pos="5731510" algn="r"/>
              </a:tabLst>
            </a:pPr>
            <a:r>
              <a:rPr lang="vi-VN" sz="6600" b="1" dirty="0">
                <a:ea typeface="Calibri" panose="020F0502020204030204" pitchFamily="34" charset="0"/>
                <a:cs typeface="Times New Roman" panose="02020603050405020304" pitchFamily="18" charset="0"/>
              </a:rPr>
              <a:t>HĐ5. MỞ RỘNG- PHÁT TRIỂN</a:t>
            </a:r>
            <a:endParaRPr lang="en-US" sz="5400" b="1" dirty="0">
              <a:effectLst/>
              <a:ea typeface="Calibri" panose="020F0502020204030204" pitchFamily="34" charset="0"/>
              <a:cs typeface="Times New Roman" panose="02020603050405020304" pitchFamily="18" charset="0"/>
            </a:endParaRPr>
          </a:p>
        </p:txBody>
      </p:sp>
      <p:sp>
        <p:nvSpPr>
          <p:cNvPr id="11" name="Freeform 11"/>
          <p:cNvSpPr/>
          <p:nvPr/>
        </p:nvSpPr>
        <p:spPr>
          <a:xfrm>
            <a:off x="798142" y="230050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A2D2C9F-F736-81DE-AC34-68F75ED64464}"/>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60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group of horses with colorful designs&#10;&#10;Description automatically generated">
            <a:extLst>
              <a:ext uri="{FF2B5EF4-FFF2-40B4-BE49-F238E27FC236}">
                <a16:creationId xmlns:a16="http://schemas.microsoft.com/office/drawing/2014/main" id="{7AB2AF3B-CD6D-DF72-DDD3-642EB0E9B01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105" r="-1" b="-1"/>
          <a:stretch/>
        </p:blipFill>
        <p:spPr>
          <a:xfrm>
            <a:off x="6425853" y="10"/>
            <a:ext cx="11862147" cy="10286993"/>
          </a:xfrm>
          <a:prstGeom prst="rect">
            <a:avLst/>
          </a:prstGeom>
        </p:spPr>
      </p:pic>
      <p:sp>
        <p:nvSpPr>
          <p:cNvPr id="10" name="Rectangle 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5BA9E1FA-FD54-F5E1-31EA-E4D20F700D9E}"/>
              </a:ext>
            </a:extLst>
          </p:cNvPr>
          <p:cNvSpPr txBox="1"/>
          <p:nvPr/>
        </p:nvSpPr>
        <p:spPr>
          <a:xfrm>
            <a:off x="1092994" y="1672828"/>
            <a:ext cx="9422606" cy="3581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500" dirty="0" err="1">
                <a:solidFill>
                  <a:schemeClr val="bg1"/>
                </a:solidFill>
                <a:latin typeface="Montserrat Medium" panose="00000600000000000000" pitchFamily="2" charset="0"/>
                <a:ea typeface="+mj-ea"/>
                <a:cs typeface="+mj-cs"/>
              </a:rPr>
              <a:t>Tìm</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hiểu</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vẻ</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đẹp</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trong</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tranh</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khắc</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gỗ</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của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họa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sĩ</a:t>
            </a:r>
            <a:endParaRPr lang="en-US" sz="7500" dirty="0">
              <a:solidFill>
                <a:schemeClr val="bg1"/>
              </a:solidFill>
              <a:latin typeface="Montserrat Medium" panose="00000600000000000000" pitchFamily="2" charset="0"/>
              <a:ea typeface="+mj-ea"/>
              <a:cs typeface="+mj-cs"/>
            </a:endParaRPr>
          </a:p>
        </p:txBody>
      </p:sp>
      <p:cxnSp>
        <p:nvCxnSpPr>
          <p:cNvPr id="12" name="Straight Connector 1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2877" y="5522112"/>
            <a:ext cx="179022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0C1853-07AE-63BB-F161-E94B72D56710}"/>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915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0E7"/>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08692"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7">
            <a:extLst>
              <a:ext uri="{FF2B5EF4-FFF2-40B4-BE49-F238E27FC236}">
                <a16:creationId xmlns:a16="http://schemas.microsoft.com/office/drawing/2014/main" id="{81FC82CF-C4D1-DC90-A4AE-E68BAF9A51E6}"/>
              </a:ext>
            </a:extLst>
          </p:cNvPr>
          <p:cNvSpPr txBox="1"/>
          <p:nvPr/>
        </p:nvSpPr>
        <p:spPr>
          <a:xfrm>
            <a:off x="9982200" y="4076700"/>
            <a:ext cx="7569708" cy="1292475"/>
          </a:xfrm>
          <a:prstGeom prst="rect">
            <a:avLst/>
          </a:prstGeom>
        </p:spPr>
        <p:txBody>
          <a:bodyPr vert="horz" lIns="91440" tIns="45720" rIns="91440" bIns="45720" rtlCol="0" anchor="t">
            <a:normAutofit fontScale="92500"/>
          </a:bodyPr>
          <a:lstStyle/>
          <a:p>
            <a:pPr indent="-228600">
              <a:lnSpc>
                <a:spcPct val="90000"/>
              </a:lnSpc>
              <a:spcBef>
                <a:spcPct val="0"/>
              </a:spcBef>
              <a:spcAft>
                <a:spcPts val="600"/>
              </a:spcAft>
              <a:buFont typeface="Arial" panose="020B0604020202020204" pitchFamily="34" charset="0"/>
              <a:buChar char="•"/>
            </a:pPr>
            <a:r>
              <a:rPr lang="en-US" sz="3300" dirty="0"/>
              <a:t>Em </a:t>
            </a:r>
            <a:r>
              <a:rPr lang="en-US" sz="3300" dirty="0" err="1"/>
              <a:t>quan</a:t>
            </a:r>
            <a:r>
              <a:rPr lang="en-US" sz="3300" dirty="0"/>
              <a:t> </a:t>
            </a:r>
            <a:r>
              <a:rPr lang="en-US" sz="3300" dirty="0" err="1"/>
              <a:t>sát</a:t>
            </a:r>
            <a:r>
              <a:rPr lang="en-US" sz="3300" dirty="0"/>
              <a:t> </a:t>
            </a:r>
            <a:r>
              <a:rPr lang="en-US" sz="3300" dirty="0" err="1"/>
              <a:t>hình</a:t>
            </a:r>
            <a:r>
              <a:rPr lang="en-US" sz="3300" dirty="0"/>
              <a:t> </a:t>
            </a:r>
            <a:r>
              <a:rPr lang="en-US" sz="3300" dirty="0" err="1"/>
              <a:t>để</a:t>
            </a:r>
            <a:r>
              <a:rPr lang="en-US" sz="3300" dirty="0"/>
              <a:t> </a:t>
            </a:r>
            <a:r>
              <a:rPr lang="en-US" sz="3300" dirty="0" err="1"/>
              <a:t>nhận</a:t>
            </a:r>
            <a:r>
              <a:rPr lang="en-US" sz="3300" dirty="0"/>
              <a:t> </a:t>
            </a:r>
            <a:r>
              <a:rPr lang="en-US" sz="3300" dirty="0" err="1"/>
              <a:t>biết</a:t>
            </a:r>
            <a:r>
              <a:rPr lang="en-US" sz="3300" dirty="0"/>
              <a:t> </a:t>
            </a:r>
            <a:r>
              <a:rPr lang="en-US" sz="3300" dirty="0" err="1"/>
              <a:t>thêm</a:t>
            </a:r>
            <a:r>
              <a:rPr lang="en-US" sz="3300" dirty="0"/>
              <a:t> </a:t>
            </a:r>
            <a:r>
              <a:rPr lang="en-US" sz="3300" dirty="0" err="1"/>
              <a:t>vẻ</a:t>
            </a:r>
            <a:r>
              <a:rPr lang="en-US" sz="3300" dirty="0"/>
              <a:t> </a:t>
            </a:r>
            <a:r>
              <a:rPr lang="en-US" sz="3300" dirty="0" err="1"/>
              <a:t>đẹp</a:t>
            </a:r>
            <a:r>
              <a:rPr lang="en-US" sz="3300" dirty="0"/>
              <a:t> </a:t>
            </a:r>
            <a:r>
              <a:rPr lang="en-US" sz="3300" dirty="0" err="1"/>
              <a:t>trong</a:t>
            </a:r>
            <a:r>
              <a:rPr lang="en-US" sz="3300" dirty="0"/>
              <a:t> </a:t>
            </a:r>
            <a:r>
              <a:rPr lang="en-US" sz="3300" dirty="0" err="1"/>
              <a:t>tranh</a:t>
            </a:r>
            <a:r>
              <a:rPr lang="en-US" sz="3300" dirty="0"/>
              <a:t> </a:t>
            </a:r>
            <a:r>
              <a:rPr lang="en-US" sz="3300" dirty="0" err="1"/>
              <a:t>khắc</a:t>
            </a:r>
            <a:r>
              <a:rPr lang="en-US" sz="3300" dirty="0"/>
              <a:t> </a:t>
            </a:r>
            <a:r>
              <a:rPr lang="en-US" sz="3300" dirty="0" err="1"/>
              <a:t>gỗ</a:t>
            </a:r>
            <a:r>
              <a:rPr lang="en-US" sz="3300" dirty="0"/>
              <a:t> </a:t>
            </a:r>
            <a:r>
              <a:rPr lang="en-US" sz="3300" dirty="0" err="1"/>
              <a:t>của</a:t>
            </a:r>
            <a:r>
              <a:rPr lang="en-US" sz="3300" dirty="0"/>
              <a:t> </a:t>
            </a:r>
            <a:r>
              <a:rPr lang="en-US" sz="3300" dirty="0" err="1"/>
              <a:t>họa</a:t>
            </a:r>
            <a:r>
              <a:rPr lang="en-US" sz="3300" dirty="0"/>
              <a:t> </a:t>
            </a:r>
            <a:r>
              <a:rPr lang="en-US" sz="3300" dirty="0" err="1"/>
              <a:t>sĩ</a:t>
            </a:r>
            <a:r>
              <a:rPr lang="en-US" sz="3300" dirty="0"/>
              <a:t> Vũ Duy </a:t>
            </a:r>
            <a:r>
              <a:rPr lang="en-US" sz="3300" dirty="0" err="1"/>
              <a:t>Nghĩa</a:t>
            </a:r>
            <a:endParaRPr lang="en-US" sz="3300" dirty="0"/>
          </a:p>
        </p:txBody>
      </p:sp>
      <p:grpSp>
        <p:nvGrpSpPr>
          <p:cNvPr id="6" name="Group 5">
            <a:extLst>
              <a:ext uri="{FF2B5EF4-FFF2-40B4-BE49-F238E27FC236}">
                <a16:creationId xmlns:a16="http://schemas.microsoft.com/office/drawing/2014/main" id="{87A7BEA3-3E21-68EB-5AD4-BD9CFAC73C94}"/>
              </a:ext>
            </a:extLst>
          </p:cNvPr>
          <p:cNvGrpSpPr/>
          <p:nvPr/>
        </p:nvGrpSpPr>
        <p:grpSpPr>
          <a:xfrm>
            <a:off x="972915" y="960120"/>
            <a:ext cx="8135430" cy="8366761"/>
            <a:chOff x="9753600" y="1332007"/>
            <a:chExt cx="8133178" cy="8364443"/>
          </a:xfrm>
        </p:grpSpPr>
        <p:pic>
          <p:nvPicPr>
            <p:cNvPr id="2" name="Picture 1" descr="A group of horses with colorful designs&#10;&#10;Description automatically generated">
              <a:extLst>
                <a:ext uri="{FF2B5EF4-FFF2-40B4-BE49-F238E27FC236}">
                  <a16:creationId xmlns:a16="http://schemas.microsoft.com/office/drawing/2014/main" id="{C0F9D8A9-0DC1-DFBF-7B42-3F38669E8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332007"/>
              <a:ext cx="8056978" cy="7203886"/>
            </a:xfrm>
            <a:prstGeom prst="rect">
              <a:avLst/>
            </a:prstGeom>
          </p:spPr>
        </p:pic>
        <p:sp>
          <p:nvSpPr>
            <p:cNvPr id="5" name="TextBox 7">
              <a:extLst>
                <a:ext uri="{FF2B5EF4-FFF2-40B4-BE49-F238E27FC236}">
                  <a16:creationId xmlns:a16="http://schemas.microsoft.com/office/drawing/2014/main" id="{D011F2B3-57B8-32DE-3891-FF757C63188E}"/>
                </a:ext>
              </a:extLst>
            </p:cNvPr>
            <p:cNvSpPr txBox="1"/>
            <p:nvPr/>
          </p:nvSpPr>
          <p:spPr>
            <a:xfrm>
              <a:off x="9753600" y="8591550"/>
              <a:ext cx="3186641" cy="1104900"/>
            </a:xfrm>
            <a:prstGeom prst="rect">
              <a:avLst/>
            </a:prstGeom>
          </p:spPr>
          <p:txBody>
            <a:bodyPr vert="horz" lIns="91440" tIns="45720" rIns="91440" bIns="45720" rtlCol="0" anchor="b">
              <a:normAutofit/>
            </a:bodyPr>
            <a:lstStyle/>
            <a:p>
              <a:pPr defTabSz="905256">
                <a:spcBef>
                  <a:spcPct val="0"/>
                </a:spcBef>
                <a:spcAft>
                  <a:spcPts val="594"/>
                </a:spcAft>
              </a:pPr>
              <a:r>
                <a:rPr lang="vi-VN" sz="1584" i="1" kern="1200">
                  <a:solidFill>
                    <a:schemeClr val="tx1"/>
                  </a:solidFill>
                  <a:latin typeface="+mn-lt"/>
                  <a:ea typeface="+mj-ea"/>
                  <a:cs typeface="+mj-cs"/>
                </a:rPr>
                <a:t>Tác phẩm: Gió trên cánh đồng</a:t>
              </a:r>
            </a:p>
            <a:p>
              <a:pPr defTabSz="905256">
                <a:spcBef>
                  <a:spcPct val="0"/>
                </a:spcBef>
                <a:spcAft>
                  <a:spcPts val="594"/>
                </a:spcAft>
              </a:pPr>
              <a:r>
                <a:rPr lang="vi-VN" sz="1584" i="1" kern="1200">
                  <a:solidFill>
                    <a:schemeClr val="tx1"/>
                  </a:solidFill>
                  <a:latin typeface="+mn-lt"/>
                  <a:ea typeface="+mj-ea"/>
                  <a:cs typeface="+mj-cs"/>
                </a:rPr>
                <a:t>Tác giả: Vũ Duy Nghĩa</a:t>
              </a:r>
            </a:p>
            <a:p>
              <a:pPr defTabSz="905256">
                <a:spcBef>
                  <a:spcPct val="0"/>
                </a:spcBef>
                <a:spcAft>
                  <a:spcPts val="594"/>
                </a:spcAft>
              </a:pPr>
              <a:r>
                <a:rPr lang="vi-VN" sz="1584" i="1" kern="1200">
                  <a:solidFill>
                    <a:schemeClr val="tx1"/>
                  </a:solidFill>
                  <a:latin typeface="+mn-lt"/>
                  <a:ea typeface="+mj-ea"/>
                  <a:cs typeface="+mj-cs"/>
                </a:rPr>
                <a:t>Chất liệu tranh khắc gỗ</a:t>
              </a:r>
              <a:endParaRPr lang="en-US" sz="1600" i="1">
                <a:ea typeface="+mj-ea"/>
                <a:cs typeface="+mj-cs"/>
              </a:endParaRPr>
            </a:p>
          </p:txBody>
        </p:sp>
      </p:grpSp>
    </p:spTree>
    <p:extLst>
      <p:ext uri="{BB962C8B-B14F-4D97-AF65-F5344CB8AC3E}">
        <p14:creationId xmlns:p14="http://schemas.microsoft.com/office/powerpoint/2010/main" val="235917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501905" y="2668896"/>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009900"/>
            <a:ext cx="11934974" cy="4055597"/>
          </a:xfrm>
          <a:prstGeom prst="rect">
            <a:avLst/>
          </a:prstGeom>
        </p:spPr>
        <p:txBody>
          <a:bodyPr wrap="square" lIns="0" tIns="0" rIns="0" bIns="0" rtlCol="0" anchor="t">
            <a:spAutoFit/>
          </a:bodyPr>
          <a:lstStyle/>
          <a:p>
            <a:pPr algn="just">
              <a:lnSpc>
                <a:spcPct val="150000"/>
              </a:lnSpc>
            </a:pPr>
            <a:r>
              <a:rPr lang="vi-VN" sz="6000" b="1" dirty="0">
                <a:effectLst/>
                <a:ea typeface="Calibri" panose="020F0502020204030204" pitchFamily="34" charset="0"/>
              </a:rPr>
              <a:t> </a:t>
            </a:r>
            <a:r>
              <a:rPr lang="vi-VN" sz="4000" b="1" dirty="0">
                <a:ea typeface="Calibri" panose="020F0502020204030204" pitchFamily="34" charset="0"/>
              </a:rPr>
              <a:t>Tranh in là loại hình nghệ thuật có từ lâu đời. Ngày nay, tranh in được phát triển đa dạng về đề tài, phong phú về hình thức thể hiện, góp phần làm giàu thêm kho tàng nghệ thuật Việt Nam.</a:t>
            </a:r>
            <a:endParaRPr lang="en-US" sz="6000" b="1" dirty="0">
              <a:ea typeface="Calibri" panose="020F0502020204030204" pitchFamily="34"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551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320</Words>
  <Application>Microsoft Office PowerPoint</Application>
  <PresentationFormat>Custom</PresentationFormat>
  <Paragraphs>29</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Montserrat Medium</vt:lpstr>
      <vt:lpstr>Montserrat ExtraBold</vt:lpstr>
      <vt:lpstr>Arial</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Ngoc Quoc Khanh 20226047</cp:lastModifiedBy>
  <cp:revision>25</cp:revision>
  <dcterms:created xsi:type="dcterms:W3CDTF">2006-08-16T00:00:00Z</dcterms:created>
  <dcterms:modified xsi:type="dcterms:W3CDTF">2025-09-22T03:21:45Z</dcterms:modified>
  <dc:identifier>DAF4j5_yhQ8</dc:identifier>
</cp:coreProperties>
</file>