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72" r:id="rId2"/>
    <p:sldId id="257" r:id="rId3"/>
    <p:sldId id="285" r:id="rId4"/>
    <p:sldId id="275" r:id="rId5"/>
    <p:sldId id="290" r:id="rId6"/>
    <p:sldId id="291" r:id="rId7"/>
    <p:sldId id="292" r:id="rId8"/>
    <p:sldId id="303" r:id="rId9"/>
    <p:sldId id="286" r:id="rId10"/>
    <p:sldId id="289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Microsoft YaHei UI" panose="020B0503020204020204" pitchFamily="34" charset="-122"/>
      <p:regular r:id="rId19"/>
      <p:bold r:id="rId20"/>
    </p:embeddedFont>
    <p:embeddedFont>
      <p:font typeface="STHupo" panose="02010800040101010101" pitchFamily="2" charset="-122"/>
      <p:regular r:id="rId21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77" d="100"/>
          <a:sy n="77" d="100"/>
        </p:scale>
        <p:origin x="62" y="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91172-5478-41B7-BFEF-998FABF48742}" type="datetimeFigureOut">
              <a:rPr lang="vi-VN" smtClean="0"/>
              <a:t>08/05/2025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128CB-DFA8-4D42-B6C3-9F336C4A26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255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08/05/2025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2672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08/05/2025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622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08/05/2025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784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08/05/2025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006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08/05/2025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958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08/05/2025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637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08/05/2025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580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08/05/2025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365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08/05/2025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030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08/05/2025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529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08/05/2025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43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EEF26-47E8-4D00-995E-364D2B4755FA}" type="datetimeFigureOut">
              <a:rPr lang="vi-VN" smtClean="0"/>
              <a:t>08/05/2025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044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ин от пользователя Simba Gomez на доске FRAMES/BORDERS | Поздравительные  открытки, Проекты поделок, Детская рамка">
            <a:extLst>
              <a:ext uri="{FF2B5EF4-FFF2-40B4-BE49-F238E27FC236}">
                <a16:creationId xmlns:a16="http://schemas.microsoft.com/office/drawing/2014/main" id="{F91DF313-D0B9-462F-97A1-96AB1770A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986AB718-586B-42A3-A9A1-75459A000E51}"/>
              </a:ext>
            </a:extLst>
          </p:cNvPr>
          <p:cNvSpPr/>
          <p:nvPr/>
        </p:nvSpPr>
        <p:spPr>
          <a:xfrm>
            <a:off x="1736955" y="2593705"/>
            <a:ext cx="879760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CHỦ ĐỀ 6:   </a:t>
            </a:r>
          </a:p>
          <a:p>
            <a:pPr algn="ctr"/>
            <a:endParaRPr lang="vi-VN" sz="3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vi-VN" sz="3200" b="1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MÔ HÌNH BÀI HỌC TỪ NHỮNG MẢNH GHÉP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F24F603-191C-4880-8DE8-0AEC7EAA1F80}"/>
              </a:ext>
            </a:extLst>
          </p:cNvPr>
          <p:cNvSpPr txBox="1"/>
          <p:nvPr/>
        </p:nvSpPr>
        <p:spPr>
          <a:xfrm>
            <a:off x="2796208" y="728868"/>
            <a:ext cx="6679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GB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030E698F-6D1D-4B36-9112-337E915B18E1}"/>
              </a:ext>
            </a:extLst>
          </p:cNvPr>
          <p:cNvSpPr/>
          <p:nvPr/>
        </p:nvSpPr>
        <p:spPr>
          <a:xfrm>
            <a:off x="3239717" y="1589445"/>
            <a:ext cx="561273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MĨ THUẬT LỚP 4</a:t>
            </a:r>
          </a:p>
        </p:txBody>
      </p:sp>
    </p:spTree>
    <p:extLst>
      <p:ext uri="{BB962C8B-B14F-4D97-AF65-F5344CB8AC3E}">
        <p14:creationId xmlns:p14="http://schemas.microsoft.com/office/powerpoint/2010/main" val="193748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9770">
        <p14:doors dir="vert"/>
      </p:transition>
    </mc:Choice>
    <mc:Fallback xmlns="">
      <p:transition spd="slow" advTm="1977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anh toàn trường - Website của Trường Mầm non Mỹ Thành">
            <a:extLst>
              <a:ext uri="{FF2B5EF4-FFF2-40B4-BE49-F238E27FC236}">
                <a16:creationId xmlns:a16="http://schemas.microsoft.com/office/drawing/2014/main" id="{083AD3AD-59B2-4D2F-AC9F-A4C6D3B4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68">
            <a:extLst>
              <a:ext uri="{FF2B5EF4-FFF2-40B4-BE49-F238E27FC236}">
                <a16:creationId xmlns:a16="http://schemas.microsoft.com/office/drawing/2014/main" id="{84A447B1-AE5B-4976-8882-E4F3CA0E4312}"/>
              </a:ext>
            </a:extLst>
          </p:cNvPr>
          <p:cNvSpPr txBox="1">
            <a:spLocks/>
          </p:cNvSpPr>
          <p:nvPr/>
        </p:nvSpPr>
        <p:spPr>
          <a:xfrm>
            <a:off x="2388347" y="1091122"/>
            <a:ext cx="7653673" cy="1380079"/>
          </a:xfrm>
          <a:prstGeom prst="rect">
            <a:avLst/>
          </a:prstGeom>
        </p:spPr>
        <p:txBody>
          <a:bodyPr vert="horz" wrap="square" lIns="0" tIns="96000" rIns="0" bIns="0" anchor="t" anchorCtr="1">
            <a:noAutofit/>
          </a:bodyPr>
          <a:lstStyle/>
          <a:p>
            <a:pPr>
              <a:defRPr/>
            </a:pPr>
            <a:r>
              <a:rPr lang="en-US" sz="3733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Hãy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sẻ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cảm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nhận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altLang="zh-CN" sz="3600" dirty="0">
                <a:solidFill>
                  <a:srgbClr val="002060"/>
                </a:solidFill>
                <a:latin typeface="Times New Roman" pitchFamily="18" charset="0"/>
                <a:ea typeface="Microsoft YaHei UI" panose="020B0503020204020204" pitchFamily="34" charset="-122"/>
              </a:rPr>
              <a:t>+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itchFamily="18" charset="0"/>
                <a:ea typeface="Microsoft YaHei UI" panose="020B0503020204020204" pitchFamily="34" charset="-122"/>
              </a:rPr>
              <a:t>Mô</a:t>
            </a:r>
            <a:r>
              <a:rPr lang="en-US" altLang="zh-CN" sz="3600" dirty="0">
                <a:solidFill>
                  <a:srgbClr val="002060"/>
                </a:solidFill>
                <a:latin typeface="Times New Roman" pitchFamily="18" charset="0"/>
                <a:ea typeface="Microsoft YaHei UI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itchFamily="18" charset="0"/>
                <a:ea typeface="Microsoft YaHei UI" panose="020B0503020204020204" pitchFamily="34" charset="-122"/>
              </a:rPr>
              <a:t>hình</a:t>
            </a:r>
            <a:r>
              <a:rPr lang="en-US" altLang="zh-CN" sz="3600" dirty="0">
                <a:solidFill>
                  <a:srgbClr val="002060"/>
                </a:solidFill>
                <a:latin typeface="Times New Roman" pitchFamily="18" charset="0"/>
                <a:ea typeface="Microsoft YaHei UI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itchFamily="18" charset="0"/>
                <a:ea typeface="Microsoft YaHei UI" panose="020B0503020204020204" pitchFamily="34" charset="-122"/>
              </a:rPr>
              <a:t>yêu</a:t>
            </a:r>
            <a:r>
              <a:rPr lang="en-US" altLang="zh-CN" sz="3600" dirty="0">
                <a:solidFill>
                  <a:srgbClr val="002060"/>
                </a:solidFill>
                <a:latin typeface="Times New Roman" pitchFamily="18" charset="0"/>
                <a:ea typeface="Microsoft YaHei UI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itchFamily="18" charset="0"/>
                <a:ea typeface="Microsoft YaHei UI" panose="020B0503020204020204" pitchFamily="34" charset="-122"/>
              </a:rPr>
              <a:t>thích</a:t>
            </a:r>
            <a:r>
              <a:rPr lang="en-US" altLang="zh-CN" sz="3600" dirty="0">
                <a:solidFill>
                  <a:srgbClr val="002060"/>
                </a:solidFill>
                <a:latin typeface="Times New Roman" pitchFamily="18" charset="0"/>
                <a:ea typeface="Microsoft YaHei UI" panose="020B0503020204020204" pitchFamily="34" charset="-122"/>
              </a:rPr>
              <a:t>.</a:t>
            </a:r>
          </a:p>
          <a:p>
            <a:pPr>
              <a:defRPr/>
            </a:pPr>
            <a:r>
              <a:rPr lang="en-US" altLang="zh-CN" sz="3600" dirty="0">
                <a:solidFill>
                  <a:srgbClr val="002060"/>
                </a:solidFill>
                <a:latin typeface="Times New Roman" pitchFamily="18" charset="0"/>
                <a:ea typeface="Microsoft YaHei UI" panose="020B0503020204020204" pitchFamily="34" charset="-122"/>
              </a:rPr>
              <a:t>+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itchFamily="18" charset="0"/>
                <a:ea typeface="Microsoft YaHei UI" panose="020B0503020204020204" pitchFamily="34" charset="-122"/>
              </a:rPr>
              <a:t>Chủ</a:t>
            </a:r>
            <a:r>
              <a:rPr lang="en-US" altLang="zh-CN" sz="3600" dirty="0">
                <a:solidFill>
                  <a:srgbClr val="002060"/>
                </a:solidFill>
                <a:latin typeface="Times New Roman" pitchFamily="18" charset="0"/>
                <a:ea typeface="Microsoft YaHei UI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itchFamily="18" charset="0"/>
                <a:ea typeface="Microsoft YaHei UI" panose="020B0503020204020204" pitchFamily="34" charset="-122"/>
              </a:rPr>
              <a:t>đề</a:t>
            </a:r>
            <a:r>
              <a:rPr lang="en-US" altLang="zh-CN" sz="3600" dirty="0">
                <a:solidFill>
                  <a:srgbClr val="002060"/>
                </a:solidFill>
                <a:latin typeface="Times New Roman" pitchFamily="18" charset="0"/>
                <a:ea typeface="Microsoft YaHei UI" panose="020B0503020204020204" pitchFamily="34" charset="-122"/>
              </a:rPr>
              <a:t>,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itchFamily="18" charset="0"/>
                <a:ea typeface="Microsoft YaHei UI" panose="020B0503020204020204" pitchFamily="34" charset="-122"/>
              </a:rPr>
              <a:t>bài</a:t>
            </a:r>
            <a:r>
              <a:rPr lang="en-US" altLang="zh-CN" sz="3600" dirty="0">
                <a:solidFill>
                  <a:srgbClr val="002060"/>
                </a:solidFill>
                <a:latin typeface="Times New Roman" pitchFamily="18" charset="0"/>
                <a:ea typeface="Microsoft YaHei UI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itchFamily="18" charset="0"/>
                <a:ea typeface="Microsoft YaHei UI" panose="020B0503020204020204" pitchFamily="34" charset="-122"/>
              </a:rPr>
              <a:t>học</a:t>
            </a:r>
            <a:r>
              <a:rPr lang="en-US" altLang="zh-CN" sz="3600" dirty="0">
                <a:solidFill>
                  <a:srgbClr val="002060"/>
                </a:solidFill>
                <a:latin typeface="Times New Roman" pitchFamily="18" charset="0"/>
                <a:ea typeface="Microsoft YaHei UI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itchFamily="18" charset="0"/>
                <a:ea typeface="Microsoft YaHei UI" panose="020B0503020204020204" pitchFamily="34" charset="-122"/>
              </a:rPr>
              <a:t>em</a:t>
            </a:r>
            <a:r>
              <a:rPr lang="en-US" altLang="zh-CN" sz="3600" dirty="0">
                <a:solidFill>
                  <a:srgbClr val="002060"/>
                </a:solidFill>
                <a:latin typeface="Times New Roman" pitchFamily="18" charset="0"/>
                <a:ea typeface="Microsoft YaHei UI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itchFamily="18" charset="0"/>
                <a:ea typeface="Microsoft YaHei UI" panose="020B0503020204020204" pitchFamily="34" charset="-122"/>
              </a:rPr>
              <a:t>ấn</a:t>
            </a:r>
            <a:r>
              <a:rPr lang="en-US" altLang="zh-CN" sz="3600" dirty="0">
                <a:solidFill>
                  <a:srgbClr val="002060"/>
                </a:solidFill>
                <a:latin typeface="Times New Roman" pitchFamily="18" charset="0"/>
                <a:ea typeface="Microsoft YaHei UI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itchFamily="18" charset="0"/>
                <a:ea typeface="Microsoft YaHei UI" panose="020B0503020204020204" pitchFamily="34" charset="-122"/>
              </a:rPr>
              <a:t>tượng</a:t>
            </a:r>
            <a:r>
              <a:rPr lang="en-US" altLang="zh-CN" sz="3600" dirty="0">
                <a:solidFill>
                  <a:srgbClr val="002060"/>
                </a:solidFill>
                <a:latin typeface="Times New Roman" pitchFamily="18" charset="0"/>
                <a:ea typeface="Microsoft YaHei UI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itchFamily="18" charset="0"/>
                <a:ea typeface="Microsoft YaHei UI" panose="020B0503020204020204" pitchFamily="34" charset="-122"/>
              </a:rPr>
              <a:t>trong</a:t>
            </a:r>
            <a:r>
              <a:rPr lang="en-US" altLang="zh-CN" sz="3600" dirty="0">
                <a:solidFill>
                  <a:srgbClr val="002060"/>
                </a:solidFill>
                <a:latin typeface="Times New Roman" pitchFamily="18" charset="0"/>
                <a:ea typeface="Microsoft YaHei UI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itchFamily="18" charset="0"/>
                <a:ea typeface="Microsoft YaHei UI" panose="020B0503020204020204" pitchFamily="34" charset="-122"/>
              </a:rPr>
              <a:t>năm</a:t>
            </a:r>
            <a:r>
              <a:rPr lang="en-US" altLang="zh-CN" sz="3600" dirty="0">
                <a:solidFill>
                  <a:srgbClr val="002060"/>
                </a:solidFill>
                <a:latin typeface="Times New Roman" pitchFamily="18" charset="0"/>
                <a:ea typeface="Microsoft YaHei UI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itchFamily="18" charset="0"/>
                <a:ea typeface="Microsoft YaHei UI" panose="020B0503020204020204" pitchFamily="34" charset="-122"/>
              </a:rPr>
              <a:t>học</a:t>
            </a:r>
            <a:r>
              <a:rPr lang="en-US" altLang="zh-CN" sz="3600" dirty="0">
                <a:solidFill>
                  <a:srgbClr val="002060"/>
                </a:solidFill>
                <a:latin typeface="Times New Roman" pitchFamily="18" charset="0"/>
                <a:ea typeface="Microsoft YaHei UI" panose="020B0503020204020204" pitchFamily="34" charset="-122"/>
              </a:rPr>
              <a:t>.</a:t>
            </a:r>
            <a:endParaRPr lang="zh-CN" altLang="en-US" sz="3600" dirty="0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2FF4A57-6448-44D6-8826-C2351DE09FE2}"/>
              </a:ext>
            </a:extLst>
          </p:cNvPr>
          <p:cNvSpPr/>
          <p:nvPr/>
        </p:nvSpPr>
        <p:spPr>
          <a:xfrm>
            <a:off x="3181080" y="421456"/>
            <a:ext cx="6407057" cy="598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PHÂN TÍCH – ĐÁNH GIÁ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80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390">
        <p14:prism/>
      </p:transition>
    </mc:Choice>
    <mc:Fallback xmlns="">
      <p:transition spd="slow" advTm="939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4458648" y="222753"/>
            <a:ext cx="2511112" cy="8757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5BF7E5-ECC5-7097-55DB-A0D7641B387A}"/>
              </a:ext>
            </a:extLst>
          </p:cNvPr>
          <p:cNvSpPr txBox="1"/>
          <p:nvPr/>
        </p:nvSpPr>
        <p:spPr>
          <a:xfrm>
            <a:off x="3033401" y="1238041"/>
            <a:ext cx="5571217" cy="61471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vi-VN" altLang="zh-CN" sz="3200" b="1" dirty="0">
                <a:solidFill>
                  <a:srgbClr val="F70202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Nối tên bài với chủ đề đã học</a:t>
            </a:r>
            <a:endParaRPr lang="zh-CN" altLang="en-US" sz="3200" b="1" dirty="0">
              <a:solidFill>
                <a:srgbClr val="F70202"/>
              </a:solidFill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sp>
        <p:nvSpPr>
          <p:cNvPr id="10" name="Flowchart: Alternate Process 4">
            <a:extLst>
              <a:ext uri="{FF2B5EF4-FFF2-40B4-BE49-F238E27FC236}">
                <a16:creationId xmlns:a16="http://schemas.microsoft.com/office/drawing/2014/main" id="{D62E96C7-D1BB-43F1-FE6A-D2A32D08300F}"/>
              </a:ext>
            </a:extLst>
          </p:cNvPr>
          <p:cNvSpPr/>
          <p:nvPr/>
        </p:nvSpPr>
        <p:spPr>
          <a:xfrm>
            <a:off x="8108004" y="2097934"/>
            <a:ext cx="2611238" cy="10574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TRƯỜNG HẠNH PHÚC</a:t>
            </a:r>
            <a:endParaRPr lang="vi-VN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Alternate Process 4">
            <a:extLst>
              <a:ext uri="{FF2B5EF4-FFF2-40B4-BE49-F238E27FC236}">
                <a16:creationId xmlns:a16="http://schemas.microsoft.com/office/drawing/2014/main" id="{D3B0FCD0-6F42-FA8D-C4A0-6A91DCDE364A}"/>
              </a:ext>
            </a:extLst>
          </p:cNvPr>
          <p:cNvSpPr/>
          <p:nvPr/>
        </p:nvSpPr>
        <p:spPr>
          <a:xfrm>
            <a:off x="8037680" y="5459895"/>
            <a:ext cx="2696225" cy="87450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 HƯƠNG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NƯỚC</a:t>
            </a:r>
            <a:endParaRPr lang="vi-VN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Alternate Process 4">
            <a:extLst>
              <a:ext uri="{FF2B5EF4-FFF2-40B4-BE49-F238E27FC236}">
                <a16:creationId xmlns:a16="http://schemas.microsoft.com/office/drawing/2014/main" id="{E0A27EC6-1A14-D653-8AD0-CC32D586B888}"/>
              </a:ext>
            </a:extLst>
          </p:cNvPr>
          <p:cNvSpPr/>
          <p:nvPr/>
        </p:nvSpPr>
        <p:spPr>
          <a:xfrm>
            <a:off x="8052345" y="3824649"/>
            <a:ext cx="2666897" cy="9659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GIỚI TỰ NHIÊN</a:t>
            </a:r>
            <a:endParaRPr lang="vi-VN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68">
            <a:extLst>
              <a:ext uri="{FF2B5EF4-FFF2-40B4-BE49-F238E27FC236}">
                <a16:creationId xmlns:a16="http://schemas.microsoft.com/office/drawing/2014/main" id="{E6750DCC-9372-A1C9-D1C2-8372E2952835}"/>
              </a:ext>
            </a:extLst>
          </p:cNvPr>
          <p:cNvSpPr txBox="1">
            <a:spLocks/>
          </p:cNvSpPr>
          <p:nvPr/>
        </p:nvSpPr>
        <p:spPr>
          <a:xfrm>
            <a:off x="178697" y="2186234"/>
            <a:ext cx="6522037" cy="1080083"/>
          </a:xfrm>
          <a:prstGeom prst="rect">
            <a:avLst/>
          </a:prstGeom>
        </p:spPr>
        <p:txBody>
          <a:bodyPr vert="horz" wrap="square" lIns="0" tIns="96000" rIns="0" bIns="0" anchor="t" anchorCtr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2800" b="1" dirty="0">
              <a:solidFill>
                <a:srgbClr val="002060"/>
              </a:solidFill>
              <a:latin typeface="STHupo" panose="020B0503020204020204" pitchFamily="2" charset="-122"/>
              <a:ea typeface="STHupo" panose="020B0503020204020204" pitchFamily="2" charset="-122"/>
              <a:cs typeface="Times New Roman" pitchFamily="18" charset="0"/>
            </a:endParaRPr>
          </a:p>
        </p:txBody>
      </p:sp>
      <p:sp>
        <p:nvSpPr>
          <p:cNvPr id="14" name="TextBox 68">
            <a:extLst>
              <a:ext uri="{FF2B5EF4-FFF2-40B4-BE49-F238E27FC236}">
                <a16:creationId xmlns:a16="http://schemas.microsoft.com/office/drawing/2014/main" id="{2E945DC8-A55B-DEC0-84B5-5D72263C0C43}"/>
              </a:ext>
            </a:extLst>
          </p:cNvPr>
          <p:cNvSpPr txBox="1">
            <a:spLocks/>
          </p:cNvSpPr>
          <p:nvPr/>
        </p:nvSpPr>
        <p:spPr>
          <a:xfrm>
            <a:off x="294200" y="4672727"/>
            <a:ext cx="6147241" cy="614713"/>
          </a:xfrm>
          <a:prstGeom prst="rect">
            <a:avLst/>
          </a:prstGeom>
        </p:spPr>
        <p:txBody>
          <a:bodyPr vert="horz" wrap="square" lIns="0" tIns="96000" rIns="0" bIns="0" anchor="t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68">
            <a:extLst>
              <a:ext uri="{FF2B5EF4-FFF2-40B4-BE49-F238E27FC236}">
                <a16:creationId xmlns:a16="http://schemas.microsoft.com/office/drawing/2014/main" id="{4E7F2855-6CD5-DFA1-3D18-0D469629D722}"/>
              </a:ext>
            </a:extLst>
          </p:cNvPr>
          <p:cNvSpPr txBox="1">
            <a:spLocks/>
          </p:cNvSpPr>
          <p:nvPr/>
        </p:nvSpPr>
        <p:spPr>
          <a:xfrm>
            <a:off x="521643" y="3371009"/>
            <a:ext cx="6448117" cy="614712"/>
          </a:xfrm>
          <a:prstGeom prst="rect">
            <a:avLst/>
          </a:prstGeom>
        </p:spPr>
        <p:txBody>
          <a:bodyPr vert="horz" wrap="square" lIns="0" tIns="96000" rIns="0" bIns="0" anchor="t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Tranh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68">
            <a:extLst>
              <a:ext uri="{FF2B5EF4-FFF2-40B4-BE49-F238E27FC236}">
                <a16:creationId xmlns:a16="http://schemas.microsoft.com/office/drawing/2014/main" id="{F7596DEC-1897-6297-5665-FD2B8EEE956C}"/>
              </a:ext>
            </a:extLst>
          </p:cNvPr>
          <p:cNvSpPr txBox="1">
            <a:spLocks/>
          </p:cNvSpPr>
          <p:nvPr/>
        </p:nvSpPr>
        <p:spPr>
          <a:xfrm>
            <a:off x="989616" y="5357103"/>
            <a:ext cx="6522037" cy="1080083"/>
          </a:xfrm>
          <a:prstGeom prst="rect">
            <a:avLst/>
          </a:prstGeom>
        </p:spPr>
        <p:txBody>
          <a:bodyPr vert="horz" wrap="square" lIns="0" tIns="96000" rIns="0" bIns="0" anchor="t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68">
            <a:extLst>
              <a:ext uri="{FF2B5EF4-FFF2-40B4-BE49-F238E27FC236}">
                <a16:creationId xmlns:a16="http://schemas.microsoft.com/office/drawing/2014/main" id="{E0D9BAFB-FED6-AF2D-BD2A-1CDECBBE9CC1}"/>
              </a:ext>
            </a:extLst>
          </p:cNvPr>
          <p:cNvSpPr txBox="1">
            <a:spLocks/>
          </p:cNvSpPr>
          <p:nvPr/>
        </p:nvSpPr>
        <p:spPr>
          <a:xfrm>
            <a:off x="612408" y="4020553"/>
            <a:ext cx="6448117" cy="703237"/>
          </a:xfrm>
          <a:prstGeom prst="rect">
            <a:avLst/>
          </a:prstGeom>
        </p:spPr>
        <p:txBody>
          <a:bodyPr vert="horz" wrap="square" lIns="0" tIns="96000" rIns="0" bIns="0" anchor="t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68">
            <a:extLst>
              <a:ext uri="{FF2B5EF4-FFF2-40B4-BE49-F238E27FC236}">
                <a16:creationId xmlns:a16="http://schemas.microsoft.com/office/drawing/2014/main" id="{1E9A7056-E5B9-CF7E-7BA2-13653F929601}"/>
              </a:ext>
            </a:extLst>
          </p:cNvPr>
          <p:cNvSpPr txBox="1">
            <a:spLocks/>
          </p:cNvSpPr>
          <p:nvPr/>
        </p:nvSpPr>
        <p:spPr>
          <a:xfrm>
            <a:off x="-321660" y="1881816"/>
            <a:ext cx="6710122" cy="614713"/>
          </a:xfrm>
          <a:prstGeom prst="rect">
            <a:avLst/>
          </a:prstGeom>
        </p:spPr>
        <p:txBody>
          <a:bodyPr vert="horz" wrap="square" lIns="0" tIns="96000" rIns="0" bIns="0" anchor="t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68">
            <a:extLst>
              <a:ext uri="{FF2B5EF4-FFF2-40B4-BE49-F238E27FC236}">
                <a16:creationId xmlns:a16="http://schemas.microsoft.com/office/drawing/2014/main" id="{3EB23381-57AC-E50D-98EB-76C9FB0285E9}"/>
              </a:ext>
            </a:extLst>
          </p:cNvPr>
          <p:cNvSpPr txBox="1">
            <a:spLocks/>
          </p:cNvSpPr>
          <p:nvPr/>
        </p:nvSpPr>
        <p:spPr>
          <a:xfrm>
            <a:off x="447723" y="2623813"/>
            <a:ext cx="6522037" cy="1080083"/>
          </a:xfrm>
          <a:prstGeom prst="rect">
            <a:avLst/>
          </a:prstGeom>
        </p:spPr>
        <p:txBody>
          <a:bodyPr vert="horz" wrap="square" lIns="0" tIns="96000" rIns="0" bIns="0" anchor="t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Tranh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  <a:endParaRPr lang="zh-CN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6894286" y="4484914"/>
            <a:ext cx="1213718" cy="105958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516973" y="4307634"/>
            <a:ext cx="1654570" cy="6453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243322" y="2496529"/>
            <a:ext cx="1899195" cy="12073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243322" y="3100212"/>
            <a:ext cx="1899195" cy="261841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flipV="1">
            <a:off x="5527891" y="2946400"/>
            <a:ext cx="2614626" cy="2068305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 rot="16200000" flipH="1">
            <a:off x="4739447" y="2350071"/>
            <a:ext cx="3529456" cy="3207657"/>
          </a:xfrm>
          <a:prstGeom prst="curvedConnector3">
            <a:avLst>
              <a:gd name="adj1" fmla="val 18746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3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193" objId="3"/>
        <p14:stopEvt time="80772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F59F0333-6BDE-42DC-9E77-BF0DADA0A37E}"/>
              </a:ext>
            </a:extLst>
          </p:cNvPr>
          <p:cNvSpPr/>
          <p:nvPr/>
        </p:nvSpPr>
        <p:spPr>
          <a:xfrm>
            <a:off x="889337" y="474905"/>
            <a:ext cx="3882329" cy="667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</a:p>
        </p:txBody>
      </p:sp>
      <p:pic>
        <p:nvPicPr>
          <p:cNvPr id="4" name="Hình ảnh 3" descr="Ảnh có chứa Tác phẩm nghệ thuật của trẻ con, Gấp giấy nghệ thuật, Giấy gấp, Giấy gấp origami&#10;&#10;Mô tả được tạo tự động">
            <a:extLst>
              <a:ext uri="{FF2B5EF4-FFF2-40B4-BE49-F238E27FC236}">
                <a16:creationId xmlns:a16="http://schemas.microsoft.com/office/drawing/2014/main" id="{5EF9D3A1-44C0-6B38-7FF5-BE4CBEA209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206" y="369237"/>
            <a:ext cx="4223548" cy="5846197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D955D181-4776-E1A8-57E1-DC42FE0B0398}"/>
              </a:ext>
            </a:extLst>
          </p:cNvPr>
          <p:cNvSpPr/>
          <p:nvPr/>
        </p:nvSpPr>
        <p:spPr>
          <a:xfrm>
            <a:off x="784971" y="1510527"/>
            <a:ext cx="5770880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mảnh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B6BE47-75FF-66E9-578D-7022F30873A8}"/>
              </a:ext>
            </a:extLst>
          </p:cNvPr>
          <p:cNvSpPr/>
          <p:nvPr/>
        </p:nvSpPr>
        <p:spPr>
          <a:xfrm>
            <a:off x="760954" y="2755298"/>
            <a:ext cx="5171440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mảnh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D6A7A7D7-DC5D-94AE-FEEA-62ABD5A9ABBD}"/>
              </a:ext>
            </a:extLst>
          </p:cNvPr>
          <p:cNvSpPr/>
          <p:nvPr/>
        </p:nvSpPr>
        <p:spPr>
          <a:xfrm>
            <a:off x="760954" y="4057364"/>
            <a:ext cx="5171440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290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3121">
        <p:dissolve/>
      </p:transition>
    </mc:Choice>
    <mc:Fallback xmlns="">
      <p:transition spd="slow" advTm="63121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ỉ Rừng Cú Nền động Vật Thực Vật, Nền động Vật, Lá Cây, Trong Rừng Hình  nền Vector để tải xuống miễn phí">
            <a:extLst>
              <a:ext uri="{FF2B5EF4-FFF2-40B4-BE49-F238E27FC236}">
                <a16:creationId xmlns:a16="http://schemas.microsoft.com/office/drawing/2014/main" id="{1D0558CE-6EF6-4FCB-A229-FD791406B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6A25014-80EC-43B6-B504-D44D8D394BE4}"/>
              </a:ext>
            </a:extLst>
          </p:cNvPr>
          <p:cNvSpPr/>
          <p:nvPr/>
        </p:nvSpPr>
        <p:spPr>
          <a:xfrm>
            <a:off x="5112913" y="493173"/>
            <a:ext cx="2215165" cy="783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NHỚ 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82A7DCC-D09A-4CB6-AD3D-33D0F5EFD10F}"/>
              </a:ext>
            </a:extLst>
          </p:cNvPr>
          <p:cNvSpPr/>
          <p:nvPr/>
        </p:nvSpPr>
        <p:spPr>
          <a:xfrm>
            <a:off x="2564861" y="1877615"/>
            <a:ext cx="7541666" cy="203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spc="1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mảnh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mảnh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0026201"/>
      </p:ext>
    </p:extLst>
  </p:cSld>
  <p:clrMapOvr>
    <a:masterClrMapping/>
  </p:clrMapOvr>
  <p:transition spd="slow" advTm="10900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61CAA0D-54D4-4E7E-A73C-E5FCFB8028DF}"/>
              </a:ext>
            </a:extLst>
          </p:cNvPr>
          <p:cNvSpPr txBox="1"/>
          <p:nvPr/>
        </p:nvSpPr>
        <p:spPr>
          <a:xfrm>
            <a:off x="2391507" y="5936566"/>
            <a:ext cx="7779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2060"/>
                </a:solidFill>
                <a:latin typeface="+mj-lt"/>
              </a:rPr>
              <a:t>BƯỚC 1: CHỌN CÁC HÌNH CÓ TÊN BÀI HỌC CÙNG CHỦ ĐỀ</a:t>
            </a:r>
            <a:endParaRPr lang="en-GB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Hình ảnh 5" descr="Ảnh có chứa văn bản, chữ viết tay, bức thư, Sản phẩm từ giấy&#10;&#10;Mô tả được tạo tự động">
            <a:extLst>
              <a:ext uri="{FF2B5EF4-FFF2-40B4-BE49-F238E27FC236}">
                <a16:creationId xmlns:a16="http://schemas.microsoft.com/office/drawing/2014/main" id="{059EAC4A-DC8D-02A9-BB70-87BF30DF4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839" y="701220"/>
            <a:ext cx="5168767" cy="48545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0F1BE5-C633-4905-904B-9891743E0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698" y="-109426"/>
            <a:ext cx="649280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8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76">
        <p14:window dir="vert"/>
      </p:transition>
    </mc:Choice>
    <mc:Fallback xmlns="">
      <p:transition spd="slow" advTm="2076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9AB752D-26E9-4F2D-A2A4-3B502E3F424C}"/>
              </a:ext>
            </a:extLst>
          </p:cNvPr>
          <p:cNvSpPr txBox="1"/>
          <p:nvPr/>
        </p:nvSpPr>
        <p:spPr>
          <a:xfrm>
            <a:off x="1990661" y="4823738"/>
            <a:ext cx="78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2060"/>
                </a:solidFill>
                <a:latin typeface="+mj-lt"/>
              </a:rPr>
              <a:t>BƯỚC 2: GHÉP CÁC MẢNH TẠO MÔ HÌNH CỦA CHỦ ĐỀ</a:t>
            </a:r>
            <a:endParaRPr lang="en-GB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Hình ảnh 4" descr="Ảnh có chứa Sản phẩm từ giấy&#10;&#10;Mô tả được tạo tự động">
            <a:extLst>
              <a:ext uri="{FF2B5EF4-FFF2-40B4-BE49-F238E27FC236}">
                <a16:creationId xmlns:a16="http://schemas.microsoft.com/office/drawing/2014/main" id="{9AC2DC7B-4061-1B55-6B08-DAC63AB76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53" y="957562"/>
            <a:ext cx="10699282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7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960">
        <p14:doors dir="vert"/>
      </p:transition>
    </mc:Choice>
    <mc:Fallback xmlns="">
      <p:transition spd="slow" advTm="196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BC4F0CB-14C3-4261-9120-4DD6B066E5B6}"/>
              </a:ext>
            </a:extLst>
          </p:cNvPr>
          <p:cNvSpPr txBox="1"/>
          <p:nvPr/>
        </p:nvSpPr>
        <p:spPr>
          <a:xfrm>
            <a:off x="2378920" y="5388114"/>
            <a:ext cx="7848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2060"/>
                </a:solidFill>
                <a:latin typeface="+mj-lt"/>
              </a:rPr>
              <a:t>BƯỚC 3: GHÉP CÁC MÔ HÌNH ĐÃ TẠO THÀNH MÔ HÌNH CHỦ ĐỀ MĨ THUẬT LỚP Ô</a:t>
            </a:r>
            <a:endParaRPr lang="en-GB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Hình ảnh 4" descr="Ảnh có chứa văn bản, bức thư, giấy, Sản phẩm từ giấy&#10;&#10;Mô tả được tạo tự động">
            <a:extLst>
              <a:ext uri="{FF2B5EF4-FFF2-40B4-BE49-F238E27FC236}">
                <a16:creationId xmlns:a16="http://schemas.microsoft.com/office/drawing/2014/main" id="{C1A8BAA9-1756-EABF-6E92-F3EF5D4B80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2" b="4421"/>
          <a:stretch/>
        </p:blipFill>
        <p:spPr>
          <a:xfrm>
            <a:off x="4752003" y="336884"/>
            <a:ext cx="2687993" cy="482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0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635">
        <p14:doors dir="vert"/>
      </p:transition>
    </mc:Choice>
    <mc:Fallback xmlns="">
      <p:transition spd="slow" advTm="1635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1D3CE4A-FD53-083F-F5F2-2A456D09E50B}"/>
              </a:ext>
            </a:extLst>
          </p:cNvPr>
          <p:cNvSpPr txBox="1"/>
          <p:nvPr/>
        </p:nvSpPr>
        <p:spPr>
          <a:xfrm>
            <a:off x="454592" y="3554509"/>
            <a:ext cx="3012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2060"/>
                </a:solidFill>
                <a:latin typeface="+mj-lt"/>
              </a:rPr>
              <a:t>BƯỚC 1: CHỌN CÁC HÌNH CÓ TÊN BÀI HỌC CÙNG CHỦ ĐỀ</a:t>
            </a:r>
            <a:endParaRPr lang="en-GB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C2C5FA0-8DFC-57A7-87FA-0737B3915256}"/>
              </a:ext>
            </a:extLst>
          </p:cNvPr>
          <p:cNvSpPr txBox="1"/>
          <p:nvPr/>
        </p:nvSpPr>
        <p:spPr>
          <a:xfrm>
            <a:off x="4977332" y="4502516"/>
            <a:ext cx="2921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2060"/>
                </a:solidFill>
                <a:latin typeface="+mj-lt"/>
              </a:rPr>
              <a:t>BƯỚC 2: CHỌN CÁC HÌNH CÓ TÊN BÀI HỌC CÙNG CHỦ ĐỀ</a:t>
            </a:r>
            <a:endParaRPr lang="en-GB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9F9967E-6F26-6AB0-64D0-971DD7DE9F79}"/>
              </a:ext>
            </a:extLst>
          </p:cNvPr>
          <p:cNvSpPr txBox="1"/>
          <p:nvPr/>
        </p:nvSpPr>
        <p:spPr>
          <a:xfrm>
            <a:off x="9180773" y="4763062"/>
            <a:ext cx="30112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2060"/>
                </a:solidFill>
                <a:latin typeface="+mj-lt"/>
              </a:rPr>
              <a:t>BƯỚC 3: GHÉP CÁC MÔ HÌNH ĐÃ TẠO THÀNH MÔ HÌNH CHỦ ĐỀ MĨ THUẬT LỚP Ô</a:t>
            </a:r>
            <a:endParaRPr lang="en-GB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Hình ảnh 4" descr="Ảnh có chứa văn bản, chữ viết tay, bức thư, Sản phẩm từ giấy&#10;&#10;Mô tả được tạo tự động">
            <a:extLst>
              <a:ext uri="{FF2B5EF4-FFF2-40B4-BE49-F238E27FC236}">
                <a16:creationId xmlns:a16="http://schemas.microsoft.com/office/drawing/2014/main" id="{DF4B0198-0D2E-29FA-49EB-966BBD513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92" y="190845"/>
            <a:ext cx="3314147" cy="3112647"/>
          </a:xfrm>
          <a:prstGeom prst="rect">
            <a:avLst/>
          </a:prstGeom>
        </p:spPr>
      </p:pic>
      <p:pic>
        <p:nvPicPr>
          <p:cNvPr id="6" name="Hình ảnh 5" descr="Ảnh có chứa Sản phẩm từ giấy&#10;&#10;Mô tả được tạo tự động">
            <a:extLst>
              <a:ext uri="{FF2B5EF4-FFF2-40B4-BE49-F238E27FC236}">
                <a16:creationId xmlns:a16="http://schemas.microsoft.com/office/drawing/2014/main" id="{777465BE-06BF-F745-2A6F-2722BED8C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972" y="2315202"/>
            <a:ext cx="5485243" cy="1747137"/>
          </a:xfrm>
          <a:prstGeom prst="rect">
            <a:avLst/>
          </a:prstGeom>
        </p:spPr>
      </p:pic>
      <p:pic>
        <p:nvPicPr>
          <p:cNvPr id="7" name="Hình ảnh 6" descr="Ảnh có chứa văn bản, bức thư, giấy, Sản phẩm từ giấy&#10;&#10;Mô tả được tạo tự động">
            <a:extLst>
              <a:ext uri="{FF2B5EF4-FFF2-40B4-BE49-F238E27FC236}">
                <a16:creationId xmlns:a16="http://schemas.microsoft.com/office/drawing/2014/main" id="{67321265-A6B9-C91B-C7F5-91425516F3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2" b="4421"/>
          <a:stretch/>
        </p:blipFill>
        <p:spPr>
          <a:xfrm>
            <a:off x="9431749" y="288758"/>
            <a:ext cx="2305659" cy="413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49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999 hình Background powerpoint đẹp nhất 2021">
            <a:extLst>
              <a:ext uri="{FF2B5EF4-FFF2-40B4-BE49-F238E27FC236}">
                <a16:creationId xmlns:a16="http://schemas.microsoft.com/office/drawing/2014/main" id="{C7AA8A04-75CE-43CD-B57D-52FEDD8DF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642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6F674DD-4AD3-43D3-A6D1-D105266DD818}"/>
              </a:ext>
            </a:extLst>
          </p:cNvPr>
          <p:cNvSpPr txBox="1">
            <a:spLocks/>
          </p:cNvSpPr>
          <p:nvPr/>
        </p:nvSpPr>
        <p:spPr>
          <a:xfrm>
            <a:off x="1516805" y="2124153"/>
            <a:ext cx="9158389" cy="18150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mô hình giới thiệu các bài học, chủ đề Mĩ thuật lớp 4.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ADC3EFE4-519A-4BBC-8EB0-9E28E8DCD15E}"/>
              </a:ext>
            </a:extLst>
          </p:cNvPr>
          <p:cNvSpPr/>
          <p:nvPr/>
        </p:nvSpPr>
        <p:spPr>
          <a:xfrm>
            <a:off x="3181080" y="421456"/>
            <a:ext cx="6407057" cy="598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LUYỆN TẬP – SÁNG TẠO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53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80">
        <p14:ferris dir="l"/>
      </p:transition>
    </mc:Choice>
    <mc:Fallback xmlns="">
      <p:transition spd="slow" advTm="1148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9.6|24.1|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Tuần 5 - CD2 -MT 4- TIẾT 5 ( Hiền Gia Quất )</Template>
  <TotalTime>876</TotalTime>
  <Words>337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 Light</vt:lpstr>
      <vt:lpstr>Microsoft YaHei UI</vt:lpstr>
      <vt:lpstr>Times New Roman</vt:lpstr>
      <vt:lpstr>STHupo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2 : CHÚNG EM VỚI  THẾ GIỚI ĐỘNG VẬT ( TIẾT 3)</dc:title>
  <dc:creator>Admin</dc:creator>
  <cp:lastModifiedBy>Nguyen Ngoc Quoc Khanh 20226047</cp:lastModifiedBy>
  <cp:revision>198</cp:revision>
  <dcterms:created xsi:type="dcterms:W3CDTF">2021-09-25T06:29:54Z</dcterms:created>
  <dcterms:modified xsi:type="dcterms:W3CDTF">2025-05-08T02:30:59Z</dcterms:modified>
</cp:coreProperties>
</file>